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3" r:id="rId2"/>
    <p:sldMasterId id="2147483676" r:id="rId3"/>
    <p:sldMasterId id="2147483689" r:id="rId4"/>
  </p:sldMasterIdLst>
  <p:notesMasterIdLst>
    <p:notesMasterId r:id="rId73"/>
  </p:notesMasterIdLst>
  <p:handoutMasterIdLst>
    <p:handoutMasterId r:id="rId74"/>
  </p:handoutMasterIdLst>
  <p:sldIdLst>
    <p:sldId id="311" r:id="rId5"/>
    <p:sldId id="641" r:id="rId6"/>
    <p:sldId id="639" r:id="rId7"/>
    <p:sldId id="720" r:id="rId8"/>
    <p:sldId id="745" r:id="rId9"/>
    <p:sldId id="390" r:id="rId10"/>
    <p:sldId id="643" r:id="rId11"/>
    <p:sldId id="644" r:id="rId12"/>
    <p:sldId id="738" r:id="rId13"/>
    <p:sldId id="751" r:id="rId14"/>
    <p:sldId id="722" r:id="rId15"/>
    <p:sldId id="746" r:id="rId16"/>
    <p:sldId id="747" r:id="rId17"/>
    <p:sldId id="748" r:id="rId18"/>
    <p:sldId id="679" r:id="rId19"/>
    <p:sldId id="725" r:id="rId20"/>
    <p:sldId id="684" r:id="rId21"/>
    <p:sldId id="683" r:id="rId22"/>
    <p:sldId id="728" r:id="rId23"/>
    <p:sldId id="729" r:id="rId24"/>
    <p:sldId id="752" r:id="rId25"/>
    <p:sldId id="653" r:id="rId26"/>
    <p:sldId id="654" r:id="rId27"/>
    <p:sldId id="611" r:id="rId28"/>
    <p:sldId id="663" r:id="rId29"/>
    <p:sldId id="651" r:id="rId30"/>
    <p:sldId id="652" r:id="rId31"/>
    <p:sldId id="753" r:id="rId32"/>
    <p:sldId id="621" r:id="rId33"/>
    <p:sldId id="688" r:id="rId34"/>
    <p:sldId id="754" r:id="rId35"/>
    <p:sldId id="658" r:id="rId36"/>
    <p:sldId id="690" r:id="rId37"/>
    <p:sldId id="678" r:id="rId38"/>
    <p:sldId id="659" r:id="rId39"/>
    <p:sldId id="660" r:id="rId40"/>
    <p:sldId id="677" r:id="rId41"/>
    <p:sldId id="755" r:id="rId42"/>
    <p:sldId id="692" r:id="rId43"/>
    <p:sldId id="694" r:id="rId44"/>
    <p:sldId id="756" r:id="rId45"/>
    <p:sldId id="668" r:id="rId46"/>
    <p:sldId id="757" r:id="rId47"/>
    <p:sldId id="788" r:id="rId48"/>
    <p:sldId id="763" r:id="rId49"/>
    <p:sldId id="764" r:id="rId50"/>
    <p:sldId id="789" r:id="rId51"/>
    <p:sldId id="776" r:id="rId52"/>
    <p:sldId id="777" r:id="rId53"/>
    <p:sldId id="778" r:id="rId54"/>
    <p:sldId id="779" r:id="rId55"/>
    <p:sldId id="780" r:id="rId56"/>
    <p:sldId id="781" r:id="rId57"/>
    <p:sldId id="782" r:id="rId58"/>
    <p:sldId id="783" r:id="rId59"/>
    <p:sldId id="758" r:id="rId60"/>
    <p:sldId id="784" r:id="rId61"/>
    <p:sldId id="785" r:id="rId62"/>
    <p:sldId id="786" r:id="rId63"/>
    <p:sldId id="762" r:id="rId64"/>
    <p:sldId id="708" r:id="rId65"/>
    <p:sldId id="711" r:id="rId66"/>
    <p:sldId id="759" r:id="rId67"/>
    <p:sldId id="787" r:id="rId68"/>
    <p:sldId id="750" r:id="rId69"/>
    <p:sldId id="761" r:id="rId70"/>
    <p:sldId id="749" r:id="rId71"/>
    <p:sldId id="716" r:id="rId72"/>
  </p:sldIdLst>
  <p:sldSz cx="9144000" cy="6858000" type="screen4x3"/>
  <p:notesSz cx="6858000" cy="9144000"/>
  <p:defaultTextStyle>
    <a:defPPr>
      <a:defRPr lang="en-US"/>
    </a:defPPr>
    <a:lvl1pPr algn="l" rtl="0" eaLnBrk="0" fontAlgn="base" hangingPunct="0">
      <a:spcBef>
        <a:spcPct val="50000"/>
      </a:spcBef>
      <a:spcAft>
        <a:spcPct val="0"/>
      </a:spcAft>
      <a:defRPr sz="3600" b="1" u="sng" kern="1200">
        <a:solidFill>
          <a:srgbClr val="FF3300"/>
        </a:solidFill>
        <a:latin typeface="Times New Roman" pitchFamily="18" charset="0"/>
        <a:ea typeface="+mn-ea"/>
        <a:cs typeface="+mn-cs"/>
      </a:defRPr>
    </a:lvl1pPr>
    <a:lvl2pPr marL="457200" algn="l" rtl="0" eaLnBrk="0" fontAlgn="base" hangingPunct="0">
      <a:spcBef>
        <a:spcPct val="50000"/>
      </a:spcBef>
      <a:spcAft>
        <a:spcPct val="0"/>
      </a:spcAft>
      <a:defRPr sz="3600" b="1" u="sng" kern="1200">
        <a:solidFill>
          <a:srgbClr val="FF3300"/>
        </a:solidFill>
        <a:latin typeface="Times New Roman" pitchFamily="18" charset="0"/>
        <a:ea typeface="+mn-ea"/>
        <a:cs typeface="+mn-cs"/>
      </a:defRPr>
    </a:lvl2pPr>
    <a:lvl3pPr marL="914400" algn="l" rtl="0" eaLnBrk="0" fontAlgn="base" hangingPunct="0">
      <a:spcBef>
        <a:spcPct val="50000"/>
      </a:spcBef>
      <a:spcAft>
        <a:spcPct val="0"/>
      </a:spcAft>
      <a:defRPr sz="3600" b="1" u="sng" kern="1200">
        <a:solidFill>
          <a:srgbClr val="FF3300"/>
        </a:solidFill>
        <a:latin typeface="Times New Roman" pitchFamily="18" charset="0"/>
        <a:ea typeface="+mn-ea"/>
        <a:cs typeface="+mn-cs"/>
      </a:defRPr>
    </a:lvl3pPr>
    <a:lvl4pPr marL="1371600" algn="l" rtl="0" eaLnBrk="0" fontAlgn="base" hangingPunct="0">
      <a:spcBef>
        <a:spcPct val="50000"/>
      </a:spcBef>
      <a:spcAft>
        <a:spcPct val="0"/>
      </a:spcAft>
      <a:defRPr sz="3600" b="1" u="sng" kern="1200">
        <a:solidFill>
          <a:srgbClr val="FF3300"/>
        </a:solidFill>
        <a:latin typeface="Times New Roman" pitchFamily="18" charset="0"/>
        <a:ea typeface="+mn-ea"/>
        <a:cs typeface="+mn-cs"/>
      </a:defRPr>
    </a:lvl4pPr>
    <a:lvl5pPr marL="1828800" algn="l" rtl="0" eaLnBrk="0" fontAlgn="base" hangingPunct="0">
      <a:spcBef>
        <a:spcPct val="50000"/>
      </a:spcBef>
      <a:spcAft>
        <a:spcPct val="0"/>
      </a:spcAft>
      <a:defRPr sz="3600" b="1" u="sng" kern="1200">
        <a:solidFill>
          <a:srgbClr val="FF3300"/>
        </a:solidFill>
        <a:latin typeface="Times New Roman" pitchFamily="18" charset="0"/>
        <a:ea typeface="+mn-ea"/>
        <a:cs typeface="+mn-cs"/>
      </a:defRPr>
    </a:lvl5pPr>
    <a:lvl6pPr marL="2286000" algn="l" defTabSz="914400" rtl="0" eaLnBrk="1" latinLnBrk="0" hangingPunct="1">
      <a:defRPr sz="3600" b="1" u="sng" kern="1200">
        <a:solidFill>
          <a:srgbClr val="FF3300"/>
        </a:solidFill>
        <a:latin typeface="Times New Roman" pitchFamily="18" charset="0"/>
        <a:ea typeface="+mn-ea"/>
        <a:cs typeface="+mn-cs"/>
      </a:defRPr>
    </a:lvl6pPr>
    <a:lvl7pPr marL="2743200" algn="l" defTabSz="914400" rtl="0" eaLnBrk="1" latinLnBrk="0" hangingPunct="1">
      <a:defRPr sz="3600" b="1" u="sng" kern="1200">
        <a:solidFill>
          <a:srgbClr val="FF3300"/>
        </a:solidFill>
        <a:latin typeface="Times New Roman" pitchFamily="18" charset="0"/>
        <a:ea typeface="+mn-ea"/>
        <a:cs typeface="+mn-cs"/>
      </a:defRPr>
    </a:lvl7pPr>
    <a:lvl8pPr marL="3200400" algn="l" defTabSz="914400" rtl="0" eaLnBrk="1" latinLnBrk="0" hangingPunct="1">
      <a:defRPr sz="3600" b="1" u="sng" kern="1200">
        <a:solidFill>
          <a:srgbClr val="FF3300"/>
        </a:solidFill>
        <a:latin typeface="Times New Roman" pitchFamily="18" charset="0"/>
        <a:ea typeface="+mn-ea"/>
        <a:cs typeface="+mn-cs"/>
      </a:defRPr>
    </a:lvl8pPr>
    <a:lvl9pPr marL="3657600" algn="l" defTabSz="914400" rtl="0" eaLnBrk="1" latinLnBrk="0" hangingPunct="1">
      <a:defRPr sz="3600" b="1" u="sng" kern="1200">
        <a:solidFill>
          <a:srgbClr val="FF33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47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3333CC"/>
    <a:srgbClr val="FFCC99"/>
    <a:srgbClr val="E3CEBF"/>
    <a:srgbClr val="CDAA8F"/>
    <a:srgbClr val="CC9900"/>
    <a:srgbClr val="BFEDAD"/>
    <a:srgbClr val="ADDB7B"/>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8321" autoAdjust="0"/>
  </p:normalViewPr>
  <p:slideViewPr>
    <p:cSldViewPr>
      <p:cViewPr>
        <p:scale>
          <a:sx n="62" d="100"/>
          <a:sy n="62" d="100"/>
        </p:scale>
        <p:origin x="1722" y="126"/>
      </p:cViewPr>
      <p:guideLst>
        <p:guide orient="horz" pos="247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p:scale>
          <a:sx n="50" d="100"/>
          <a:sy n="50" d="100"/>
        </p:scale>
        <p:origin x="2970" y="22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200" b="0" u="none">
                <a:solidFill>
                  <a:schemeClr val="tx1"/>
                </a:solidFill>
              </a:defRPr>
            </a:lvl1pPr>
          </a:lstStyle>
          <a:p>
            <a:pPr>
              <a:defRPr/>
            </a:pPr>
            <a:endParaRPr lang="fr-FR" altLang="fr-FR"/>
          </a:p>
        </p:txBody>
      </p:sp>
      <p:sp>
        <p:nvSpPr>
          <p:cNvPr id="70659"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200" b="0" u="none">
                <a:solidFill>
                  <a:schemeClr val="tx1"/>
                </a:solidFill>
              </a:defRPr>
            </a:lvl1pPr>
          </a:lstStyle>
          <a:p>
            <a:pPr>
              <a:defRPr/>
            </a:pPr>
            <a:endParaRPr lang="fr-FR" altLang="fr-FR"/>
          </a:p>
        </p:txBody>
      </p:sp>
      <p:sp>
        <p:nvSpPr>
          <p:cNvPr id="70660"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sz="1200" b="0" u="none">
                <a:solidFill>
                  <a:schemeClr val="tx1"/>
                </a:solidFill>
              </a:defRPr>
            </a:lvl1pPr>
          </a:lstStyle>
          <a:p>
            <a:pPr>
              <a:defRPr/>
            </a:pPr>
            <a:endParaRPr lang="fr-FR" altLang="fr-FR"/>
          </a:p>
        </p:txBody>
      </p:sp>
      <p:sp>
        <p:nvSpPr>
          <p:cNvPr id="70661"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sz="1200" b="0" u="none">
                <a:solidFill>
                  <a:schemeClr val="tx1"/>
                </a:solidFill>
              </a:defRPr>
            </a:lvl1pPr>
          </a:lstStyle>
          <a:p>
            <a:pPr>
              <a:defRPr/>
            </a:pPr>
            <a:fld id="{42849D3B-EB5B-42F5-9552-809C7C830857}" type="slidenum">
              <a:rPr lang="fr-FR" altLang="fr-FR"/>
              <a:pPr>
                <a:defRPr/>
              </a:pPr>
              <a:t>‹N°›</a:t>
            </a:fld>
            <a:endParaRPr lang="fr-FR" altLang="fr-FR"/>
          </a:p>
        </p:txBody>
      </p:sp>
    </p:spTree>
    <p:extLst>
      <p:ext uri="{BB962C8B-B14F-4D97-AF65-F5344CB8AC3E}">
        <p14:creationId xmlns:p14="http://schemas.microsoft.com/office/powerpoint/2010/main" val="231292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sz="1200" b="0" u="none">
                <a:solidFill>
                  <a:schemeClr val="tx1"/>
                </a:solidFill>
              </a:defRPr>
            </a:lvl1pPr>
          </a:lstStyle>
          <a:p>
            <a:pPr>
              <a:defRPr/>
            </a:pPr>
            <a:endParaRPr lang="fr-FR" altLang="fr-FR"/>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sz="1200" b="0" u="none">
                <a:solidFill>
                  <a:schemeClr val="tx1"/>
                </a:solidFill>
              </a:defRPr>
            </a:lvl1pPr>
          </a:lstStyle>
          <a:p>
            <a:pPr>
              <a:defRPr/>
            </a:pPr>
            <a:endParaRPr lang="fr-FR" altLang="fr-FR"/>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sz="1200" b="0" u="none">
                <a:solidFill>
                  <a:schemeClr val="tx1"/>
                </a:solidFill>
              </a:defRPr>
            </a:lvl1pPr>
          </a:lstStyle>
          <a:p>
            <a:pPr>
              <a:defRPr/>
            </a:pPr>
            <a:endParaRPr lang="fr-FR" alt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sz="1200" b="0" u="none">
                <a:solidFill>
                  <a:schemeClr val="tx1"/>
                </a:solidFill>
              </a:defRPr>
            </a:lvl1pPr>
          </a:lstStyle>
          <a:p>
            <a:pPr>
              <a:defRPr/>
            </a:pPr>
            <a:fld id="{A6FFF1D5-A3C8-4C53-AA5F-94E9BF86E6F0}" type="slidenum">
              <a:rPr lang="fr-FR" altLang="fr-FR"/>
              <a:pPr>
                <a:defRPr/>
              </a:pPr>
              <a:t>‹N°›</a:t>
            </a:fld>
            <a:endParaRPr lang="fr-FR" altLang="fr-FR"/>
          </a:p>
        </p:txBody>
      </p:sp>
    </p:spTree>
    <p:extLst>
      <p:ext uri="{BB962C8B-B14F-4D97-AF65-F5344CB8AC3E}">
        <p14:creationId xmlns:p14="http://schemas.microsoft.com/office/powerpoint/2010/main" val="1729528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6FFF1D5-A3C8-4C53-AA5F-94E9BF86E6F0}" type="slidenum">
              <a:rPr lang="fr-FR" altLang="fr-FR" smtClean="0"/>
              <a:pPr>
                <a:defRPr/>
              </a:pPr>
              <a:t>1</a:t>
            </a:fld>
            <a:endParaRPr lang="fr-FR" altLang="fr-FR"/>
          </a:p>
        </p:txBody>
      </p:sp>
    </p:spTree>
    <p:extLst>
      <p:ext uri="{BB962C8B-B14F-4D97-AF65-F5344CB8AC3E}">
        <p14:creationId xmlns:p14="http://schemas.microsoft.com/office/powerpoint/2010/main" val="275811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6FFF1D5-A3C8-4C53-AA5F-94E9BF86E6F0}" type="slidenum">
              <a:rPr lang="fr-FR" altLang="fr-FR" smtClean="0"/>
              <a:pPr>
                <a:defRPr/>
              </a:pPr>
              <a:t>20</a:t>
            </a:fld>
            <a:endParaRPr lang="fr-FR" altLang="fr-FR"/>
          </a:p>
        </p:txBody>
      </p:sp>
    </p:spTree>
    <p:extLst>
      <p:ext uri="{BB962C8B-B14F-4D97-AF65-F5344CB8AC3E}">
        <p14:creationId xmlns:p14="http://schemas.microsoft.com/office/powerpoint/2010/main" val="346329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21</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410004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28</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876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31</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206621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38</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6910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839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p>
        </p:txBody>
      </p:sp>
      <p:sp>
        <p:nvSpPr>
          <p:cNvPr id="839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59E81407-CA16-48CA-9D6C-63A181ABAEF7}" type="slidenum">
              <a:rPr lang="fr-FR" altLang="fr-FR" sz="1200" b="0" u="none" smtClean="0">
                <a:solidFill>
                  <a:schemeClr val="tx1"/>
                </a:solidFill>
              </a:rPr>
              <a:pPr/>
              <a:t>39</a:t>
            </a:fld>
            <a:endParaRPr lang="fr-FR" altLang="fr-FR" sz="1200" b="0" u="none" smtClean="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41</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1128717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A95A6-6277-4CE1-B3B7-CA872C44AAC3}" type="slidenum">
              <a:rPr lang="fr-FR"/>
              <a:pPr/>
              <a:t>45</a:t>
            </a:fld>
            <a:endParaRPr lang="fr-FR"/>
          </a:p>
        </p:txBody>
      </p:sp>
      <p:sp>
        <p:nvSpPr>
          <p:cNvPr id="276482" name="Rectangle 2"/>
          <p:cNvSpPr>
            <a:spLocks noGrp="1" noRot="1" noChangeAspect="1" noChangeArrowheads="1" noTextEdit="1"/>
          </p:cNvSpPr>
          <p:nvPr>
            <p:ph type="sldImg"/>
          </p:nvPr>
        </p:nvSpPr>
        <p:spPr>
          <a:xfrm>
            <a:off x="1143000" y="685800"/>
            <a:ext cx="4572000" cy="3429000"/>
          </a:xfrm>
          <a:ln/>
        </p:spPr>
      </p:sp>
      <p:sp>
        <p:nvSpPr>
          <p:cNvPr id="27648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0520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7AE6F-6E54-4B65-A78A-8B59FE7470AE}" type="slidenum">
              <a:rPr lang="en-US"/>
              <a:pPr/>
              <a:t>46</a:t>
            </a:fld>
            <a:endParaRPr lang="en-US"/>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b="1" dirty="0" smtClean="0">
                <a:latin typeface="Arial" panose="020B0604020202020204" pitchFamily="34" charset="0"/>
              </a:rPr>
              <a:t>Autant ou plus de bactéries dans 1 m² d’humus (10 000</a:t>
            </a:r>
            <a:r>
              <a:rPr lang="fr-FR" altLang="fr-FR" b="1" baseline="0" dirty="0" smtClean="0">
                <a:latin typeface="Arial" panose="020B0604020202020204" pitchFamily="34" charset="0"/>
              </a:rPr>
              <a:t> à 100 000 milliard) </a:t>
            </a:r>
            <a:r>
              <a:rPr lang="fr-FR" altLang="fr-FR" b="1" dirty="0" smtClean="0">
                <a:latin typeface="Arial" panose="020B0604020202020204" pitchFamily="34" charset="0"/>
              </a:rPr>
              <a:t>que de poissons dans toutes</a:t>
            </a:r>
            <a:r>
              <a:rPr lang="fr-FR" altLang="fr-FR" b="1" baseline="0" dirty="0" smtClean="0">
                <a:latin typeface="Arial" panose="020B0604020202020204" pitchFamily="34" charset="0"/>
              </a:rPr>
              <a:t> les mers et océans de la planète, et bien plus que de grands animaux sur tous les continents. </a:t>
            </a:r>
            <a:r>
              <a:rPr lang="fr-FR" altLang="fr-FR" b="1" dirty="0" smtClean="0">
                <a:latin typeface="Arial" panose="020B0604020202020204" pitchFamily="34" charset="0"/>
              </a:rPr>
              <a:t>Au m²: 100</a:t>
            </a:r>
            <a:r>
              <a:rPr lang="fr-FR" altLang="fr-FR" b="1" baseline="0" dirty="0" smtClean="0">
                <a:latin typeface="Arial" panose="020B0604020202020204" pitchFamily="34" charset="0"/>
              </a:rPr>
              <a:t> 000 milliards de bactéries, 10 milliards de champignons, 100 millions d’algues et autant de protozoaires,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b="1" baseline="0" dirty="0" smtClean="0">
              <a:latin typeface="Arial" panose="020B0604020202020204" pitchFamily="34" charset="0"/>
            </a:endParaRPr>
          </a:p>
          <a:p>
            <a:pPr>
              <a:spcBef>
                <a:spcPct val="0"/>
              </a:spcBef>
              <a:buFontTx/>
              <a:buNone/>
            </a:pPr>
            <a:endParaRPr lang="fr-FR" altLang="fr-FR" b="1" dirty="0">
              <a:latin typeface="Arial" panose="020B0604020202020204" pitchFamily="34" charset="0"/>
            </a:endParaRPr>
          </a:p>
        </p:txBody>
      </p:sp>
    </p:spTree>
    <p:extLst>
      <p:ext uri="{BB962C8B-B14F-4D97-AF65-F5344CB8AC3E}">
        <p14:creationId xmlns:p14="http://schemas.microsoft.com/office/powerpoint/2010/main" val="1955079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7AE6F-6E54-4B65-A78A-8B59FE7470AE}" type="slidenum">
              <a:rPr lang="en-US"/>
              <a:pPr/>
              <a:t>47</a:t>
            </a:fld>
            <a:endParaRPr lang="en-US"/>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b="1" dirty="0" smtClean="0">
                <a:latin typeface="Arial" panose="020B0604020202020204" pitchFamily="34" charset="0"/>
              </a:rPr>
              <a:t>Autant ou plus de bactéries dans 1 m² d’humus (10 000</a:t>
            </a:r>
            <a:r>
              <a:rPr lang="fr-FR" altLang="fr-FR" b="1" baseline="0" dirty="0" smtClean="0">
                <a:latin typeface="Arial" panose="020B0604020202020204" pitchFamily="34" charset="0"/>
              </a:rPr>
              <a:t> à 100 000 milliard) </a:t>
            </a:r>
            <a:r>
              <a:rPr lang="fr-FR" altLang="fr-FR" b="1" dirty="0" smtClean="0">
                <a:latin typeface="Arial" panose="020B0604020202020204" pitchFamily="34" charset="0"/>
              </a:rPr>
              <a:t>que de poissons dans toutes</a:t>
            </a:r>
            <a:r>
              <a:rPr lang="fr-FR" altLang="fr-FR" b="1" baseline="0" dirty="0" smtClean="0">
                <a:latin typeface="Arial" panose="020B0604020202020204" pitchFamily="34" charset="0"/>
              </a:rPr>
              <a:t> les mers et océans de la planète, et bien plus que de grands animaux sur tous les continents. </a:t>
            </a:r>
            <a:r>
              <a:rPr lang="fr-FR" altLang="fr-FR" b="1" dirty="0" smtClean="0">
                <a:latin typeface="Arial" panose="020B0604020202020204" pitchFamily="34" charset="0"/>
              </a:rPr>
              <a:t>Au m²: 100</a:t>
            </a:r>
            <a:r>
              <a:rPr lang="fr-FR" altLang="fr-FR" b="1" baseline="0" dirty="0" smtClean="0">
                <a:latin typeface="Arial" panose="020B0604020202020204" pitchFamily="34" charset="0"/>
              </a:rPr>
              <a:t> 000 milliards de bactéries, 10 milliards de champignons, 100 millions d’algues et autant de protozoaires,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fr-FR" altLang="fr-FR" b="1" baseline="0" dirty="0" smtClean="0">
              <a:latin typeface="Arial" panose="020B0604020202020204" pitchFamily="34" charset="0"/>
            </a:endParaRPr>
          </a:p>
          <a:p>
            <a:pPr>
              <a:spcBef>
                <a:spcPct val="0"/>
              </a:spcBef>
              <a:buFontTx/>
              <a:buNone/>
            </a:pPr>
            <a:endParaRPr lang="fr-FR" altLang="fr-FR" b="1" dirty="0">
              <a:latin typeface="Arial" panose="020B0604020202020204" pitchFamily="34" charset="0"/>
            </a:endParaRPr>
          </a:p>
        </p:txBody>
      </p:sp>
    </p:spTree>
    <p:extLst>
      <p:ext uri="{BB962C8B-B14F-4D97-AF65-F5344CB8AC3E}">
        <p14:creationId xmlns:p14="http://schemas.microsoft.com/office/powerpoint/2010/main" val="387399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6FFF1D5-A3C8-4C53-AA5F-94E9BF86E6F0}" type="slidenum">
              <a:rPr lang="fr-FR" altLang="fr-FR" smtClean="0"/>
              <a:pPr>
                <a:defRPr/>
              </a:pPr>
              <a:t>2</a:t>
            </a:fld>
            <a:endParaRPr lang="fr-FR" altLang="fr-FR"/>
          </a:p>
        </p:txBody>
      </p:sp>
    </p:spTree>
    <p:extLst>
      <p:ext uri="{BB962C8B-B14F-4D97-AF65-F5344CB8AC3E}">
        <p14:creationId xmlns:p14="http://schemas.microsoft.com/office/powerpoint/2010/main" val="406046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a:spcBef>
                <a:spcPct val="0"/>
              </a:spcBef>
              <a:buFontTx/>
              <a:buNone/>
            </a:pPr>
            <a:r>
              <a:rPr lang="fr-FR" altLang="fr-FR" b="1" dirty="0" smtClean="0">
                <a:latin typeface="Arial" panose="020B0604020202020204" pitchFamily="34" charset="0"/>
              </a:rPr>
              <a:t>Au m²: 100</a:t>
            </a:r>
            <a:r>
              <a:rPr lang="fr-FR" altLang="fr-FR" b="1" baseline="0" dirty="0" smtClean="0">
                <a:latin typeface="Arial" panose="020B0604020202020204" pitchFamily="34" charset="0"/>
              </a:rPr>
              <a:t> 000 milliards de bactéries, 10 milliards de champignons, 100 millions d’algues et autant de protozoaires, </a:t>
            </a:r>
          </a:p>
          <a:p>
            <a:pPr>
              <a:spcBef>
                <a:spcPct val="0"/>
              </a:spcBef>
              <a:buFontTx/>
              <a:buNone/>
            </a:pPr>
            <a:r>
              <a:rPr lang="fr-FR" altLang="fr-FR" b="1" baseline="0" dirty="0" smtClean="0">
                <a:latin typeface="Arial" panose="020B0604020202020204" pitchFamily="34" charset="0"/>
              </a:rPr>
              <a:t>1 million de nématodes, 70 000 acariens, 50 000 collemboles, 30 000 </a:t>
            </a:r>
            <a:r>
              <a:rPr lang="fr-FR" altLang="fr-FR" b="1" baseline="0" dirty="0" err="1" smtClean="0">
                <a:latin typeface="Arial" panose="020B0604020202020204" pitchFamily="34" charset="0"/>
              </a:rPr>
              <a:t>enchytréides</a:t>
            </a:r>
            <a:r>
              <a:rPr lang="fr-FR" altLang="fr-FR" b="1" baseline="0" dirty="0" smtClean="0">
                <a:latin typeface="Arial" panose="020B0604020202020204" pitchFamily="34" charset="0"/>
              </a:rPr>
              <a:t>?</a:t>
            </a:r>
          </a:p>
          <a:p>
            <a:pPr>
              <a:spcBef>
                <a:spcPct val="0"/>
              </a:spcBef>
            </a:pPr>
            <a:r>
              <a:rPr lang="fr-FR" altLang="fr-FR" b="1" baseline="0" dirty="0" smtClean="0">
                <a:latin typeface="Arial" panose="020B0604020202020204" pitchFamily="34" charset="0"/>
              </a:rPr>
              <a:t> 1 m² de sol = jusqu’à 20 </a:t>
            </a:r>
            <a:r>
              <a:rPr lang="fr-FR" altLang="fr-FR" b="1" dirty="0">
                <a:latin typeface="Arial" panose="020B0604020202020204" pitchFamily="34" charset="0"/>
              </a:rPr>
              <a:t>km </a:t>
            </a:r>
            <a:r>
              <a:rPr lang="fr-FR" altLang="fr-FR" b="1" dirty="0" smtClean="0">
                <a:latin typeface="Arial" panose="020B0604020202020204" pitchFamily="34" charset="0"/>
              </a:rPr>
              <a:t>de </a:t>
            </a:r>
            <a:r>
              <a:rPr lang="fr-FR" altLang="fr-FR" b="1" dirty="0">
                <a:latin typeface="Arial" panose="020B0604020202020204" pitchFamily="34" charset="0"/>
              </a:rPr>
              <a:t>mycélium</a:t>
            </a:r>
          </a:p>
          <a:p>
            <a:pPr>
              <a:spcBef>
                <a:spcPct val="0"/>
              </a:spcBef>
              <a:buFontTx/>
              <a:buNone/>
            </a:pPr>
            <a:r>
              <a:rPr lang="fr-FR" altLang="fr-FR" b="1" baseline="0" dirty="0" smtClean="0">
                <a:latin typeface="Arial" panose="020B0604020202020204" pitchFamily="34" charset="0"/>
              </a:rPr>
              <a:t> et 1</a:t>
            </a:r>
          </a:p>
          <a:p>
            <a:r>
              <a:rPr lang="fr-FR" dirty="0"/>
              <a:t>La surface d’un pied humain marchant en forêt recouvre en moyenne 400km de mycélium, soit 25 km/m² et … 250000 km/ha. De quoi faire plus de 6 fois le tour de la terre à l’équateur. Sur les sols riches, les mycéliums cumulent plus de 100km/m², un million de km/ha donc près de </a:t>
            </a:r>
            <a:r>
              <a:rPr lang="fr-FR" dirty="0" smtClean="0"/>
              <a:t>trois </a:t>
            </a:r>
            <a:r>
              <a:rPr lang="fr-FR" dirty="0"/>
              <a:t>fois la distance terre-lune! </a:t>
            </a:r>
            <a:endParaRPr lang="fr-FR" dirty="0" smtClean="0"/>
          </a:p>
          <a:p>
            <a:r>
              <a:rPr lang="fr-FR" dirty="0"/>
              <a:t>Ce qui fait, par mètre carré, entre 15 milliards de bactéries sur un sol pauvre superficiel et sec, et cent-mille milliards pour un sol riche avec un humus actif et épais. Soit en moyenne sur ce mètre carré autant que de poissons dans toutes les mers et océan du globe, et bien plus que les populations réunies de tous les vertébrés des continents. Je vous laisse calculer pour un hectare (10 000 m²), c’est astronomique, au sens propre du terme. Si on faisait un chapelet avec ces bactéries tirées d’un hectare de sol forestier riche, </a:t>
            </a:r>
            <a:r>
              <a:rPr lang="fr-FR" dirty="0" smtClean="0"/>
              <a:t>on </a:t>
            </a:r>
            <a:r>
              <a:rPr lang="fr-FR" dirty="0"/>
              <a:t>pourrait faire entre 25 et 50 fois l’aller-retour terre-lune</a:t>
            </a:r>
            <a:r>
              <a:rPr lang="fr-FR" dirty="0" smtClean="0"/>
              <a:t>.</a:t>
            </a:r>
            <a:endParaRPr lang="fr-FR" dirty="0"/>
          </a:p>
        </p:txBody>
      </p:sp>
    </p:spTree>
    <p:extLst>
      <p:ext uri="{BB962C8B-B14F-4D97-AF65-F5344CB8AC3E}">
        <p14:creationId xmlns:p14="http://schemas.microsoft.com/office/powerpoint/2010/main" val="116124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a:spcBef>
                <a:spcPct val="0"/>
              </a:spcBef>
              <a:buFontTx/>
              <a:buNone/>
            </a:pPr>
            <a:r>
              <a:rPr lang="fr-FR" altLang="fr-FR" b="1" dirty="0" err="1" smtClean="0">
                <a:latin typeface="Arial" panose="020B0604020202020204" pitchFamily="34" charset="0"/>
              </a:rPr>
              <a:t>Enchytréides</a:t>
            </a:r>
            <a:r>
              <a:rPr lang="fr-FR" altLang="fr-FR" b="1" dirty="0" smtClean="0">
                <a:latin typeface="Arial" panose="020B0604020202020204" pitchFamily="34" charset="0"/>
              </a:rPr>
              <a:t>: petits</a:t>
            </a:r>
            <a:r>
              <a:rPr lang="fr-FR" altLang="fr-FR" b="1" baseline="0" dirty="0" smtClean="0">
                <a:latin typeface="Arial" panose="020B0604020202020204" pitchFamily="34" charset="0"/>
              </a:rPr>
              <a:t> vers pouvant être 20000 à 300000 individus /m² : 30000  * 1 cm/jour = 30000 cm = 300m de galeries</a:t>
            </a:r>
            <a:endParaRPr lang="fr-FR" altLang="fr-FR" b="1" dirty="0">
              <a:latin typeface="Arial" panose="020B0604020202020204" pitchFamily="34" charset="0"/>
            </a:endParaRPr>
          </a:p>
        </p:txBody>
      </p:sp>
    </p:spTree>
    <p:extLst>
      <p:ext uri="{BB962C8B-B14F-4D97-AF65-F5344CB8AC3E}">
        <p14:creationId xmlns:p14="http://schemas.microsoft.com/office/powerpoint/2010/main" val="214747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a:spcBef>
                <a:spcPct val="0"/>
              </a:spcBef>
              <a:buFontTx/>
              <a:buNone/>
            </a:pPr>
            <a:endParaRPr lang="fr-FR" altLang="fr-FR" b="1" dirty="0">
              <a:latin typeface="Arial" panose="020B0604020202020204" pitchFamily="34" charset="0"/>
            </a:endParaRPr>
          </a:p>
        </p:txBody>
      </p:sp>
    </p:spTree>
    <p:extLst>
      <p:ext uri="{BB962C8B-B14F-4D97-AF65-F5344CB8AC3E}">
        <p14:creationId xmlns:p14="http://schemas.microsoft.com/office/powerpoint/2010/main" val="3288638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2CD33E-A167-4CAB-90DB-BE9DEB532F5C}" type="slidenum">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4786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a:spcBef>
                <a:spcPct val="0"/>
              </a:spcBef>
              <a:buFontTx/>
              <a:buNone/>
            </a:pPr>
            <a:r>
              <a:rPr lang="fr-FR" altLang="fr-FR" b="1" dirty="0" err="1" smtClean="0">
                <a:latin typeface="Arial" panose="020B0604020202020204" pitchFamily="34" charset="0"/>
              </a:rPr>
              <a:t>Enchytréides</a:t>
            </a:r>
            <a:r>
              <a:rPr lang="fr-FR" altLang="fr-FR" b="1" dirty="0" smtClean="0">
                <a:latin typeface="Arial" panose="020B0604020202020204" pitchFamily="34" charset="0"/>
              </a:rPr>
              <a:t>: petits</a:t>
            </a:r>
            <a:r>
              <a:rPr lang="fr-FR" altLang="fr-FR" b="1" baseline="0" dirty="0" smtClean="0">
                <a:latin typeface="Arial" panose="020B0604020202020204" pitchFamily="34" charset="0"/>
              </a:rPr>
              <a:t> vers pouvant être 20000 à 300000 individus /m²</a:t>
            </a:r>
            <a:endParaRPr lang="fr-FR" altLang="fr-FR" b="1" dirty="0">
              <a:latin typeface="Arial" panose="020B0604020202020204" pitchFamily="34" charset="0"/>
            </a:endParaRPr>
          </a:p>
        </p:txBody>
      </p:sp>
    </p:spTree>
    <p:extLst>
      <p:ext uri="{BB962C8B-B14F-4D97-AF65-F5344CB8AC3E}">
        <p14:creationId xmlns:p14="http://schemas.microsoft.com/office/powerpoint/2010/main" val="301436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b="0" i="0" u="none" strike="noStrike" kern="1200" baseline="0" dirty="0" smtClean="0">
                <a:solidFill>
                  <a:schemeClr val="tx1"/>
                </a:solidFill>
                <a:latin typeface="Times New Roman" pitchFamily="18" charset="0"/>
                <a:ea typeface="+mn-ea"/>
                <a:cs typeface="+mn-cs"/>
              </a:rPr>
              <a:t>La qualité de la matière organique joue un rôle moins important que sa quantité, mais significatif, particulièrement dans le cycle de l'azote. Cette qualité est modulée par les feux, qui conduisent à une augmentation des composés organiques récalcitrants à la décomposition par les microorganismes, notamment des composés aromatiques dont certains inhibent le fonctionnement bactérien. L'accumulation de ces substances lors de feux successifs contribue au ralentissement de l'activité du sol. Le feu sélectionne des communautés à faible efficacité métaboliques, capables de se multiplier rapidement dans un milieu appauvri mais moins résistantes et moins résilientes aux stress hydriques. La structure des communautés, qui dépend en partie des ressources disponibles, n’est pas restaurée 15 ans après le feu, puisqu’elles sont encore moins résistantes que celles des témoins. Les cycles biogéochimiques auxquels ces bactéries contribuent considérablement peuvent en être affectés . </a:t>
            </a:r>
          </a:p>
          <a:p>
            <a:r>
              <a:rPr lang="fr-FR" sz="1200" b="0" i="0" u="none" strike="noStrike" kern="1200" baseline="0" dirty="0" smtClean="0">
                <a:solidFill>
                  <a:schemeClr val="tx1"/>
                </a:solidFill>
                <a:latin typeface="Times New Roman" pitchFamily="18" charset="0"/>
                <a:ea typeface="+mn-ea"/>
                <a:cs typeface="+mn-cs"/>
              </a:rPr>
              <a:t>La quantité de matière organique dans l'horizon A de ces très vieilles forêts est 2 à 3 fois supérieure à celle des témoins de 50 ans, montrant que l'on a passé un seuil significatif de ressource, car la différence entre témoins de 50 ans et modalités brûlées est plutôt de l'ordre de 20 à 40%.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6DE255-4DCA-4115-B2F8-FFDDE69E25A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37553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6DE255-4DCA-4115-B2F8-FFDDE69E25A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8478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56</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1259619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r>
              <a:rPr lang="fr-FR" sz="1200" b="0" i="0" u="none" strike="noStrike" kern="1200" baseline="0" dirty="0" smtClean="0">
                <a:solidFill>
                  <a:schemeClr val="tx1"/>
                </a:solidFill>
                <a:latin typeface="Times New Roman" pitchFamily="18" charset="0"/>
                <a:ea typeface="+mn-ea"/>
                <a:cs typeface="+mn-cs"/>
              </a:rPr>
              <a:t>Le feu sélectionne des communautés à faible efficacité métaboliques, capables de se multiplier rapidement dans un milieu appauvri mais moins résistantes et moins résilientes aux stress hydriques. La structure des communautés, qui dépend en partie des ressources disponibles, n’est pas restaurée 15 ans après le feu, puisqu’elles sont encore moins résistantes que celles des témoins. Les cycles biogéochimiques auxquels ces bactéries contribuent considérablement peuvent en être affectés . </a:t>
            </a:r>
          </a:p>
          <a:p>
            <a:r>
              <a:rPr lang="fr-FR" sz="1200" b="0" i="0" u="none" strike="noStrike" kern="1200" baseline="0" dirty="0" smtClean="0">
                <a:solidFill>
                  <a:schemeClr val="tx1"/>
                </a:solidFill>
                <a:latin typeface="Times New Roman" pitchFamily="18" charset="0"/>
                <a:ea typeface="+mn-ea"/>
                <a:cs typeface="+mn-cs"/>
              </a:rPr>
              <a:t>La quantité de matière organique dans l'horizon A de ces très vieilles forêts est 2 à 3 fois supérieure à celle des témoins de 50 ans, montrant que l'on a passé un seuil significatif de ressource, car la différence entre témoins de 50 ans et modalités brûlées est plutôt de l'ordre de 20 à 40%. </a:t>
            </a:r>
            <a:endParaRPr lang="fr-FR" dirty="0"/>
          </a:p>
        </p:txBody>
      </p:sp>
    </p:spTree>
    <p:extLst>
      <p:ext uri="{BB962C8B-B14F-4D97-AF65-F5344CB8AC3E}">
        <p14:creationId xmlns:p14="http://schemas.microsoft.com/office/powerpoint/2010/main" val="4293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Times New Roman" pitchFamily="18" charset="0"/>
                <a:ea typeface="+mn-ea"/>
                <a:cs typeface="+mn-cs"/>
              </a:rPr>
              <a:t>La qualité de la matière organique joue un rôle moins important que sa quantité, mais significatif, particulièrement dans le cycle de l'azote. Cette qualité est modulée par les feux, qui conduisent à une augmentation des composés organiques récalcitrants à la décomposition par les microorganismes, notamment des composés aromatiques dont certains inhibent le fonctionnement bactérien. L'accumulation de ces substances lors de feux successifs contribue au ralentissement de l'activité du sol.. Les zones souvent incendiées = MO &lt; 20% de MO témoin 200 ans.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6DE255-4DCA-4115-B2F8-FFDDE69E25A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2827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4D784E9A-996F-4A62-994C-4E9CD4705F66}" type="slidenum">
              <a:rPr lang="fr-FR" altLang="fr-FR" sz="1200" b="0" u="none" smtClean="0">
                <a:solidFill>
                  <a:schemeClr val="tx1"/>
                </a:solidFill>
              </a:rPr>
              <a:pPr/>
              <a:t>3</a:t>
            </a:fld>
            <a:endParaRPr lang="fr-FR" altLang="fr-FR" sz="1200" b="0" u="none" smtClean="0">
              <a:solidFill>
                <a:schemeClr val="tx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B7AE6F-6E54-4B65-A78A-8B59FE7470A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72290" name="Rectangle 2"/>
          <p:cNvSpPr>
            <a:spLocks noGrp="1" noRot="1" noChangeAspect="1" noChangeArrowheads="1" noTextEdit="1"/>
          </p:cNvSpPr>
          <p:nvPr>
            <p:ph type="sldImg"/>
          </p:nvPr>
        </p:nvSpPr>
        <p:spPr>
          <a:xfrm>
            <a:off x="1143000" y="685800"/>
            <a:ext cx="4573588" cy="3429000"/>
          </a:xfrm>
          <a:ln/>
        </p:spPr>
      </p:sp>
      <p:sp>
        <p:nvSpPr>
          <p:cNvPr id="2572291"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b="1" dirty="0" smtClean="0">
                <a:latin typeface="Arial" panose="020B0604020202020204" pitchFamily="34" charset="0"/>
              </a:rPr>
              <a:t>Autant ou plus de bactéries dans 1 m² d’humus (10 000</a:t>
            </a:r>
            <a:r>
              <a:rPr lang="fr-FR" altLang="fr-FR" b="1" baseline="0" dirty="0" smtClean="0">
                <a:latin typeface="Arial" panose="020B0604020202020204" pitchFamily="34" charset="0"/>
              </a:rPr>
              <a:t> à 100 000 milliard) </a:t>
            </a:r>
            <a:r>
              <a:rPr lang="fr-FR" altLang="fr-FR" b="1" dirty="0" smtClean="0">
                <a:latin typeface="Arial" panose="020B0604020202020204" pitchFamily="34" charset="0"/>
              </a:rPr>
              <a:t>que de poissons dans toutes</a:t>
            </a:r>
            <a:r>
              <a:rPr lang="fr-FR" altLang="fr-FR" b="1" baseline="0" dirty="0" smtClean="0">
                <a:latin typeface="Arial" panose="020B0604020202020204" pitchFamily="34" charset="0"/>
              </a:rPr>
              <a:t> les mers et océans de la planète, et bien plus que de grands animaux sur tous les continents. </a:t>
            </a:r>
            <a:r>
              <a:rPr lang="fr-FR" altLang="fr-FR" b="1" dirty="0" smtClean="0">
                <a:latin typeface="Arial" panose="020B0604020202020204" pitchFamily="34" charset="0"/>
              </a:rPr>
              <a:t>Au m²: 100</a:t>
            </a:r>
            <a:r>
              <a:rPr lang="fr-FR" altLang="fr-FR" b="1" baseline="0" dirty="0" smtClean="0">
                <a:latin typeface="Arial" panose="020B0604020202020204" pitchFamily="34" charset="0"/>
              </a:rPr>
              <a:t> 000 milliards de bactéries, 10 milliards de champignons, 100 millions d’algues et autant de protozoaires, </a:t>
            </a:r>
          </a:p>
          <a:p>
            <a:pPr>
              <a:spcBef>
                <a:spcPct val="0"/>
              </a:spcBef>
              <a:buFontTx/>
              <a:buNone/>
            </a:pPr>
            <a:endParaRPr lang="fr-FR" altLang="fr-FR" b="1" baseline="0" dirty="0" smtClean="0">
              <a:latin typeface="Arial" panose="020B0604020202020204" pitchFamily="34" charset="0"/>
            </a:endParaRPr>
          </a:p>
          <a:p>
            <a:pPr>
              <a:spcBef>
                <a:spcPct val="0"/>
              </a:spcBef>
              <a:buFontTx/>
              <a:buNone/>
            </a:pPr>
            <a:endParaRPr lang="fr-FR" altLang="fr-FR" b="1" dirty="0">
              <a:latin typeface="Arial" panose="020B0604020202020204" pitchFamily="34" charset="0"/>
            </a:endParaRPr>
          </a:p>
        </p:txBody>
      </p:sp>
    </p:spTree>
    <p:extLst>
      <p:ext uri="{BB962C8B-B14F-4D97-AF65-F5344CB8AC3E}">
        <p14:creationId xmlns:p14="http://schemas.microsoft.com/office/powerpoint/2010/main" val="173434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defRPr sz="3600" b="1" u="sng">
                <a:solidFill>
                  <a:srgbClr val="FF3300"/>
                </a:solidFill>
                <a:latin typeface="Times New Roman" pitchFamily="18" charset="0"/>
              </a:defRPr>
            </a:lvl1pPr>
            <a:lvl2pPr marL="742950" indent="-285750" eaLnBrk="0" hangingPunct="0">
              <a:spcBef>
                <a:spcPct val="50000"/>
              </a:spcBef>
              <a:defRPr sz="3600" b="1" u="sng">
                <a:solidFill>
                  <a:srgbClr val="FF3300"/>
                </a:solidFill>
                <a:latin typeface="Times New Roman" pitchFamily="18" charset="0"/>
              </a:defRPr>
            </a:lvl2pPr>
            <a:lvl3pPr marL="1143000" indent="-228600" eaLnBrk="0" hangingPunct="0">
              <a:spcBef>
                <a:spcPct val="50000"/>
              </a:spcBef>
              <a:defRPr sz="3600" b="1" u="sng">
                <a:solidFill>
                  <a:srgbClr val="FF3300"/>
                </a:solidFill>
                <a:latin typeface="Times New Roman" pitchFamily="18" charset="0"/>
              </a:defRPr>
            </a:lvl3pPr>
            <a:lvl4pPr marL="1600200" indent="-228600" eaLnBrk="0" hangingPunct="0">
              <a:spcBef>
                <a:spcPct val="50000"/>
              </a:spcBef>
              <a:defRPr sz="3600" b="1" u="sng">
                <a:solidFill>
                  <a:srgbClr val="FF3300"/>
                </a:solidFill>
                <a:latin typeface="Times New Roman" pitchFamily="18" charset="0"/>
              </a:defRPr>
            </a:lvl4pPr>
            <a:lvl5pPr marL="2057400" indent="-228600" eaLnBrk="0" hangingPunct="0">
              <a:spcBef>
                <a:spcPct val="50000"/>
              </a:spcBef>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defRPr/>
            </a:pPr>
            <a:fld id="{0A31EC5C-362C-4E49-AE0F-D12623CD4246}" type="slidenum">
              <a:rPr lang="fr-FR" altLang="fr-FR" sz="1200" b="0" u="none" smtClean="0">
                <a:solidFill>
                  <a:schemeClr val="tx1"/>
                </a:solidFill>
              </a:rPr>
              <a:pPr>
                <a:spcBef>
                  <a:spcPct val="0"/>
                </a:spcBef>
                <a:defRPr/>
              </a:pPr>
              <a:t>60</a:t>
            </a:fld>
            <a:endParaRPr lang="fr-FR" altLang="fr-FR" sz="1200" b="0" u="none" smtClean="0">
              <a:solidFill>
                <a:schemeClr val="tx1"/>
              </a:solidFill>
            </a:endParaRPr>
          </a:p>
        </p:txBody>
      </p:sp>
      <p:sp>
        <p:nvSpPr>
          <p:cNvPr id="29699" name="Rectangle 2"/>
          <p:cNvSpPr>
            <a:spLocks noGrp="1" noRot="1" noChangeAspect="1" noChangeArrowheads="1" noTextEdit="1"/>
          </p:cNvSpPr>
          <p:nvPr>
            <p:ph type="sldImg"/>
          </p:nvPr>
        </p:nvSpPr>
        <p:spPr>
          <a:xfrm>
            <a:off x="1144588" y="685800"/>
            <a:ext cx="4572000" cy="3429000"/>
          </a:xfrm>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2323836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8B3E93FE-37CC-479F-89E4-5C4C3445D991}" type="slidenum">
              <a:rPr lang="fr-FR" altLang="fr-FR" sz="1200" b="0" u="none" smtClean="0">
                <a:solidFill>
                  <a:schemeClr val="tx1"/>
                </a:solidFill>
              </a:rPr>
              <a:pPr/>
              <a:t>61</a:t>
            </a:fld>
            <a:endParaRPr lang="fr-FR" altLang="fr-FR" sz="1200" b="0" u="none" smtClean="0">
              <a:solidFill>
                <a:schemeClr val="tx1"/>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63</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692896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65</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4196886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054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A81F45B3-B3D8-4C03-A445-401ACEE27923}" type="slidenum">
              <a:rPr lang="fr-FR" altLang="fr-FR" sz="1200" b="0" u="none" smtClean="0">
                <a:solidFill>
                  <a:schemeClr val="tx1"/>
                </a:solidFill>
              </a:rPr>
              <a:pPr/>
              <a:t>68</a:t>
            </a:fld>
            <a:endParaRPr lang="fr-FR" altLang="fr-FR" sz="1200" b="0" u="none" smtClean="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4D784E9A-996F-4A62-994C-4E9CD4705F66}" type="slidenum">
              <a:rPr lang="fr-FR" altLang="fr-FR" sz="1200" b="0" u="none" smtClean="0">
                <a:solidFill>
                  <a:schemeClr val="tx1"/>
                </a:solidFill>
              </a:rPr>
              <a:pPr/>
              <a:t>4</a:t>
            </a:fld>
            <a:endParaRPr lang="fr-FR" altLang="fr-FR" sz="1200" b="0" u="none" smtClean="0">
              <a:solidFill>
                <a:schemeClr val="tx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27C3FD5A-29C4-4315-9FB2-F250A36E6523}" type="slidenum">
              <a:rPr lang="fr-FR" altLang="fr-FR" sz="1200" b="0" u="none" smtClean="0">
                <a:solidFill>
                  <a:schemeClr val="tx1"/>
                </a:solidFill>
              </a:rPr>
              <a:pPr/>
              <a:t>7</a:t>
            </a:fld>
            <a:endParaRPr lang="fr-FR" altLang="fr-FR" sz="1200" b="0" u="none" smtClean="0">
              <a:solidFill>
                <a:schemeClr val="tx1"/>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27C3FD5A-29C4-4315-9FB2-F250A36E6523}" type="slidenum">
              <a:rPr lang="fr-FR" altLang="fr-FR" sz="1200" b="0" u="none" smtClean="0">
                <a:solidFill>
                  <a:schemeClr val="tx1"/>
                </a:solidFill>
              </a:rPr>
              <a:pPr/>
              <a:t>9</a:t>
            </a:fld>
            <a:endParaRPr lang="fr-FR" altLang="fr-FR" sz="1200" b="0" u="none" smtClean="0">
              <a:solidFill>
                <a:schemeClr val="tx1"/>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B42FFCCB-7321-44B2-AA7B-AA77DE46F4F6}" type="slidenum">
              <a:rPr lang="fr-FR" altLang="fr-FR" sz="1200" b="0" u="none" smtClean="0">
                <a:solidFill>
                  <a:schemeClr val="tx1"/>
                </a:solidFill>
              </a:rPr>
              <a:pPr/>
              <a:t>10</a:t>
            </a:fld>
            <a:endParaRPr lang="fr-FR" altLang="fr-FR" sz="1200" b="0" u="none" smtClean="0">
              <a:solidFill>
                <a:schemeClr val="tx1"/>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239223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2E32CB93-712F-46FC-9767-E2935D6DE682}" type="slidenum">
              <a:rPr lang="fr-FR" altLang="fr-FR" sz="1200" b="0" u="none" smtClean="0">
                <a:solidFill>
                  <a:schemeClr val="tx1"/>
                </a:solidFill>
              </a:rPr>
              <a:pPr/>
              <a:t>11</a:t>
            </a:fld>
            <a:endParaRPr lang="fr-FR" altLang="fr-FR" sz="1200" b="0" u="none" smtClean="0">
              <a:solidFill>
                <a:schemeClr val="tx1"/>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685800" y="4343400"/>
            <a:ext cx="59420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t>Le stress hydrique climatique est le facteur dominant en basse Provence où les variables topo-édaphiques ne peuvent pas le compenser entièrement quand il est très fort =&gt; c’est surtout la variation du stress climatique qui va faire varier la flore. Donc déplacement de la flore le long du gradient des variables climatiques et géographiques.</a:t>
            </a:r>
          </a:p>
          <a:p>
            <a:r>
              <a:rPr lang="fr-FR" altLang="fr-FR" smtClean="0"/>
              <a:t>En arrière pays, les variables locales compensent entièrement le déficit hydrique climatique en année normale. Les variations de qualité stationnelle expliquent le maximum de variations floristiques. C’est la flore des meilleures stations qui va souffrir le plus du changement climatique, car au-delà d’un certain seuil, situé vers le milieu de notre zone d’étude, le stress hydrique climatique ne sera plus compensé par les variables locales et la flore mésophile va souffrir et disparaître.</a:t>
            </a:r>
          </a:p>
          <a:p>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fld id="{2E32CB93-712F-46FC-9767-E2935D6DE682}" type="slidenum">
              <a:rPr lang="fr-FR" altLang="fr-FR" sz="1200" b="0" u="none" smtClean="0">
                <a:solidFill>
                  <a:schemeClr val="tx1"/>
                </a:solidFill>
              </a:rPr>
              <a:pPr/>
              <a:t>13</a:t>
            </a:fld>
            <a:endParaRPr lang="fr-FR" altLang="fr-FR" sz="1200" b="0" u="none" smtClean="0">
              <a:solidFill>
                <a:schemeClr val="tx1"/>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685800" y="4343400"/>
            <a:ext cx="59420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t>Le stress hydrique climatique est le facteur dominant en basse Provence où les variables topo-édaphiques ne peuvent pas le compenser entièrement quand il est très fort =&gt; c’est surtout la variation du stress climatique qui va faire varier la flore. Donc déplacement de la flore le long du gradient des variables climatiques et géographiques.</a:t>
            </a:r>
          </a:p>
          <a:p>
            <a:r>
              <a:rPr lang="fr-FR" altLang="fr-FR" smtClean="0"/>
              <a:t>En arrière pays, les variables locales compensent entièrement le déficit hydrique climatique en année normale. Les variations de qualité stationnelle expliquent le maximum de variations floristiques. C’est la flore des meilleures stations qui va souffrir le plus du changement climatique, car au-delà d’un certain seuil, situé vers le milieu de notre zone d’étude, le stress hydrique climatique ne sera plus compensé par les variables locales et la flore mésophile va souffrir et disparaître.</a:t>
            </a:r>
          </a:p>
          <a:p>
            <a:endParaRPr lang="fr-FR" altLang="fr-FR" smtClean="0"/>
          </a:p>
        </p:txBody>
      </p:sp>
    </p:spTree>
    <p:extLst>
      <p:ext uri="{BB962C8B-B14F-4D97-AF65-F5344CB8AC3E}">
        <p14:creationId xmlns:p14="http://schemas.microsoft.com/office/powerpoint/2010/main" val="386565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92005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4408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4511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69219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24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923890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1"/>
            <a:ext cx="7772400" cy="1470025"/>
          </a:xfrm>
          <a:prstGeom prst="rect">
            <a:avLst/>
          </a:prstGeo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76" indent="0" algn="ctr">
              <a:buNone/>
              <a:defRPr/>
            </a:lvl2pPr>
            <a:lvl3pPr marL="914353" indent="0" algn="ctr">
              <a:buNone/>
              <a:defRPr/>
            </a:lvl3pPr>
            <a:lvl4pPr marL="1371528" indent="0" algn="ctr">
              <a:buNone/>
              <a:defRPr/>
            </a:lvl4pPr>
            <a:lvl5pPr marL="1828704" indent="0" algn="ctr">
              <a:buNone/>
              <a:defRPr/>
            </a:lvl5pPr>
            <a:lvl6pPr marL="2285882" indent="0" algn="ctr">
              <a:buNone/>
              <a:defRPr/>
            </a:lvl6pPr>
            <a:lvl7pPr marL="2743058" indent="0" algn="ctr">
              <a:buNone/>
              <a:defRPr/>
            </a:lvl7pPr>
            <a:lvl8pPr marL="3200233" indent="0" algn="ctr">
              <a:buNone/>
              <a:defRPr/>
            </a:lvl8pPr>
            <a:lvl9pPr marL="3657410" indent="0" algn="ctr">
              <a:buNone/>
              <a:defRPr/>
            </a:lvl9pPr>
          </a:lstStyle>
          <a:p>
            <a:r>
              <a:rPr lang="fr-FR" smtClean="0"/>
              <a:t>Cliquez pour modifier le style des sous-titres du masque</a:t>
            </a:r>
            <a:endParaRPr lang="en-US"/>
          </a:p>
        </p:txBody>
      </p:sp>
    </p:spTree>
    <p:extLst>
      <p:ext uri="{BB962C8B-B14F-4D97-AF65-F5344CB8AC3E}">
        <p14:creationId xmlns:p14="http://schemas.microsoft.com/office/powerpoint/2010/main" val="327860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83296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7"/>
            <a:ext cx="7772400" cy="1500187"/>
          </a:xfrm>
          <a:prstGeom prst="rect">
            <a:avLst/>
          </a:prstGeom>
        </p:spPr>
        <p:txBody>
          <a:bodyPr anchor="b"/>
          <a:lstStyle>
            <a:lvl1pPr marL="0" indent="0">
              <a:buNone/>
              <a:defRPr sz="2000"/>
            </a:lvl1pPr>
            <a:lvl2pPr marL="457176" indent="0">
              <a:buNone/>
              <a:defRPr sz="1800"/>
            </a:lvl2pPr>
            <a:lvl3pPr marL="914353" indent="0">
              <a:buNone/>
              <a:defRPr sz="1600"/>
            </a:lvl3pPr>
            <a:lvl4pPr marL="1371528" indent="0">
              <a:buNone/>
              <a:defRPr sz="1400"/>
            </a:lvl4pPr>
            <a:lvl5pPr marL="1828704" indent="0">
              <a:buNone/>
              <a:defRPr sz="1400"/>
            </a:lvl5pPr>
            <a:lvl6pPr marL="2285882" indent="0">
              <a:buNone/>
              <a:defRPr sz="1400"/>
            </a:lvl6pPr>
            <a:lvl7pPr marL="2743058" indent="0">
              <a:buNone/>
              <a:defRPr sz="1400"/>
            </a:lvl7pPr>
            <a:lvl8pPr marL="3200233" indent="0">
              <a:buNone/>
              <a:defRPr sz="1400"/>
            </a:lvl8pPr>
            <a:lvl9pPr marL="365741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567856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1"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636366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9150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8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Tree>
    <p:extLst>
      <p:ext uri="{BB962C8B-B14F-4D97-AF65-F5344CB8AC3E}">
        <p14:creationId xmlns:p14="http://schemas.microsoft.com/office/powerpoint/2010/main" val="3678021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886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2"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4" y="1435104"/>
            <a:ext cx="3008313" cy="4691063"/>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408768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7"/>
            <a:ext cx="5486400" cy="4114800"/>
          </a:xfrm>
          <a:prstGeom prst="rect">
            <a:avLst/>
          </a:prstGeom>
        </p:spPr>
        <p:txBody>
          <a:bodyPr/>
          <a:lstStyle>
            <a:lvl1pPr marL="0" indent="0">
              <a:buNone/>
              <a:defRPr sz="3200"/>
            </a:lvl1pPr>
            <a:lvl2pPr marL="457176" indent="0">
              <a:buNone/>
              <a:defRPr sz="2800"/>
            </a:lvl2pPr>
            <a:lvl3pPr marL="914353" indent="0">
              <a:buNone/>
              <a:defRPr sz="2400"/>
            </a:lvl3pPr>
            <a:lvl4pPr marL="1371528" indent="0">
              <a:buNone/>
              <a:defRPr sz="2000"/>
            </a:lvl4pPr>
            <a:lvl5pPr marL="1828704" indent="0">
              <a:buNone/>
              <a:defRPr sz="2000"/>
            </a:lvl5pPr>
            <a:lvl6pPr marL="2285882" indent="0">
              <a:buNone/>
              <a:defRPr sz="2000"/>
            </a:lvl6pPr>
            <a:lvl7pPr marL="2743058" indent="0">
              <a:buNone/>
              <a:defRPr sz="2000"/>
            </a:lvl7pPr>
            <a:lvl8pPr marL="3200233" indent="0">
              <a:buNone/>
              <a:defRPr sz="2000"/>
            </a:lvl8pPr>
            <a:lvl9pPr marL="365741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5439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1600206"/>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513749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43"/>
            <a:ext cx="2057400" cy="5851525"/>
          </a:xfrm>
          <a:prstGeom prst="rect">
            <a:avLst/>
          </a:prstGeo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43"/>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205779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3"/>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37584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1"/>
            <a:ext cx="7772400" cy="1470025"/>
          </a:xfrm>
          <a:prstGeom prst="rect">
            <a:avLst/>
          </a:prstGeo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76" indent="0" algn="ctr">
              <a:buNone/>
              <a:defRPr/>
            </a:lvl2pPr>
            <a:lvl3pPr marL="914353" indent="0" algn="ctr">
              <a:buNone/>
              <a:defRPr/>
            </a:lvl3pPr>
            <a:lvl4pPr marL="1371528" indent="0" algn="ctr">
              <a:buNone/>
              <a:defRPr/>
            </a:lvl4pPr>
            <a:lvl5pPr marL="1828704" indent="0" algn="ctr">
              <a:buNone/>
              <a:defRPr/>
            </a:lvl5pPr>
            <a:lvl6pPr marL="2285882" indent="0" algn="ctr">
              <a:buNone/>
              <a:defRPr/>
            </a:lvl6pPr>
            <a:lvl7pPr marL="2743058" indent="0" algn="ctr">
              <a:buNone/>
              <a:defRPr/>
            </a:lvl7pPr>
            <a:lvl8pPr marL="3200233" indent="0" algn="ctr">
              <a:buNone/>
              <a:defRPr/>
            </a:lvl8pPr>
            <a:lvl9pPr marL="3657410" indent="0" algn="ctr">
              <a:buNone/>
              <a:defRPr/>
            </a:lvl9pPr>
          </a:lstStyle>
          <a:p>
            <a:r>
              <a:rPr lang="fr-FR" smtClean="0"/>
              <a:t>Cliquez pour modifier le style des sous-titres du masque</a:t>
            </a:r>
            <a:endParaRPr lang="en-US"/>
          </a:p>
        </p:txBody>
      </p:sp>
    </p:spTree>
    <p:extLst>
      <p:ext uri="{BB962C8B-B14F-4D97-AF65-F5344CB8AC3E}">
        <p14:creationId xmlns:p14="http://schemas.microsoft.com/office/powerpoint/2010/main" val="361862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279861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7"/>
            <a:ext cx="7772400" cy="1500187"/>
          </a:xfrm>
          <a:prstGeom prst="rect">
            <a:avLst/>
          </a:prstGeom>
        </p:spPr>
        <p:txBody>
          <a:bodyPr anchor="b"/>
          <a:lstStyle>
            <a:lvl1pPr marL="0" indent="0">
              <a:buNone/>
              <a:defRPr sz="2000"/>
            </a:lvl1pPr>
            <a:lvl2pPr marL="457176" indent="0">
              <a:buNone/>
              <a:defRPr sz="1800"/>
            </a:lvl2pPr>
            <a:lvl3pPr marL="914353" indent="0">
              <a:buNone/>
              <a:defRPr sz="1600"/>
            </a:lvl3pPr>
            <a:lvl4pPr marL="1371528" indent="0">
              <a:buNone/>
              <a:defRPr sz="1400"/>
            </a:lvl4pPr>
            <a:lvl5pPr marL="1828704" indent="0">
              <a:buNone/>
              <a:defRPr sz="1400"/>
            </a:lvl5pPr>
            <a:lvl6pPr marL="2285882" indent="0">
              <a:buNone/>
              <a:defRPr sz="1400"/>
            </a:lvl6pPr>
            <a:lvl7pPr marL="2743058" indent="0">
              <a:buNone/>
              <a:defRPr sz="1400"/>
            </a:lvl7pPr>
            <a:lvl8pPr marL="3200233" indent="0">
              <a:buNone/>
              <a:defRPr sz="1400"/>
            </a:lvl8pPr>
            <a:lvl9pPr marL="365741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59037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4157796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1"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539335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30899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Tree>
    <p:extLst>
      <p:ext uri="{BB962C8B-B14F-4D97-AF65-F5344CB8AC3E}">
        <p14:creationId xmlns:p14="http://schemas.microsoft.com/office/powerpoint/2010/main" val="2739260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99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2"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4" y="1435104"/>
            <a:ext cx="3008313" cy="4691063"/>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265002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7"/>
            <a:ext cx="5486400" cy="4114800"/>
          </a:xfrm>
          <a:prstGeom prst="rect">
            <a:avLst/>
          </a:prstGeom>
        </p:spPr>
        <p:txBody>
          <a:bodyPr/>
          <a:lstStyle>
            <a:lvl1pPr marL="0" indent="0">
              <a:buNone/>
              <a:defRPr sz="3200"/>
            </a:lvl1pPr>
            <a:lvl2pPr marL="457176" indent="0">
              <a:buNone/>
              <a:defRPr sz="2800"/>
            </a:lvl2pPr>
            <a:lvl3pPr marL="914353" indent="0">
              <a:buNone/>
              <a:defRPr sz="2400"/>
            </a:lvl3pPr>
            <a:lvl4pPr marL="1371528" indent="0">
              <a:buNone/>
              <a:defRPr sz="2000"/>
            </a:lvl4pPr>
            <a:lvl5pPr marL="1828704" indent="0">
              <a:buNone/>
              <a:defRPr sz="2000"/>
            </a:lvl5pPr>
            <a:lvl6pPr marL="2285882" indent="0">
              <a:buNone/>
              <a:defRPr sz="2000"/>
            </a:lvl6pPr>
            <a:lvl7pPr marL="2743058" indent="0">
              <a:buNone/>
              <a:defRPr sz="2000"/>
            </a:lvl7pPr>
            <a:lvl8pPr marL="3200233" indent="0">
              <a:buNone/>
              <a:defRPr sz="2000"/>
            </a:lvl8pPr>
            <a:lvl9pPr marL="365741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612982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1600206"/>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790914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43"/>
            <a:ext cx="2057400" cy="5851525"/>
          </a:xfrm>
          <a:prstGeom prst="rect">
            <a:avLst/>
          </a:prstGeo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43"/>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914901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3"/>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368762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1"/>
            <a:ext cx="7772400" cy="1470025"/>
          </a:xfrm>
          <a:prstGeom prst="rect">
            <a:avLst/>
          </a:prstGeo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76" indent="0" algn="ctr">
              <a:buNone/>
              <a:defRPr/>
            </a:lvl2pPr>
            <a:lvl3pPr marL="914353" indent="0" algn="ctr">
              <a:buNone/>
              <a:defRPr/>
            </a:lvl3pPr>
            <a:lvl4pPr marL="1371528" indent="0" algn="ctr">
              <a:buNone/>
              <a:defRPr/>
            </a:lvl4pPr>
            <a:lvl5pPr marL="1828704" indent="0" algn="ctr">
              <a:buNone/>
              <a:defRPr/>
            </a:lvl5pPr>
            <a:lvl6pPr marL="2285882" indent="0" algn="ctr">
              <a:buNone/>
              <a:defRPr/>
            </a:lvl6pPr>
            <a:lvl7pPr marL="2743058" indent="0" algn="ctr">
              <a:buNone/>
              <a:defRPr/>
            </a:lvl7pPr>
            <a:lvl8pPr marL="3200233" indent="0" algn="ctr">
              <a:buNone/>
              <a:defRPr/>
            </a:lvl8pPr>
            <a:lvl9pPr marL="3657410" indent="0" algn="ctr">
              <a:buNone/>
              <a:defRPr/>
            </a:lvl9pPr>
          </a:lstStyle>
          <a:p>
            <a:r>
              <a:rPr lang="fr-FR" smtClean="0"/>
              <a:t>Cliquez pour modifier le style des sous-titres du masque</a:t>
            </a:r>
            <a:endParaRPr lang="en-US"/>
          </a:p>
        </p:txBody>
      </p:sp>
    </p:spTree>
    <p:extLst>
      <p:ext uri="{BB962C8B-B14F-4D97-AF65-F5344CB8AC3E}">
        <p14:creationId xmlns:p14="http://schemas.microsoft.com/office/powerpoint/2010/main" val="196683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7259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a:xfrm>
            <a:off x="457200" y="1600206"/>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99452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7"/>
            <a:ext cx="7772400" cy="1500187"/>
          </a:xfrm>
          <a:prstGeom prst="rect">
            <a:avLst/>
          </a:prstGeom>
        </p:spPr>
        <p:txBody>
          <a:bodyPr anchor="b"/>
          <a:lstStyle>
            <a:lvl1pPr marL="0" indent="0">
              <a:buNone/>
              <a:defRPr sz="2000"/>
            </a:lvl1pPr>
            <a:lvl2pPr marL="457176" indent="0">
              <a:buNone/>
              <a:defRPr sz="1800"/>
            </a:lvl2pPr>
            <a:lvl3pPr marL="914353" indent="0">
              <a:buNone/>
              <a:defRPr sz="1600"/>
            </a:lvl3pPr>
            <a:lvl4pPr marL="1371528" indent="0">
              <a:buNone/>
              <a:defRPr sz="1400"/>
            </a:lvl4pPr>
            <a:lvl5pPr marL="1828704" indent="0">
              <a:buNone/>
              <a:defRPr sz="1400"/>
            </a:lvl5pPr>
            <a:lvl6pPr marL="2285882" indent="0">
              <a:buNone/>
              <a:defRPr sz="1400"/>
            </a:lvl6pPr>
            <a:lvl7pPr marL="2743058" indent="0">
              <a:buNone/>
              <a:defRPr sz="1400"/>
            </a:lvl7pPr>
            <a:lvl8pPr marL="3200233" indent="0">
              <a:buNone/>
              <a:defRPr sz="1400"/>
            </a:lvl8pPr>
            <a:lvl9pPr marL="365741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811049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1"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274510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176" indent="0">
              <a:buNone/>
              <a:defRPr sz="2000" b="1"/>
            </a:lvl2pPr>
            <a:lvl3pPr marL="914353" indent="0">
              <a:buNone/>
              <a:defRPr sz="1800" b="1"/>
            </a:lvl3pPr>
            <a:lvl4pPr marL="1371528" indent="0">
              <a:buNone/>
              <a:defRPr sz="1600" b="1"/>
            </a:lvl4pPr>
            <a:lvl5pPr marL="1828704" indent="0">
              <a:buNone/>
              <a:defRPr sz="1600" b="1"/>
            </a:lvl5pPr>
            <a:lvl6pPr marL="2285882" indent="0">
              <a:buNone/>
              <a:defRPr sz="1600" b="1"/>
            </a:lvl6pPr>
            <a:lvl7pPr marL="2743058" indent="0">
              <a:buNone/>
              <a:defRPr sz="1600" b="1"/>
            </a:lvl7pPr>
            <a:lvl8pPr marL="3200233" indent="0">
              <a:buNone/>
              <a:defRPr sz="1600" b="1"/>
            </a:lvl8pPr>
            <a:lvl9pPr marL="365741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552277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Tree>
    <p:extLst>
      <p:ext uri="{BB962C8B-B14F-4D97-AF65-F5344CB8AC3E}">
        <p14:creationId xmlns:p14="http://schemas.microsoft.com/office/powerpoint/2010/main" val="1036301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327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2"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4" y="1435104"/>
            <a:ext cx="3008313" cy="4691063"/>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998629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7"/>
            <a:ext cx="5486400" cy="4114800"/>
          </a:xfrm>
          <a:prstGeom prst="rect">
            <a:avLst/>
          </a:prstGeom>
        </p:spPr>
        <p:txBody>
          <a:bodyPr/>
          <a:lstStyle>
            <a:lvl1pPr marL="0" indent="0">
              <a:buNone/>
              <a:defRPr sz="3200"/>
            </a:lvl1pPr>
            <a:lvl2pPr marL="457176" indent="0">
              <a:buNone/>
              <a:defRPr sz="2800"/>
            </a:lvl2pPr>
            <a:lvl3pPr marL="914353" indent="0">
              <a:buNone/>
              <a:defRPr sz="2400"/>
            </a:lvl3pPr>
            <a:lvl4pPr marL="1371528" indent="0">
              <a:buNone/>
              <a:defRPr sz="2000"/>
            </a:lvl4pPr>
            <a:lvl5pPr marL="1828704" indent="0">
              <a:buNone/>
              <a:defRPr sz="2000"/>
            </a:lvl5pPr>
            <a:lvl6pPr marL="2285882" indent="0">
              <a:buNone/>
              <a:defRPr sz="2000"/>
            </a:lvl6pPr>
            <a:lvl7pPr marL="2743058" indent="0">
              <a:buNone/>
              <a:defRPr sz="2000"/>
            </a:lvl7pPr>
            <a:lvl8pPr marL="3200233" indent="0">
              <a:buNone/>
              <a:defRPr sz="2000"/>
            </a:lvl8pPr>
            <a:lvl9pPr marL="365741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6" indent="0">
              <a:buNone/>
              <a:defRPr sz="1200"/>
            </a:lvl2pPr>
            <a:lvl3pPr marL="914353" indent="0">
              <a:buNone/>
              <a:defRPr sz="1000"/>
            </a:lvl3pPr>
            <a:lvl4pPr marL="1371528" indent="0">
              <a:buNone/>
              <a:defRPr sz="900"/>
            </a:lvl4pPr>
            <a:lvl5pPr marL="1828704" indent="0">
              <a:buNone/>
              <a:defRPr sz="900"/>
            </a:lvl5pPr>
            <a:lvl6pPr marL="2285882" indent="0">
              <a:buNone/>
              <a:defRPr sz="900"/>
            </a:lvl6pPr>
            <a:lvl7pPr marL="2743058" indent="0">
              <a:buNone/>
              <a:defRPr sz="900"/>
            </a:lvl7pPr>
            <a:lvl8pPr marL="3200233" indent="0">
              <a:buNone/>
              <a:defRPr sz="900"/>
            </a:lvl8pPr>
            <a:lvl9pPr marL="365741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267724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0"/>
            <a:ext cx="8229600" cy="1143000"/>
          </a:xfrm>
          <a:prstGeom prst="rect">
            <a:avLst/>
          </a:prstGeom>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1600206"/>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973717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43"/>
            <a:ext cx="2057400" cy="5851525"/>
          </a:xfrm>
          <a:prstGeom prst="rect">
            <a:avLst/>
          </a:prstGeo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43"/>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68387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33034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3"/>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25004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67016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65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46495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04987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0"/>
            <a:ext cx="9144000" cy="836613"/>
          </a:xfrm>
          <a:prstGeom prst="rect">
            <a:avLst/>
          </a:prstGeom>
          <a:gradFill rotWithShape="0">
            <a:gsLst>
              <a:gs pos="0">
                <a:schemeClr val="bg1"/>
              </a:gs>
              <a:gs pos="100000">
                <a:srgbClr val="66FFFF"/>
              </a:gs>
            </a:gsLst>
            <a:path path="shape">
              <a:fillToRect l="50000" t="50000" r="50000" b="50000"/>
            </a:path>
          </a:gradFill>
          <a:ln>
            <a:noFill/>
          </a:ln>
          <a:effectLst/>
          <a:extLst/>
        </p:spPr>
        <p:txBody>
          <a:bodyPr anchor="ctr"/>
          <a:lstStyle>
            <a:lvl1pPr algn="ctr">
              <a:spcBef>
                <a:spcPct val="0"/>
              </a:spcBef>
              <a:defRPr sz="3200" i="1">
                <a:solidFill>
                  <a:schemeClr val="tx1"/>
                </a:solidFill>
                <a:latin typeface="Times New Roman" pitchFamily="18" charset="0"/>
              </a:defRPr>
            </a:lvl1pPr>
            <a:lvl2pPr algn="ctr">
              <a:spcBef>
                <a:spcPct val="0"/>
              </a:spcBef>
              <a:defRPr sz="3200" i="1">
                <a:solidFill>
                  <a:schemeClr val="tx1"/>
                </a:solidFill>
                <a:latin typeface="Times New Roman" pitchFamily="18" charset="0"/>
              </a:defRPr>
            </a:lvl2pPr>
            <a:lvl3pPr algn="ctr">
              <a:spcBef>
                <a:spcPct val="0"/>
              </a:spcBef>
              <a:defRPr sz="3200" i="1">
                <a:solidFill>
                  <a:schemeClr val="tx1"/>
                </a:solidFill>
                <a:latin typeface="Times New Roman" pitchFamily="18" charset="0"/>
              </a:defRPr>
            </a:lvl3pPr>
            <a:lvl4pPr algn="ctr">
              <a:spcBef>
                <a:spcPct val="0"/>
              </a:spcBef>
              <a:defRPr sz="3200" i="1">
                <a:solidFill>
                  <a:schemeClr val="tx1"/>
                </a:solidFill>
                <a:latin typeface="Times New Roman" pitchFamily="18" charset="0"/>
              </a:defRPr>
            </a:lvl4pPr>
            <a:lvl5pPr algn="ctr">
              <a:spcBef>
                <a:spcPct val="0"/>
              </a:spcBef>
              <a:defRPr sz="3200" i="1">
                <a:solidFill>
                  <a:schemeClr val="tx1"/>
                </a:solidFill>
                <a:latin typeface="Times New Roman" pitchFamily="18" charset="0"/>
              </a:defRPr>
            </a:lvl5pPr>
            <a:lvl6pPr marL="457200" algn="ctr" eaLnBrk="0" fontAlgn="base" hangingPunct="0">
              <a:spcBef>
                <a:spcPct val="0"/>
              </a:spcBef>
              <a:spcAft>
                <a:spcPct val="0"/>
              </a:spcAft>
              <a:defRPr sz="3200" i="1">
                <a:solidFill>
                  <a:schemeClr val="tx1"/>
                </a:solidFill>
                <a:latin typeface="Times New Roman" pitchFamily="18" charset="0"/>
              </a:defRPr>
            </a:lvl6pPr>
            <a:lvl7pPr marL="914400" algn="ctr" eaLnBrk="0" fontAlgn="base" hangingPunct="0">
              <a:spcBef>
                <a:spcPct val="0"/>
              </a:spcBef>
              <a:spcAft>
                <a:spcPct val="0"/>
              </a:spcAft>
              <a:defRPr sz="3200" i="1">
                <a:solidFill>
                  <a:schemeClr val="tx1"/>
                </a:solidFill>
                <a:latin typeface="Times New Roman" pitchFamily="18" charset="0"/>
              </a:defRPr>
            </a:lvl7pPr>
            <a:lvl8pPr marL="1371600" algn="ctr" eaLnBrk="0" fontAlgn="base" hangingPunct="0">
              <a:spcBef>
                <a:spcPct val="0"/>
              </a:spcBef>
              <a:spcAft>
                <a:spcPct val="0"/>
              </a:spcAft>
              <a:defRPr sz="3200" i="1">
                <a:solidFill>
                  <a:schemeClr val="tx1"/>
                </a:solidFill>
                <a:latin typeface="Times New Roman" pitchFamily="18" charset="0"/>
              </a:defRPr>
            </a:lvl8pPr>
            <a:lvl9pPr marL="1828800" algn="ctr" eaLnBrk="0" fontAlgn="base" hangingPunct="0">
              <a:spcBef>
                <a:spcPct val="0"/>
              </a:spcBef>
              <a:spcAft>
                <a:spcPct val="0"/>
              </a:spcAft>
              <a:defRPr sz="3200" i="1">
                <a:solidFill>
                  <a:schemeClr val="tx1"/>
                </a:solidFill>
                <a:latin typeface="Times New Roman" pitchFamily="18" charset="0"/>
              </a:defRPr>
            </a:lvl9pPr>
          </a:lstStyle>
          <a:p>
            <a:pPr>
              <a:defRPr/>
            </a:pPr>
            <a:r>
              <a:rPr lang="fr-FR" altLang="fr-FR" b="0" u="none" dirty="0" smtClean="0"/>
              <a:t>Changement climatique</a:t>
            </a:r>
            <a:r>
              <a:rPr lang="fr-FR" altLang="fr-FR" b="0" u="none" baseline="0" dirty="0" smtClean="0"/>
              <a:t> et forêt</a:t>
            </a:r>
            <a:endParaRPr lang="fr-FR" altLang="fr-FR" b="0" u="none" dirty="0" smtClean="0"/>
          </a:p>
        </p:txBody>
      </p:sp>
      <p:pic>
        <p:nvPicPr>
          <p:cNvPr id="1027" name="Image 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85113" y="6021388"/>
            <a:ext cx="12652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960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76" algn="ctr" rtl="0" eaLnBrk="0" fontAlgn="base" hangingPunct="0">
        <a:spcBef>
          <a:spcPct val="0"/>
        </a:spcBef>
        <a:spcAft>
          <a:spcPct val="0"/>
        </a:spcAft>
        <a:defRPr sz="4400">
          <a:solidFill>
            <a:schemeClr val="tx2"/>
          </a:solidFill>
          <a:latin typeface="Times New Roman" pitchFamily="18" charset="0"/>
        </a:defRPr>
      </a:lvl6pPr>
      <a:lvl7pPr marL="914353" algn="ctr" rtl="0" eaLnBrk="0" fontAlgn="base" hangingPunct="0">
        <a:spcBef>
          <a:spcPct val="0"/>
        </a:spcBef>
        <a:spcAft>
          <a:spcPct val="0"/>
        </a:spcAft>
        <a:defRPr sz="4400">
          <a:solidFill>
            <a:schemeClr val="tx2"/>
          </a:solidFill>
          <a:latin typeface="Times New Roman" pitchFamily="18" charset="0"/>
        </a:defRPr>
      </a:lvl7pPr>
      <a:lvl8pPr marL="1371528" algn="ctr" rtl="0" eaLnBrk="0" fontAlgn="base" hangingPunct="0">
        <a:spcBef>
          <a:spcPct val="0"/>
        </a:spcBef>
        <a:spcAft>
          <a:spcPct val="0"/>
        </a:spcAft>
        <a:defRPr sz="4400">
          <a:solidFill>
            <a:schemeClr val="tx2"/>
          </a:solidFill>
          <a:latin typeface="Times New Roman" pitchFamily="18" charset="0"/>
        </a:defRPr>
      </a:lvl8pPr>
      <a:lvl9pPr marL="1828704" algn="ctr" rtl="0" eaLnBrk="0" fontAlgn="base" hangingPunct="0">
        <a:spcBef>
          <a:spcPct val="0"/>
        </a:spcBef>
        <a:spcAft>
          <a:spcPct val="0"/>
        </a:spcAft>
        <a:defRPr sz="4400">
          <a:solidFill>
            <a:schemeClr val="tx2"/>
          </a:solidFill>
          <a:latin typeface="Times New Roman" pitchFamily="18"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4" algn="l" rtl="0" eaLnBrk="0" fontAlgn="base" hangingPunct="0">
        <a:spcBef>
          <a:spcPct val="20000"/>
        </a:spcBef>
        <a:spcAft>
          <a:spcPct val="0"/>
        </a:spcAft>
        <a:buChar char="–"/>
        <a:defRPr sz="2800">
          <a:solidFill>
            <a:schemeClr val="tx1"/>
          </a:solidFill>
          <a:latin typeface="+mn-lt"/>
        </a:defRPr>
      </a:lvl2pPr>
      <a:lvl3pPr marL="1142941" indent="-228588" algn="l" rtl="0" eaLnBrk="0" fontAlgn="base" hangingPunct="0">
        <a:spcBef>
          <a:spcPct val="20000"/>
        </a:spcBef>
        <a:spcAft>
          <a:spcPct val="0"/>
        </a:spcAft>
        <a:buChar char="•"/>
        <a:defRPr sz="2400">
          <a:solidFill>
            <a:schemeClr val="tx1"/>
          </a:solidFill>
          <a:latin typeface="+mn-lt"/>
        </a:defRPr>
      </a:lvl3pPr>
      <a:lvl4pPr marL="1600117" indent="-228588" algn="l" rtl="0" eaLnBrk="0" fontAlgn="base" hangingPunct="0">
        <a:spcBef>
          <a:spcPct val="20000"/>
        </a:spcBef>
        <a:spcAft>
          <a:spcPct val="0"/>
        </a:spcAft>
        <a:buChar char="–"/>
        <a:defRPr sz="2000">
          <a:solidFill>
            <a:schemeClr val="tx1"/>
          </a:solidFill>
          <a:latin typeface="+mn-lt"/>
        </a:defRPr>
      </a:lvl4pPr>
      <a:lvl5pPr marL="2057293" indent="-228588" algn="l" rtl="0" eaLnBrk="0" fontAlgn="base" hangingPunct="0">
        <a:spcBef>
          <a:spcPct val="20000"/>
        </a:spcBef>
        <a:spcAft>
          <a:spcPct val="0"/>
        </a:spcAft>
        <a:buChar char="»"/>
        <a:defRPr sz="2000">
          <a:solidFill>
            <a:schemeClr val="tx1"/>
          </a:solidFill>
          <a:latin typeface="+mn-lt"/>
        </a:defRPr>
      </a:lvl5pPr>
      <a:lvl6pPr marL="2514469" indent="-228588" algn="l" rtl="0" eaLnBrk="0" fontAlgn="base" hangingPunct="0">
        <a:spcBef>
          <a:spcPct val="20000"/>
        </a:spcBef>
        <a:spcAft>
          <a:spcPct val="0"/>
        </a:spcAft>
        <a:buChar char="»"/>
        <a:defRPr sz="2000">
          <a:solidFill>
            <a:schemeClr val="tx1"/>
          </a:solidFill>
          <a:latin typeface="+mn-lt"/>
        </a:defRPr>
      </a:lvl6pPr>
      <a:lvl7pPr marL="2971645" indent="-228588" algn="l" rtl="0" eaLnBrk="0" fontAlgn="base" hangingPunct="0">
        <a:spcBef>
          <a:spcPct val="20000"/>
        </a:spcBef>
        <a:spcAft>
          <a:spcPct val="0"/>
        </a:spcAft>
        <a:buChar char="»"/>
        <a:defRPr sz="2000">
          <a:solidFill>
            <a:schemeClr val="tx1"/>
          </a:solidFill>
          <a:latin typeface="+mn-lt"/>
        </a:defRPr>
      </a:lvl7pPr>
      <a:lvl8pPr marL="3428822" indent="-228588" algn="l" rtl="0" eaLnBrk="0" fontAlgn="base" hangingPunct="0">
        <a:spcBef>
          <a:spcPct val="20000"/>
        </a:spcBef>
        <a:spcAft>
          <a:spcPct val="0"/>
        </a:spcAft>
        <a:buChar char="»"/>
        <a:defRPr sz="2000">
          <a:solidFill>
            <a:schemeClr val="tx1"/>
          </a:solidFill>
          <a:latin typeface="+mn-lt"/>
        </a:defRPr>
      </a:lvl8pPr>
      <a:lvl9pPr marL="3885998" indent="-22858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6"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8" algn="l" defTabSz="914353" rtl="0" eaLnBrk="1" latinLnBrk="0" hangingPunct="1">
        <a:defRPr sz="1800" kern="1200">
          <a:solidFill>
            <a:schemeClr val="tx1"/>
          </a:solidFill>
          <a:latin typeface="+mn-lt"/>
          <a:ea typeface="+mn-ea"/>
          <a:cs typeface="+mn-cs"/>
        </a:defRPr>
      </a:lvl4pPr>
      <a:lvl5pPr marL="1828704"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8" algn="l" defTabSz="914353" rtl="0" eaLnBrk="1" latinLnBrk="0" hangingPunct="1">
        <a:defRPr sz="1800" kern="1200">
          <a:solidFill>
            <a:schemeClr val="tx1"/>
          </a:solidFill>
          <a:latin typeface="+mn-lt"/>
          <a:ea typeface="+mn-ea"/>
          <a:cs typeface="+mn-cs"/>
        </a:defRPr>
      </a:lvl7pPr>
      <a:lvl8pPr marL="3200233" algn="l" defTabSz="914353" rtl="0" eaLnBrk="1" latinLnBrk="0" hangingPunct="1">
        <a:defRPr sz="1800" kern="1200">
          <a:solidFill>
            <a:schemeClr val="tx1"/>
          </a:solidFill>
          <a:latin typeface="+mn-lt"/>
          <a:ea typeface="+mn-ea"/>
          <a:cs typeface="+mn-cs"/>
        </a:defRPr>
      </a:lvl8pPr>
      <a:lvl9pPr marL="3657410"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21932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76" algn="ctr" rtl="0" eaLnBrk="0" fontAlgn="base" hangingPunct="0">
        <a:spcBef>
          <a:spcPct val="0"/>
        </a:spcBef>
        <a:spcAft>
          <a:spcPct val="0"/>
        </a:spcAft>
        <a:defRPr sz="4400">
          <a:solidFill>
            <a:schemeClr val="tx2"/>
          </a:solidFill>
          <a:latin typeface="Times New Roman" pitchFamily="18" charset="0"/>
        </a:defRPr>
      </a:lvl6pPr>
      <a:lvl7pPr marL="914353" algn="ctr" rtl="0" eaLnBrk="0" fontAlgn="base" hangingPunct="0">
        <a:spcBef>
          <a:spcPct val="0"/>
        </a:spcBef>
        <a:spcAft>
          <a:spcPct val="0"/>
        </a:spcAft>
        <a:defRPr sz="4400">
          <a:solidFill>
            <a:schemeClr val="tx2"/>
          </a:solidFill>
          <a:latin typeface="Times New Roman" pitchFamily="18" charset="0"/>
        </a:defRPr>
      </a:lvl7pPr>
      <a:lvl8pPr marL="1371528" algn="ctr" rtl="0" eaLnBrk="0" fontAlgn="base" hangingPunct="0">
        <a:spcBef>
          <a:spcPct val="0"/>
        </a:spcBef>
        <a:spcAft>
          <a:spcPct val="0"/>
        </a:spcAft>
        <a:defRPr sz="4400">
          <a:solidFill>
            <a:schemeClr val="tx2"/>
          </a:solidFill>
          <a:latin typeface="Times New Roman" pitchFamily="18" charset="0"/>
        </a:defRPr>
      </a:lvl8pPr>
      <a:lvl9pPr marL="1828704" algn="ctr" rtl="0" eaLnBrk="0" fontAlgn="base" hangingPunct="0">
        <a:spcBef>
          <a:spcPct val="0"/>
        </a:spcBef>
        <a:spcAft>
          <a:spcPct val="0"/>
        </a:spcAft>
        <a:defRPr sz="4400">
          <a:solidFill>
            <a:schemeClr val="tx2"/>
          </a:solidFill>
          <a:latin typeface="Times New Roman" pitchFamily="18"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4" algn="l" rtl="0" eaLnBrk="0" fontAlgn="base" hangingPunct="0">
        <a:spcBef>
          <a:spcPct val="20000"/>
        </a:spcBef>
        <a:spcAft>
          <a:spcPct val="0"/>
        </a:spcAft>
        <a:buChar char="–"/>
        <a:defRPr sz="2800">
          <a:solidFill>
            <a:schemeClr val="tx1"/>
          </a:solidFill>
          <a:latin typeface="+mn-lt"/>
        </a:defRPr>
      </a:lvl2pPr>
      <a:lvl3pPr marL="1142941" indent="-228588" algn="l" rtl="0" eaLnBrk="0" fontAlgn="base" hangingPunct="0">
        <a:spcBef>
          <a:spcPct val="20000"/>
        </a:spcBef>
        <a:spcAft>
          <a:spcPct val="0"/>
        </a:spcAft>
        <a:buChar char="•"/>
        <a:defRPr sz="2400">
          <a:solidFill>
            <a:schemeClr val="tx1"/>
          </a:solidFill>
          <a:latin typeface="+mn-lt"/>
        </a:defRPr>
      </a:lvl3pPr>
      <a:lvl4pPr marL="1600117" indent="-228588" algn="l" rtl="0" eaLnBrk="0" fontAlgn="base" hangingPunct="0">
        <a:spcBef>
          <a:spcPct val="20000"/>
        </a:spcBef>
        <a:spcAft>
          <a:spcPct val="0"/>
        </a:spcAft>
        <a:buChar char="–"/>
        <a:defRPr sz="2000">
          <a:solidFill>
            <a:schemeClr val="tx1"/>
          </a:solidFill>
          <a:latin typeface="+mn-lt"/>
        </a:defRPr>
      </a:lvl4pPr>
      <a:lvl5pPr marL="2057293" indent="-228588" algn="l" rtl="0" eaLnBrk="0" fontAlgn="base" hangingPunct="0">
        <a:spcBef>
          <a:spcPct val="20000"/>
        </a:spcBef>
        <a:spcAft>
          <a:spcPct val="0"/>
        </a:spcAft>
        <a:buChar char="»"/>
        <a:defRPr sz="2000">
          <a:solidFill>
            <a:schemeClr val="tx1"/>
          </a:solidFill>
          <a:latin typeface="+mn-lt"/>
        </a:defRPr>
      </a:lvl5pPr>
      <a:lvl6pPr marL="2514469" indent="-228588" algn="l" rtl="0" eaLnBrk="0" fontAlgn="base" hangingPunct="0">
        <a:spcBef>
          <a:spcPct val="20000"/>
        </a:spcBef>
        <a:spcAft>
          <a:spcPct val="0"/>
        </a:spcAft>
        <a:buChar char="»"/>
        <a:defRPr sz="2000">
          <a:solidFill>
            <a:schemeClr val="tx1"/>
          </a:solidFill>
          <a:latin typeface="+mn-lt"/>
        </a:defRPr>
      </a:lvl6pPr>
      <a:lvl7pPr marL="2971645" indent="-228588" algn="l" rtl="0" eaLnBrk="0" fontAlgn="base" hangingPunct="0">
        <a:spcBef>
          <a:spcPct val="20000"/>
        </a:spcBef>
        <a:spcAft>
          <a:spcPct val="0"/>
        </a:spcAft>
        <a:buChar char="»"/>
        <a:defRPr sz="2000">
          <a:solidFill>
            <a:schemeClr val="tx1"/>
          </a:solidFill>
          <a:latin typeface="+mn-lt"/>
        </a:defRPr>
      </a:lvl7pPr>
      <a:lvl8pPr marL="3428822" indent="-228588" algn="l" rtl="0" eaLnBrk="0" fontAlgn="base" hangingPunct="0">
        <a:spcBef>
          <a:spcPct val="20000"/>
        </a:spcBef>
        <a:spcAft>
          <a:spcPct val="0"/>
        </a:spcAft>
        <a:buChar char="»"/>
        <a:defRPr sz="2000">
          <a:solidFill>
            <a:schemeClr val="tx1"/>
          </a:solidFill>
          <a:latin typeface="+mn-lt"/>
        </a:defRPr>
      </a:lvl8pPr>
      <a:lvl9pPr marL="3885998" indent="-22858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6"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8" algn="l" defTabSz="914353" rtl="0" eaLnBrk="1" latinLnBrk="0" hangingPunct="1">
        <a:defRPr sz="1800" kern="1200">
          <a:solidFill>
            <a:schemeClr val="tx1"/>
          </a:solidFill>
          <a:latin typeface="+mn-lt"/>
          <a:ea typeface="+mn-ea"/>
          <a:cs typeface="+mn-cs"/>
        </a:defRPr>
      </a:lvl4pPr>
      <a:lvl5pPr marL="1828704"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8" algn="l" defTabSz="914353" rtl="0" eaLnBrk="1" latinLnBrk="0" hangingPunct="1">
        <a:defRPr sz="1800" kern="1200">
          <a:solidFill>
            <a:schemeClr val="tx1"/>
          </a:solidFill>
          <a:latin typeface="+mn-lt"/>
          <a:ea typeface="+mn-ea"/>
          <a:cs typeface="+mn-cs"/>
        </a:defRPr>
      </a:lvl7pPr>
      <a:lvl8pPr marL="3200233" algn="l" defTabSz="914353" rtl="0" eaLnBrk="1" latinLnBrk="0" hangingPunct="1">
        <a:defRPr sz="1800" kern="1200">
          <a:solidFill>
            <a:schemeClr val="tx1"/>
          </a:solidFill>
          <a:latin typeface="+mn-lt"/>
          <a:ea typeface="+mn-ea"/>
          <a:cs typeface="+mn-cs"/>
        </a:defRPr>
      </a:lvl8pPr>
      <a:lvl9pPr marL="3657410"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4048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76" algn="ctr" rtl="0" eaLnBrk="0" fontAlgn="base" hangingPunct="0">
        <a:spcBef>
          <a:spcPct val="0"/>
        </a:spcBef>
        <a:spcAft>
          <a:spcPct val="0"/>
        </a:spcAft>
        <a:defRPr sz="4400">
          <a:solidFill>
            <a:schemeClr val="tx2"/>
          </a:solidFill>
          <a:latin typeface="Times New Roman" pitchFamily="18" charset="0"/>
        </a:defRPr>
      </a:lvl6pPr>
      <a:lvl7pPr marL="914353" algn="ctr" rtl="0" eaLnBrk="0" fontAlgn="base" hangingPunct="0">
        <a:spcBef>
          <a:spcPct val="0"/>
        </a:spcBef>
        <a:spcAft>
          <a:spcPct val="0"/>
        </a:spcAft>
        <a:defRPr sz="4400">
          <a:solidFill>
            <a:schemeClr val="tx2"/>
          </a:solidFill>
          <a:latin typeface="Times New Roman" pitchFamily="18" charset="0"/>
        </a:defRPr>
      </a:lvl7pPr>
      <a:lvl8pPr marL="1371528" algn="ctr" rtl="0" eaLnBrk="0" fontAlgn="base" hangingPunct="0">
        <a:spcBef>
          <a:spcPct val="0"/>
        </a:spcBef>
        <a:spcAft>
          <a:spcPct val="0"/>
        </a:spcAft>
        <a:defRPr sz="4400">
          <a:solidFill>
            <a:schemeClr val="tx2"/>
          </a:solidFill>
          <a:latin typeface="Times New Roman" pitchFamily="18" charset="0"/>
        </a:defRPr>
      </a:lvl8pPr>
      <a:lvl9pPr marL="1828704" algn="ctr" rtl="0" eaLnBrk="0" fontAlgn="base" hangingPunct="0">
        <a:spcBef>
          <a:spcPct val="0"/>
        </a:spcBef>
        <a:spcAft>
          <a:spcPct val="0"/>
        </a:spcAft>
        <a:defRPr sz="4400">
          <a:solidFill>
            <a:schemeClr val="tx2"/>
          </a:solidFill>
          <a:latin typeface="Times New Roman" pitchFamily="18"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4" algn="l" rtl="0" eaLnBrk="0" fontAlgn="base" hangingPunct="0">
        <a:spcBef>
          <a:spcPct val="20000"/>
        </a:spcBef>
        <a:spcAft>
          <a:spcPct val="0"/>
        </a:spcAft>
        <a:buChar char="–"/>
        <a:defRPr sz="2800">
          <a:solidFill>
            <a:schemeClr val="tx1"/>
          </a:solidFill>
          <a:latin typeface="+mn-lt"/>
        </a:defRPr>
      </a:lvl2pPr>
      <a:lvl3pPr marL="1142941" indent="-228588" algn="l" rtl="0" eaLnBrk="0" fontAlgn="base" hangingPunct="0">
        <a:spcBef>
          <a:spcPct val="20000"/>
        </a:spcBef>
        <a:spcAft>
          <a:spcPct val="0"/>
        </a:spcAft>
        <a:buChar char="•"/>
        <a:defRPr sz="2400">
          <a:solidFill>
            <a:schemeClr val="tx1"/>
          </a:solidFill>
          <a:latin typeface="+mn-lt"/>
        </a:defRPr>
      </a:lvl3pPr>
      <a:lvl4pPr marL="1600117" indent="-228588" algn="l" rtl="0" eaLnBrk="0" fontAlgn="base" hangingPunct="0">
        <a:spcBef>
          <a:spcPct val="20000"/>
        </a:spcBef>
        <a:spcAft>
          <a:spcPct val="0"/>
        </a:spcAft>
        <a:buChar char="–"/>
        <a:defRPr sz="2000">
          <a:solidFill>
            <a:schemeClr val="tx1"/>
          </a:solidFill>
          <a:latin typeface="+mn-lt"/>
        </a:defRPr>
      </a:lvl4pPr>
      <a:lvl5pPr marL="2057293" indent="-228588" algn="l" rtl="0" eaLnBrk="0" fontAlgn="base" hangingPunct="0">
        <a:spcBef>
          <a:spcPct val="20000"/>
        </a:spcBef>
        <a:spcAft>
          <a:spcPct val="0"/>
        </a:spcAft>
        <a:buChar char="»"/>
        <a:defRPr sz="2000">
          <a:solidFill>
            <a:schemeClr val="tx1"/>
          </a:solidFill>
          <a:latin typeface="+mn-lt"/>
        </a:defRPr>
      </a:lvl5pPr>
      <a:lvl6pPr marL="2514469" indent="-228588" algn="l" rtl="0" eaLnBrk="0" fontAlgn="base" hangingPunct="0">
        <a:spcBef>
          <a:spcPct val="20000"/>
        </a:spcBef>
        <a:spcAft>
          <a:spcPct val="0"/>
        </a:spcAft>
        <a:buChar char="»"/>
        <a:defRPr sz="2000">
          <a:solidFill>
            <a:schemeClr val="tx1"/>
          </a:solidFill>
          <a:latin typeface="+mn-lt"/>
        </a:defRPr>
      </a:lvl6pPr>
      <a:lvl7pPr marL="2971645" indent="-228588" algn="l" rtl="0" eaLnBrk="0" fontAlgn="base" hangingPunct="0">
        <a:spcBef>
          <a:spcPct val="20000"/>
        </a:spcBef>
        <a:spcAft>
          <a:spcPct val="0"/>
        </a:spcAft>
        <a:buChar char="»"/>
        <a:defRPr sz="2000">
          <a:solidFill>
            <a:schemeClr val="tx1"/>
          </a:solidFill>
          <a:latin typeface="+mn-lt"/>
        </a:defRPr>
      </a:lvl7pPr>
      <a:lvl8pPr marL="3428822" indent="-228588" algn="l" rtl="0" eaLnBrk="0" fontAlgn="base" hangingPunct="0">
        <a:spcBef>
          <a:spcPct val="20000"/>
        </a:spcBef>
        <a:spcAft>
          <a:spcPct val="0"/>
        </a:spcAft>
        <a:buChar char="»"/>
        <a:defRPr sz="2000">
          <a:solidFill>
            <a:schemeClr val="tx1"/>
          </a:solidFill>
          <a:latin typeface="+mn-lt"/>
        </a:defRPr>
      </a:lvl8pPr>
      <a:lvl9pPr marL="3885998" indent="-22858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6"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8" algn="l" defTabSz="914353" rtl="0" eaLnBrk="1" latinLnBrk="0" hangingPunct="1">
        <a:defRPr sz="1800" kern="1200">
          <a:solidFill>
            <a:schemeClr val="tx1"/>
          </a:solidFill>
          <a:latin typeface="+mn-lt"/>
          <a:ea typeface="+mn-ea"/>
          <a:cs typeface="+mn-cs"/>
        </a:defRPr>
      </a:lvl4pPr>
      <a:lvl5pPr marL="1828704"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8" algn="l" defTabSz="914353" rtl="0" eaLnBrk="1" latinLnBrk="0" hangingPunct="1">
        <a:defRPr sz="1800" kern="1200">
          <a:solidFill>
            <a:schemeClr val="tx1"/>
          </a:solidFill>
          <a:latin typeface="+mn-lt"/>
          <a:ea typeface="+mn-ea"/>
          <a:cs typeface="+mn-cs"/>
        </a:defRPr>
      </a:lvl7pPr>
      <a:lvl8pPr marL="3200233" algn="l" defTabSz="914353" rtl="0" eaLnBrk="1" latinLnBrk="0" hangingPunct="1">
        <a:defRPr sz="1800" kern="1200">
          <a:solidFill>
            <a:schemeClr val="tx1"/>
          </a:solidFill>
          <a:latin typeface="+mn-lt"/>
          <a:ea typeface="+mn-ea"/>
          <a:cs typeface="+mn-cs"/>
        </a:defRPr>
      </a:lvl8pPr>
      <a:lvl9pPr marL="3657410"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g"/><Relationship Id="rId3" Type="http://schemas.openxmlformats.org/officeDocument/2006/relationships/image" Target="../media/image4.jpeg"/><Relationship Id="rId7" Type="http://schemas.openxmlformats.org/officeDocument/2006/relationships/image" Target="../media/image43.wmf"/><Relationship Id="rId12"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2.wmf"/><Relationship Id="rId11" Type="http://schemas.openxmlformats.org/officeDocument/2006/relationships/image" Target="../media/image47.jpeg"/><Relationship Id="rId5" Type="http://schemas.openxmlformats.org/officeDocument/2006/relationships/image" Target="../media/image6.emf"/><Relationship Id="rId15" Type="http://schemas.openxmlformats.org/officeDocument/2006/relationships/image" Target="../media/image3.emf"/><Relationship Id="rId10" Type="http://schemas.openxmlformats.org/officeDocument/2006/relationships/image" Target="../media/image46.jpeg"/><Relationship Id="rId4" Type="http://schemas.openxmlformats.org/officeDocument/2006/relationships/image" Target="../media/image5.jpeg"/><Relationship Id="rId9" Type="http://schemas.openxmlformats.org/officeDocument/2006/relationships/image" Target="../media/image45.jpg"/><Relationship Id="rId14" Type="http://schemas.openxmlformats.org/officeDocument/2006/relationships/image" Target="../media/image50.jpeg"/></Relationships>
</file>

<file path=ppt/slides/_rels/slide4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4.jpe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45.jpg"/><Relationship Id="rId5" Type="http://schemas.openxmlformats.org/officeDocument/2006/relationships/image" Target="../media/image42.wmf"/><Relationship Id="rId4" Type="http://schemas.openxmlformats.org/officeDocument/2006/relationships/image" Target="../media/image5.jpeg"/><Relationship Id="rId9"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52.jpeg"/><Relationship Id="rId5" Type="http://schemas.openxmlformats.org/officeDocument/2006/relationships/image" Target="../media/image6.emf"/><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6.emf"/><Relationship Id="rId5" Type="http://schemas.openxmlformats.org/officeDocument/2006/relationships/image" Target="../media/image3.emf"/><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45.xml"/><Relationship Id="rId5" Type="http://schemas.openxmlformats.org/officeDocument/2006/relationships/image" Target="../media/image55.jpe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56.emf"/><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3.emf"/><Relationship Id="rId5" Type="http://schemas.openxmlformats.org/officeDocument/2006/relationships/image" Target="../media/image6.em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emf"/></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o04kjmv3[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2"/>
          <p:cNvSpPr txBox="1">
            <a:spLocks noChangeArrowheads="1"/>
          </p:cNvSpPr>
          <p:nvPr/>
        </p:nvSpPr>
        <p:spPr bwMode="auto">
          <a:xfrm>
            <a:off x="0" y="0"/>
            <a:ext cx="9144000" cy="775904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spcBef>
                <a:spcPts val="1200"/>
              </a:spcBef>
            </a:pPr>
            <a:r>
              <a:rPr lang="fr-FR" altLang="fr-FR" sz="2000" u="none" dirty="0">
                <a:solidFill>
                  <a:schemeClr val="tx1"/>
                </a:solidFill>
              </a:rPr>
              <a:t>	                                       </a:t>
            </a:r>
            <a:endParaRPr lang="fr-FR" altLang="fr-FR" sz="2000" u="none" dirty="0" smtClean="0">
              <a:solidFill>
                <a:schemeClr val="tx1"/>
              </a:solidFill>
            </a:endParaRPr>
          </a:p>
          <a:p>
            <a:pPr algn="ctr">
              <a:spcBef>
                <a:spcPts val="1200"/>
              </a:spcBef>
            </a:pPr>
            <a:r>
              <a:rPr lang="fr-FR" altLang="fr-FR" sz="2000" u="none" dirty="0">
                <a:solidFill>
                  <a:schemeClr val="tx1"/>
                </a:solidFill>
              </a:rPr>
              <a:t>	</a:t>
            </a:r>
            <a:r>
              <a:rPr lang="fr-FR" altLang="fr-FR" sz="2000" u="none" dirty="0" smtClean="0">
                <a:solidFill>
                  <a:schemeClr val="tx1"/>
                </a:solidFill>
              </a:rPr>
              <a:t>		          </a:t>
            </a:r>
            <a:r>
              <a:rPr lang="fr-FR" altLang="fr-FR" sz="4000" u="none" dirty="0" smtClean="0">
                <a:solidFill>
                  <a:schemeClr val="tx1"/>
                </a:solidFill>
              </a:rPr>
              <a:t>Changement climatique:</a:t>
            </a:r>
          </a:p>
          <a:p>
            <a:pPr algn="ctr">
              <a:spcBef>
                <a:spcPts val="1200"/>
              </a:spcBef>
            </a:pPr>
            <a:r>
              <a:rPr lang="fr-FR" altLang="fr-FR" sz="1200" u="none" dirty="0">
                <a:solidFill>
                  <a:schemeClr val="tx1"/>
                </a:solidFill>
              </a:rPr>
              <a:t/>
            </a:r>
            <a:br>
              <a:rPr lang="fr-FR" altLang="fr-FR" sz="1200" u="none" dirty="0">
                <a:solidFill>
                  <a:schemeClr val="tx1"/>
                </a:solidFill>
              </a:rPr>
            </a:br>
            <a:r>
              <a:rPr lang="fr-FR" altLang="fr-FR" u="none" dirty="0">
                <a:solidFill>
                  <a:schemeClr val="tx1"/>
                </a:solidFill>
              </a:rPr>
              <a:t> </a:t>
            </a:r>
            <a:r>
              <a:rPr lang="fr-FR" altLang="fr-FR" u="none" dirty="0" smtClean="0">
                <a:solidFill>
                  <a:schemeClr val="tx1"/>
                </a:solidFill>
              </a:rPr>
              <a:t>                              impacts sur</a:t>
            </a:r>
            <a:br>
              <a:rPr lang="fr-FR" altLang="fr-FR" u="none" dirty="0" smtClean="0">
                <a:solidFill>
                  <a:schemeClr val="tx1"/>
                </a:solidFill>
              </a:rPr>
            </a:br>
            <a:r>
              <a:rPr lang="fr-FR" altLang="fr-FR" u="none" dirty="0" smtClean="0">
                <a:solidFill>
                  <a:schemeClr val="tx1"/>
                </a:solidFill>
              </a:rPr>
              <a:t>                              </a:t>
            </a:r>
            <a:r>
              <a:rPr lang="fr-FR" altLang="fr-FR" sz="4000" u="none" dirty="0" smtClean="0">
                <a:solidFill>
                  <a:schemeClr val="tx1"/>
                </a:solidFill>
              </a:rPr>
              <a:t>l’environnement forestier</a:t>
            </a:r>
            <a:r>
              <a:rPr lang="fr-FR" altLang="fr-FR" sz="4000" u="none" dirty="0">
                <a:solidFill>
                  <a:schemeClr val="tx1"/>
                </a:solidFill>
              </a:rPr>
              <a:t/>
            </a:r>
            <a:br>
              <a:rPr lang="fr-FR" altLang="fr-FR" sz="4000" u="none" dirty="0">
                <a:solidFill>
                  <a:schemeClr val="tx1"/>
                </a:solidFill>
              </a:rPr>
            </a:br>
            <a:r>
              <a:rPr lang="fr-FR" altLang="fr-FR" sz="900" u="none" dirty="0">
                <a:solidFill>
                  <a:schemeClr val="tx1"/>
                </a:solidFill>
              </a:rPr>
              <a:t>                        </a:t>
            </a:r>
            <a:endParaRPr lang="fr-FR" altLang="fr-FR" sz="4000" u="none" dirty="0" smtClean="0">
              <a:solidFill>
                <a:schemeClr val="tx1"/>
              </a:solidFill>
            </a:endParaRPr>
          </a:p>
          <a:p>
            <a:pPr algn="ctr">
              <a:spcBef>
                <a:spcPts val="1200"/>
              </a:spcBef>
            </a:pPr>
            <a:r>
              <a:rPr lang="fr-FR" altLang="fr-FR" sz="4000" i="1" u="none" dirty="0" smtClean="0">
                <a:solidFill>
                  <a:srgbClr val="3333CC"/>
                </a:solidFill>
              </a:rPr>
              <a:t>                             Michel Vennetier</a:t>
            </a:r>
            <a:r>
              <a:rPr lang="fr-FR" altLang="fr-FR" sz="4000" u="none" dirty="0" smtClean="0">
                <a:solidFill>
                  <a:schemeClr val="tx1"/>
                </a:solidFill>
              </a:rPr>
              <a:t/>
            </a:r>
            <a:br>
              <a:rPr lang="fr-FR" altLang="fr-FR" sz="4000" u="none" dirty="0" smtClean="0">
                <a:solidFill>
                  <a:schemeClr val="tx1"/>
                </a:solidFill>
              </a:rPr>
            </a:br>
            <a:r>
              <a:rPr lang="fr-FR" altLang="fr-FR" sz="4000" u="none" dirty="0" smtClean="0">
                <a:solidFill>
                  <a:schemeClr val="tx1"/>
                </a:solidFill>
              </a:rPr>
              <a:t>                             </a:t>
            </a:r>
            <a:r>
              <a:rPr lang="fr-FR" altLang="fr-FR" sz="4000" u="none" dirty="0">
                <a:solidFill>
                  <a:schemeClr val="tx1"/>
                </a:solidFill>
              </a:rPr>
              <a:t/>
            </a:r>
            <a:br>
              <a:rPr lang="fr-FR" altLang="fr-FR" sz="4000" u="none" dirty="0">
                <a:solidFill>
                  <a:schemeClr val="tx1"/>
                </a:solidFill>
              </a:rPr>
            </a:br>
            <a:r>
              <a:rPr lang="fr-FR" altLang="fr-FR" sz="4000" u="none" dirty="0">
                <a:solidFill>
                  <a:schemeClr val="tx1"/>
                </a:solidFill>
              </a:rPr>
              <a:t>			</a:t>
            </a:r>
            <a:br>
              <a:rPr lang="fr-FR" altLang="fr-FR" sz="4000" u="none" dirty="0">
                <a:solidFill>
                  <a:schemeClr val="tx1"/>
                </a:solidFill>
              </a:rPr>
            </a:br>
            <a:endParaRPr lang="fr-FR" altLang="fr-FR" sz="4000" u="none" dirty="0">
              <a:solidFill>
                <a:schemeClr val="tx1"/>
              </a:solidFill>
            </a:endParaRPr>
          </a:p>
          <a:p>
            <a:pPr algn="ctr">
              <a:lnSpc>
                <a:spcPct val="40000"/>
              </a:lnSpc>
            </a:pPr>
            <a:endParaRPr lang="fr-FR" altLang="fr-FR" sz="2800" u="none" dirty="0">
              <a:solidFill>
                <a:schemeClr val="tx1"/>
              </a:solidFill>
            </a:endParaRPr>
          </a:p>
          <a:p>
            <a:pPr algn="ctr">
              <a:lnSpc>
                <a:spcPct val="40000"/>
              </a:lnSpc>
            </a:pPr>
            <a:endParaRPr lang="fr-FR" altLang="fr-FR" sz="2800" u="none" dirty="0">
              <a:solidFill>
                <a:schemeClr val="tx1"/>
              </a:solidFill>
            </a:endParaRPr>
          </a:p>
          <a:p>
            <a:pPr algn="ctr">
              <a:lnSpc>
                <a:spcPct val="40000"/>
              </a:lnSpc>
            </a:pPr>
            <a:endParaRPr lang="fr-FR" altLang="fr-FR" sz="2800" u="none" dirty="0">
              <a:solidFill>
                <a:schemeClr val="tx1"/>
              </a:solidFill>
            </a:endParaRPr>
          </a:p>
          <a:p>
            <a:pPr algn="ctr">
              <a:lnSpc>
                <a:spcPct val="40000"/>
              </a:lnSpc>
            </a:pPr>
            <a:endParaRPr lang="fr-FR" altLang="fr-FR" sz="2800" u="none" dirty="0">
              <a:solidFill>
                <a:schemeClr val="tx1"/>
              </a:solidFill>
            </a:endParaRPr>
          </a:p>
          <a:p>
            <a:pPr algn="ctr">
              <a:lnSpc>
                <a:spcPct val="40000"/>
              </a:lnSpc>
            </a:pPr>
            <a:endParaRPr lang="fr-FR" altLang="fr-FR" sz="2800" u="none" dirty="0">
              <a:solidFill>
                <a:schemeClr val="tx1"/>
              </a:solidFill>
            </a:endParaRPr>
          </a:p>
          <a:p>
            <a:pPr algn="ctr">
              <a:lnSpc>
                <a:spcPct val="40000"/>
              </a:lnSpc>
            </a:pPr>
            <a:r>
              <a:rPr lang="fr-FR" altLang="fr-FR" sz="2800" u="none" dirty="0">
                <a:solidFill>
                  <a:schemeClr val="tx1"/>
                </a:solidFill>
              </a:rPr>
              <a:t>                                    </a:t>
            </a:r>
            <a:r>
              <a:rPr lang="fr-FR" altLang="fr-FR" sz="2800" dirty="0"/>
              <a:t> </a:t>
            </a:r>
            <a:r>
              <a:rPr lang="fr-FR" altLang="fr-FR" sz="2400" i="1" u="none" dirty="0">
                <a:solidFill>
                  <a:srgbClr val="990000"/>
                </a:solidFill>
              </a:rPr>
              <a:t>             </a:t>
            </a:r>
          </a:p>
        </p:txBody>
      </p:sp>
      <p:sp>
        <p:nvSpPr>
          <p:cNvPr id="2052" name="Rectangle 9"/>
          <p:cNvSpPr>
            <a:spLocks noChangeArrowheads="1"/>
          </p:cNvSpPr>
          <p:nvPr/>
        </p:nvSpPr>
        <p:spPr bwMode="auto">
          <a:xfrm>
            <a:off x="0" y="0"/>
            <a:ext cx="69850" cy="69850"/>
          </a:xfrm>
          <a:prstGeom prst="rect">
            <a:avLst/>
          </a:prstGeom>
          <a:solidFill>
            <a:schemeClr val="accent1"/>
          </a:solid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054" name="ZoneTexte 6"/>
          <p:cNvSpPr txBox="1">
            <a:spLocks noChangeArrowheads="1"/>
          </p:cNvSpPr>
          <p:nvPr/>
        </p:nvSpPr>
        <p:spPr bwMode="auto">
          <a:xfrm>
            <a:off x="107504" y="5227667"/>
            <a:ext cx="8856539" cy="1384995"/>
          </a:xfrm>
          <a:prstGeom prst="rect">
            <a:avLst/>
          </a:prstGeom>
          <a:solidFill>
            <a:schemeClr val="bg1">
              <a:alpha val="3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dirty="0" smtClean="0">
                <a:solidFill>
                  <a:srgbClr val="CC0000"/>
                </a:solidFill>
              </a:rPr>
              <a:t>Forêt Méditerranéenne / Forêt Modèle </a:t>
            </a:r>
            <a:r>
              <a:rPr lang="fr-FR" altLang="fr-FR" sz="2800" i="1" u="none" smtClean="0">
                <a:solidFill>
                  <a:srgbClr val="CC0000"/>
                </a:solidFill>
              </a:rPr>
              <a:t>de Provence</a:t>
            </a:r>
            <a:br>
              <a:rPr lang="fr-FR" altLang="fr-FR" sz="2800" i="1" u="none" smtClean="0">
                <a:solidFill>
                  <a:srgbClr val="CC0000"/>
                </a:solidFill>
              </a:rPr>
            </a:br>
            <a:r>
              <a:rPr lang="fr-FR" altLang="fr-FR" sz="2800" i="1" u="none" smtClean="0">
                <a:solidFill>
                  <a:srgbClr val="CC0000"/>
                </a:solidFill>
              </a:rPr>
              <a:t>Retraité </a:t>
            </a:r>
            <a:r>
              <a:rPr lang="fr-FR" altLang="fr-FR" sz="2800" i="1" u="none" dirty="0" smtClean="0">
                <a:solidFill>
                  <a:srgbClr val="CC0000"/>
                </a:solidFill>
              </a:rPr>
              <a:t>d’INRAE, UR RECOVER: </a:t>
            </a:r>
            <a:br>
              <a:rPr lang="fr-FR" altLang="fr-FR" sz="2800" i="1" u="none" dirty="0" smtClean="0">
                <a:solidFill>
                  <a:srgbClr val="CC0000"/>
                </a:solidFill>
              </a:rPr>
            </a:br>
            <a:r>
              <a:rPr lang="fr-FR" altLang="fr-FR" sz="2800" i="1" u="none" dirty="0" smtClean="0">
                <a:solidFill>
                  <a:srgbClr val="CC0000"/>
                </a:solidFill>
                <a:latin typeface="Arial Narrow" panose="020B0606020202030204" pitchFamily="34" charset="0"/>
              </a:rPr>
              <a:t>Risques </a:t>
            </a:r>
            <a:r>
              <a:rPr lang="fr-FR" altLang="fr-FR" sz="2800" i="1" u="none" dirty="0">
                <a:solidFill>
                  <a:srgbClr val="CC0000"/>
                </a:solidFill>
                <a:latin typeface="Arial Narrow" panose="020B0606020202030204" pitchFamily="34" charset="0"/>
              </a:rPr>
              <a:t>Ecosystèmes Vulnérabilité Environnement Résilience </a:t>
            </a:r>
            <a:endParaRPr lang="fr-FR" altLang="fr-FR" sz="2800" dirty="0">
              <a:latin typeface="Arial Narrow" panose="020B0606020202030204" pitchFamily="34" charset="0"/>
            </a:endParaRPr>
          </a:p>
        </p:txBody>
      </p:sp>
    </p:spTree>
  </p:cSld>
  <p:clrMapOvr>
    <a:masterClrMapping/>
  </p:clrMapOvr>
  <p:transition advTm="189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t>Santé des </a:t>
            </a:r>
            <a:r>
              <a:rPr lang="fr-FR" altLang="fr-FR" u="none" dirty="0" smtClean="0"/>
              <a:t>végétaux</a:t>
            </a:r>
            <a:endParaRPr lang="fr-FR" altLang="fr-FR" u="none" dirty="0"/>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2239351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o04kjmv3[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96752"/>
            <a:ext cx="8693980" cy="564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3200" u="none" dirty="0">
                <a:solidFill>
                  <a:srgbClr val="3333CC"/>
                </a:solidFill>
              </a:rPr>
              <a:t>Etude </a:t>
            </a:r>
            <a:r>
              <a:rPr lang="fr-FR" altLang="fr-FR" sz="3200" u="none" dirty="0" smtClean="0">
                <a:solidFill>
                  <a:srgbClr val="3333CC"/>
                </a:solidFill>
              </a:rPr>
              <a:t>régionale: mortalité </a:t>
            </a:r>
            <a:r>
              <a:rPr lang="fr-FR" altLang="fr-FR" sz="3200" u="none" dirty="0">
                <a:solidFill>
                  <a:srgbClr val="3333CC"/>
                </a:solidFill>
              </a:rPr>
              <a:t>des branches </a:t>
            </a:r>
            <a:r>
              <a:rPr lang="fr-FR" altLang="fr-FR" sz="3200" u="none" dirty="0" smtClean="0">
                <a:solidFill>
                  <a:srgbClr val="3333CC"/>
                </a:solidFill>
              </a:rPr>
              <a:t>(%)</a:t>
            </a:r>
            <a:endParaRPr lang="fr-FR" altLang="fr-FR" sz="3200" i="1" u="none" dirty="0">
              <a:solidFill>
                <a:srgbClr val="3333CC"/>
              </a:solidFill>
            </a:endParaRPr>
          </a:p>
        </p:txBody>
      </p:sp>
      <p:sp>
        <p:nvSpPr>
          <p:cNvPr id="13318" name="Text Box 113"/>
          <p:cNvSpPr txBox="1">
            <a:spLocks noChangeArrowheads="1"/>
          </p:cNvSpPr>
          <p:nvPr/>
        </p:nvSpPr>
        <p:spPr bwMode="auto">
          <a:xfrm>
            <a:off x="3203848" y="1772816"/>
            <a:ext cx="4249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000" u="none" dirty="0">
                <a:solidFill>
                  <a:srgbClr val="990000"/>
                </a:solidFill>
                <a:latin typeface="Arial" pitchFamily="34" charset="0"/>
              </a:rPr>
              <a:t>biomasse morte: </a:t>
            </a:r>
            <a:r>
              <a:rPr lang="fr-FR" altLang="fr-FR" sz="2000" dirty="0">
                <a:solidFill>
                  <a:srgbClr val="990000"/>
                </a:solidFill>
                <a:latin typeface="Arial" pitchFamily="34" charset="0"/>
              </a:rPr>
              <a:t>%</a:t>
            </a:r>
            <a:r>
              <a:rPr lang="fr-FR" altLang="fr-FR" sz="2000" u="none" dirty="0">
                <a:solidFill>
                  <a:srgbClr val="990000"/>
                </a:solidFill>
                <a:latin typeface="Arial" pitchFamily="34" charset="0"/>
              </a:rPr>
              <a:t> des houppiers</a:t>
            </a:r>
          </a:p>
        </p:txBody>
      </p:sp>
      <p:sp>
        <p:nvSpPr>
          <p:cNvPr id="13319" name="Text Box 113"/>
          <p:cNvSpPr txBox="1">
            <a:spLocks noChangeArrowheads="1"/>
          </p:cNvSpPr>
          <p:nvPr/>
        </p:nvSpPr>
        <p:spPr bwMode="auto">
          <a:xfrm>
            <a:off x="4211960" y="2204864"/>
            <a:ext cx="19446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000" u="none" dirty="0">
                <a:solidFill>
                  <a:srgbClr val="990000"/>
                </a:solidFill>
                <a:latin typeface="Arial" pitchFamily="34" charset="0"/>
              </a:rPr>
              <a:t>2010 Provence</a:t>
            </a:r>
          </a:p>
        </p:txBody>
      </p:sp>
      <p:sp>
        <p:nvSpPr>
          <p:cNvPr id="8" name="Text Box 113"/>
          <p:cNvSpPr txBox="1">
            <a:spLocks noChangeArrowheads="1"/>
          </p:cNvSpPr>
          <p:nvPr/>
        </p:nvSpPr>
        <p:spPr bwMode="auto">
          <a:xfrm>
            <a:off x="1707456" y="5053826"/>
            <a:ext cx="7763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400" u="none" dirty="0" smtClean="0">
                <a:solidFill>
                  <a:srgbClr val="990000"/>
                </a:solidFill>
                <a:latin typeface="Arial" pitchFamily="34" charset="0"/>
              </a:rPr>
              <a:t>32%</a:t>
            </a:r>
            <a:endParaRPr lang="fr-FR" altLang="fr-FR" sz="2400" u="none" dirty="0">
              <a:solidFill>
                <a:srgbClr val="990000"/>
              </a:solidFill>
              <a:latin typeface="Arial" pitchFamily="34" charset="0"/>
            </a:endParaRPr>
          </a:p>
        </p:txBody>
      </p:sp>
      <p:sp>
        <p:nvSpPr>
          <p:cNvPr id="9" name="Text Box 113"/>
          <p:cNvSpPr txBox="1">
            <a:spLocks noChangeArrowheads="1"/>
          </p:cNvSpPr>
          <p:nvPr/>
        </p:nvSpPr>
        <p:spPr bwMode="auto">
          <a:xfrm>
            <a:off x="3291632" y="5053826"/>
            <a:ext cx="7763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400" u="none" dirty="0" smtClean="0">
                <a:solidFill>
                  <a:srgbClr val="990000"/>
                </a:solidFill>
                <a:latin typeface="Arial" pitchFamily="34" charset="0"/>
              </a:rPr>
              <a:t>18%</a:t>
            </a:r>
            <a:endParaRPr lang="fr-FR" altLang="fr-FR" sz="2400" u="none" dirty="0">
              <a:solidFill>
                <a:srgbClr val="990000"/>
              </a:solidFill>
              <a:latin typeface="Arial" pitchFamily="34" charset="0"/>
            </a:endParaRPr>
          </a:p>
        </p:txBody>
      </p:sp>
      <p:sp>
        <p:nvSpPr>
          <p:cNvPr id="10" name="Text Box 113"/>
          <p:cNvSpPr txBox="1">
            <a:spLocks noChangeArrowheads="1"/>
          </p:cNvSpPr>
          <p:nvPr/>
        </p:nvSpPr>
        <p:spPr bwMode="auto">
          <a:xfrm>
            <a:off x="4947816" y="5053826"/>
            <a:ext cx="7763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400" u="none" dirty="0" smtClean="0">
                <a:solidFill>
                  <a:srgbClr val="990000"/>
                </a:solidFill>
                <a:latin typeface="Arial" pitchFamily="34" charset="0"/>
              </a:rPr>
              <a:t>19%</a:t>
            </a:r>
            <a:endParaRPr lang="fr-FR" altLang="fr-FR" sz="2400" u="none" dirty="0">
              <a:solidFill>
                <a:srgbClr val="990000"/>
              </a:solidFill>
              <a:latin typeface="Arial" pitchFamily="34" charset="0"/>
            </a:endParaRPr>
          </a:p>
        </p:txBody>
      </p:sp>
      <p:sp>
        <p:nvSpPr>
          <p:cNvPr id="11" name="Text Box 113"/>
          <p:cNvSpPr txBox="1">
            <a:spLocks noChangeArrowheads="1"/>
          </p:cNvSpPr>
          <p:nvPr/>
        </p:nvSpPr>
        <p:spPr bwMode="auto">
          <a:xfrm>
            <a:off x="6604000" y="5053826"/>
            <a:ext cx="7763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 tIns="0" rIns="18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400" u="none" dirty="0" smtClean="0">
                <a:solidFill>
                  <a:srgbClr val="990000"/>
                </a:solidFill>
                <a:latin typeface="Arial" pitchFamily="34" charset="0"/>
              </a:rPr>
              <a:t>19%</a:t>
            </a:r>
            <a:endParaRPr lang="fr-FR" altLang="fr-FR" sz="2400" u="none" dirty="0">
              <a:solidFill>
                <a:srgbClr val="990000"/>
              </a:solidFill>
              <a:latin typeface="Arial" pitchFamily="34" charset="0"/>
            </a:endParaRPr>
          </a:p>
        </p:txBody>
      </p:sp>
    </p:spTree>
    <p:extLst>
      <p:ext uri="{BB962C8B-B14F-4D97-AF65-F5344CB8AC3E}">
        <p14:creationId xmlns:p14="http://schemas.microsoft.com/office/powerpoint/2010/main" val="348472657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o04kjmv3[1]"/>
          <p:cNvPicPr>
            <a:picLocks noChangeAspect="1" noChangeArrowheads="1"/>
          </p:cNvPicPr>
          <p:nvPr/>
        </p:nvPicPr>
        <p:blipFill>
          <a:blip r:embed="rId2" cstate="print">
            <a:lum bright="30000"/>
          </a:blip>
          <a:srcRect/>
          <a:stretch>
            <a:fillRect/>
          </a:stretch>
        </p:blipFill>
        <p:spPr bwMode="auto">
          <a:xfrm>
            <a:off x="0" y="0"/>
            <a:ext cx="9204325" cy="6896100"/>
          </a:xfrm>
          <a:prstGeom prst="rect">
            <a:avLst/>
          </a:prstGeom>
          <a:noFill/>
        </p:spPr>
      </p:pic>
      <p:sp>
        <p:nvSpPr>
          <p:cNvPr id="11266" name="Rectangle 2"/>
          <p:cNvSpPr>
            <a:spLocks noGrp="1" noChangeArrowheads="1"/>
          </p:cNvSpPr>
          <p:nvPr>
            <p:ph type="title" idx="4294967295"/>
          </p:nvPr>
        </p:nvSpPr>
        <p:spPr>
          <a:xfrm>
            <a:off x="457200" y="76200"/>
            <a:ext cx="8579296" cy="632870"/>
          </a:xfrm>
          <a:prstGeom prst="rect">
            <a:avLst/>
          </a:prstGeom>
        </p:spPr>
        <p:txBody>
          <a:bodyPr/>
          <a:lstStyle/>
          <a:p>
            <a:pPr eaLnBrk="1" hangingPunct="1"/>
            <a:r>
              <a:rPr lang="fr-FR" altLang="fr-FR" sz="3200" dirty="0" smtClean="0"/>
              <a:t>Défoliation arbres PACA printemps 2019 (Irstea)</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82" y="781078"/>
            <a:ext cx="8294189" cy="594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58416" y="781078"/>
            <a:ext cx="7962055" cy="369332"/>
          </a:xfrm>
          <a:prstGeom prst="rect">
            <a:avLst/>
          </a:prstGeom>
          <a:noFill/>
          <a:ln>
            <a:noFill/>
          </a:ln>
        </p:spPr>
        <p:txBody>
          <a:bodyPr wrap="square" rtlCol="0">
            <a:spAutoFit/>
          </a:bodyPr>
          <a:lstStyle/>
          <a:p>
            <a:r>
              <a:rPr lang="fr-FR" sz="1800" dirty="0" smtClean="0">
                <a:solidFill>
                  <a:schemeClr val="tx1"/>
                </a:solidFill>
              </a:rPr>
              <a:t> 100%              70-99%              50-69%              40-49%            20-39 %     &lt;20%</a:t>
            </a:r>
            <a:endParaRPr lang="fr-FR" sz="1800" dirty="0">
              <a:solidFill>
                <a:schemeClr val="tx1"/>
              </a:solidFill>
            </a:endParaRPr>
          </a:p>
        </p:txBody>
      </p:sp>
      <p:sp>
        <p:nvSpPr>
          <p:cNvPr id="9" name="Text Box 17"/>
          <p:cNvSpPr txBox="1">
            <a:spLocks noChangeArrowheads="1"/>
          </p:cNvSpPr>
          <p:nvPr/>
        </p:nvSpPr>
        <p:spPr bwMode="auto">
          <a:xfrm>
            <a:off x="526282" y="5805264"/>
            <a:ext cx="1813470" cy="830997"/>
          </a:xfrm>
          <a:prstGeom prst="rect">
            <a:avLst/>
          </a:prstGeom>
          <a:noFill/>
          <a:ln w="9525" algn="ctr">
            <a:noFill/>
            <a:miter lim="800000"/>
            <a:headEnd/>
            <a:tailEnd/>
          </a:ln>
          <a:effectLst/>
        </p:spPr>
        <p:txBody>
          <a:bodyPr wrap="square" lIns="72000" rIns="0">
            <a:spAutoFit/>
          </a:bodyPr>
          <a:lstStyle/>
          <a:p>
            <a:pPr algn="l" eaLnBrk="0" hangingPunct="0">
              <a:spcBef>
                <a:spcPct val="50000"/>
              </a:spcBef>
            </a:pPr>
            <a:r>
              <a:rPr lang="en-US" sz="2400" b="1" i="1" dirty="0" err="1" smtClean="0">
                <a:solidFill>
                  <a:srgbClr val="FF0000"/>
                </a:solidFill>
                <a:latin typeface="Times New Roman" pitchFamily="18" charset="0"/>
              </a:rPr>
              <a:t>Données</a:t>
            </a:r>
            <a:r>
              <a:rPr lang="en-US" sz="2400" b="1" i="1" dirty="0" smtClean="0">
                <a:solidFill>
                  <a:srgbClr val="FF0000"/>
                </a:solidFill>
                <a:latin typeface="Times New Roman" pitchFamily="18" charset="0"/>
              </a:rPr>
              <a:t> Irstea 2019</a:t>
            </a:r>
            <a:endParaRPr lang="en-US" sz="2400" b="1" i="1" dirty="0">
              <a:solidFill>
                <a:srgbClr val="FF0000"/>
              </a:solidFill>
              <a:latin typeface="Times New Roman" pitchFamily="18" charset="0"/>
            </a:endParaRPr>
          </a:p>
        </p:txBody>
      </p:sp>
      <p:sp>
        <p:nvSpPr>
          <p:cNvPr id="10"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3200" u="none" dirty="0">
                <a:solidFill>
                  <a:srgbClr val="3333CC"/>
                </a:solidFill>
              </a:rPr>
              <a:t>Etude </a:t>
            </a:r>
            <a:r>
              <a:rPr lang="fr-FR" altLang="fr-FR" sz="3200" u="none" dirty="0" smtClean="0">
                <a:solidFill>
                  <a:srgbClr val="3333CC"/>
                </a:solidFill>
              </a:rPr>
              <a:t>2019 PACA : santé / défoliation arbres</a:t>
            </a:r>
            <a:endParaRPr lang="fr-FR" altLang="fr-FR" sz="3200" i="1" u="none" dirty="0">
              <a:solidFill>
                <a:srgbClr val="3333CC"/>
              </a:solidFill>
            </a:endParaRPr>
          </a:p>
        </p:txBody>
      </p:sp>
    </p:spTree>
    <p:extLst>
      <p:ext uri="{BB962C8B-B14F-4D97-AF65-F5344CB8AC3E}">
        <p14:creationId xmlns:p14="http://schemas.microsoft.com/office/powerpoint/2010/main" val="2858234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o04kjmv3[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3200" u="none" dirty="0" smtClean="0">
                <a:solidFill>
                  <a:srgbClr val="3333CC"/>
                </a:solidFill>
              </a:rPr>
              <a:t>Etat sanitaire / défoliation peuplements</a:t>
            </a:r>
            <a:endParaRPr lang="fr-FR" altLang="fr-FR" sz="3200" i="1" u="none" dirty="0">
              <a:solidFill>
                <a:srgbClr val="3333CC"/>
              </a:solidFill>
            </a:endParaRPr>
          </a:p>
        </p:txBody>
      </p:sp>
      <p:pic>
        <p:nvPicPr>
          <p:cNvPr id="3" name="Image 2"/>
          <p:cNvPicPr>
            <a:picLocks noChangeAspect="1"/>
          </p:cNvPicPr>
          <p:nvPr/>
        </p:nvPicPr>
        <p:blipFill>
          <a:blip r:embed="rId4"/>
          <a:stretch>
            <a:fillRect/>
          </a:stretch>
        </p:blipFill>
        <p:spPr>
          <a:xfrm>
            <a:off x="1187624" y="1052736"/>
            <a:ext cx="7416824" cy="460248"/>
          </a:xfrm>
          <a:prstGeom prst="rect">
            <a:avLst/>
          </a:prstGeom>
        </p:spPr>
      </p:pic>
      <p:pic>
        <p:nvPicPr>
          <p:cNvPr id="4" name="Image 3"/>
          <p:cNvPicPr>
            <a:picLocks noChangeAspect="1"/>
          </p:cNvPicPr>
          <p:nvPr/>
        </p:nvPicPr>
        <p:blipFill>
          <a:blip r:embed="rId5"/>
          <a:stretch>
            <a:fillRect/>
          </a:stretch>
        </p:blipFill>
        <p:spPr>
          <a:xfrm>
            <a:off x="611560" y="908720"/>
            <a:ext cx="8389918" cy="5864815"/>
          </a:xfrm>
          <a:prstGeom prst="rect">
            <a:avLst/>
          </a:prstGeom>
        </p:spPr>
      </p:pic>
    </p:spTree>
    <p:extLst>
      <p:ext uri="{BB962C8B-B14F-4D97-AF65-F5344CB8AC3E}">
        <p14:creationId xmlns:p14="http://schemas.microsoft.com/office/powerpoint/2010/main" val="34766916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1484313"/>
            <a:ext cx="9144000" cy="5373687"/>
          </a:xfrm>
          <a:prstGeom prst="rect">
            <a:avLst/>
          </a:prstGeom>
          <a:solidFill>
            <a:schemeClr val="bg1"/>
          </a:solid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pic>
        <p:nvPicPr>
          <p:cNvPr id="12291" name="Picture 5" descr="P"/>
          <p:cNvPicPr>
            <a:picLocks noChangeAspect="1" noChangeArrowheads="1"/>
          </p:cNvPicPr>
          <p:nvPr/>
        </p:nvPicPr>
        <p:blipFill>
          <a:blip r:embed="rId2">
            <a:extLst>
              <a:ext uri="{28A0092B-C50C-407E-A947-70E740481C1C}">
                <a14:useLocalDpi xmlns:a14="http://schemas.microsoft.com/office/drawing/2010/main" val="0"/>
              </a:ext>
            </a:extLst>
          </a:blip>
          <a:srcRect b="-6433"/>
          <a:stretch>
            <a:fillRect/>
          </a:stretch>
        </p:blipFill>
        <p:spPr bwMode="auto">
          <a:xfrm>
            <a:off x="0" y="836712"/>
            <a:ext cx="91440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rcRect l="7491" t="4333"/>
          <a:stretch>
            <a:fillRect/>
          </a:stretch>
        </p:blipFill>
        <p:spPr bwMode="auto">
          <a:xfrm>
            <a:off x="1349" y="841522"/>
            <a:ext cx="9155113"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ZoneTexte 2"/>
          <p:cNvSpPr txBox="1">
            <a:spLocks noChangeArrowheads="1"/>
          </p:cNvSpPr>
          <p:nvPr/>
        </p:nvSpPr>
        <p:spPr bwMode="auto">
          <a:xfrm>
            <a:off x="146050" y="746701"/>
            <a:ext cx="88904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dirty="0">
                <a:solidFill>
                  <a:srgbClr val="FF0000"/>
                </a:solidFill>
              </a:rPr>
              <a:t>Dépérissement / </a:t>
            </a:r>
            <a:r>
              <a:rPr lang="fr-FR" altLang="fr-FR" sz="2800" u="none" dirty="0" smtClean="0">
                <a:solidFill>
                  <a:srgbClr val="FF0000"/>
                </a:solidFill>
              </a:rPr>
              <a:t>mortalité: </a:t>
            </a:r>
            <a:r>
              <a:rPr lang="fr-FR" altLang="fr-FR" sz="2800" i="1" u="none" dirty="0">
                <a:solidFill>
                  <a:srgbClr val="FF0000"/>
                </a:solidFill>
              </a:rPr>
              <a:t>Pin sylvestre, sapin, </a:t>
            </a:r>
            <a:br>
              <a:rPr lang="fr-FR" altLang="fr-FR" sz="2800" i="1" u="none" dirty="0">
                <a:solidFill>
                  <a:srgbClr val="FF0000"/>
                </a:solidFill>
              </a:rPr>
            </a:br>
            <a:r>
              <a:rPr lang="fr-FR" altLang="fr-FR" sz="2800" i="1" u="none" dirty="0" smtClean="0">
                <a:solidFill>
                  <a:srgbClr val="FF0000"/>
                </a:solidFill>
              </a:rPr>
              <a:t>chêne </a:t>
            </a:r>
            <a:r>
              <a:rPr lang="fr-FR" altLang="fr-FR" sz="2800" i="1" u="none" dirty="0">
                <a:solidFill>
                  <a:srgbClr val="FF0000"/>
                </a:solidFill>
              </a:rPr>
              <a:t>liège, chêne </a:t>
            </a:r>
            <a:r>
              <a:rPr lang="fr-FR" altLang="fr-FR" sz="2800" i="1" u="none" dirty="0" smtClean="0">
                <a:solidFill>
                  <a:srgbClr val="FF0000"/>
                </a:solidFill>
              </a:rPr>
              <a:t>blanc, chêne vert, … et les autres</a:t>
            </a:r>
            <a:endParaRPr lang="fr-FR" altLang="fr-FR" sz="2800" u="none" dirty="0">
              <a:solidFill>
                <a:srgbClr val="FF0000"/>
              </a:solidFill>
            </a:endParaRPr>
          </a:p>
        </p:txBody>
      </p:sp>
      <p:sp>
        <p:nvSpPr>
          <p:cNvPr id="7" name="ZoneTexte 3"/>
          <p:cNvSpPr txBox="1">
            <a:spLocks noChangeArrowheads="1"/>
          </p:cNvSpPr>
          <p:nvPr/>
        </p:nvSpPr>
        <p:spPr bwMode="auto">
          <a:xfrm>
            <a:off x="5512391" y="5589240"/>
            <a:ext cx="36248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400" i="1" u="none" dirty="0" smtClean="0">
                <a:solidFill>
                  <a:schemeClr val="bg1"/>
                </a:solidFill>
              </a:rPr>
              <a:t>Dépérissement chêne blanc</a:t>
            </a:r>
            <a:br>
              <a:rPr lang="fr-FR" altLang="fr-FR" sz="2400" i="1" u="none" dirty="0" smtClean="0">
                <a:solidFill>
                  <a:schemeClr val="bg1"/>
                </a:solidFill>
              </a:rPr>
            </a:br>
            <a:r>
              <a:rPr lang="fr-FR" altLang="fr-FR" sz="2400" i="1" u="none" dirty="0" smtClean="0">
                <a:solidFill>
                  <a:schemeClr val="bg1"/>
                </a:solidFill>
              </a:rPr>
              <a:t>et aussi de nombreuses </a:t>
            </a:r>
            <a:br>
              <a:rPr lang="fr-FR" altLang="fr-FR" sz="2400" i="1" u="none" dirty="0" smtClean="0">
                <a:solidFill>
                  <a:schemeClr val="bg1"/>
                </a:solidFill>
              </a:rPr>
            </a:br>
            <a:r>
              <a:rPr lang="fr-FR" altLang="fr-FR" sz="2400" i="1" u="none" dirty="0" smtClean="0">
                <a:solidFill>
                  <a:schemeClr val="bg1"/>
                </a:solidFill>
              </a:rPr>
              <a:t>espèces du sous bois</a:t>
            </a:r>
            <a:endParaRPr lang="fr-FR" altLang="fr-FR" sz="2400" i="1" u="none" dirty="0">
              <a:solidFill>
                <a:schemeClr val="bg1"/>
              </a:solidFill>
            </a:endParaRPr>
          </a:p>
        </p:txBody>
      </p:sp>
      <p:sp>
        <p:nvSpPr>
          <p:cNvPr id="8"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3200" u="none" dirty="0" smtClean="0">
                <a:solidFill>
                  <a:srgbClr val="3333CC"/>
                </a:solidFill>
              </a:rPr>
              <a:t>Etat sanitaire / défoliation peuplements</a:t>
            </a:r>
            <a:endParaRPr lang="fr-FR" altLang="fr-FR" sz="3200" i="1" u="none" dirty="0">
              <a:solidFill>
                <a:srgbClr val="3333CC"/>
              </a:solidFill>
            </a:endParaRPr>
          </a:p>
        </p:txBody>
      </p:sp>
      <p:sp>
        <p:nvSpPr>
          <p:cNvPr id="9" name="ZoneTexte 3"/>
          <p:cNvSpPr txBox="1">
            <a:spLocks noChangeArrowheads="1"/>
          </p:cNvSpPr>
          <p:nvPr/>
        </p:nvSpPr>
        <p:spPr bwMode="auto">
          <a:xfrm>
            <a:off x="0" y="5842337"/>
            <a:ext cx="4906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400" i="1" u="none" dirty="0" smtClean="0">
                <a:solidFill>
                  <a:schemeClr val="bg1"/>
                </a:solidFill>
              </a:rPr>
              <a:t>Région PACA: P. sylvestre 2017 </a:t>
            </a:r>
          </a:p>
          <a:p>
            <a:pPr algn="ctr"/>
            <a:r>
              <a:rPr lang="fr-FR" altLang="fr-FR" sz="2400" i="1" u="none" dirty="0" smtClean="0">
                <a:solidFill>
                  <a:schemeClr val="bg1"/>
                </a:solidFill>
              </a:rPr>
              <a:t>= 48% de déficit foliaire moyen </a:t>
            </a:r>
            <a:endParaRPr lang="fr-FR" altLang="fr-FR" sz="2400" i="1" u="none" dirty="0">
              <a:solidFill>
                <a:schemeClr val="bg1"/>
              </a:solidFill>
            </a:endParaRPr>
          </a:p>
        </p:txBody>
      </p:sp>
    </p:spTree>
    <p:extLst>
      <p:ext uri="{BB962C8B-B14F-4D97-AF65-F5344CB8AC3E}">
        <p14:creationId xmlns:p14="http://schemas.microsoft.com/office/powerpoint/2010/main" val="26117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294"/>
                                        </p:tgtEl>
                                      </p:cBhvr>
                                    </p:animEffect>
                                    <p:set>
                                      <p:cBhvr>
                                        <p:cTn id="16" dur="1" fill="hold">
                                          <p:stCondLst>
                                            <p:cond delay="499"/>
                                          </p:stCondLst>
                                        </p:cTn>
                                        <p:tgtEl>
                                          <p:spTgt spid="12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1484313"/>
            <a:ext cx="9144000" cy="5373687"/>
          </a:xfrm>
          <a:prstGeom prst="rect">
            <a:avLst/>
          </a:prstGeom>
          <a:solidFill>
            <a:schemeClr val="bg1"/>
          </a:solid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4339" name="Rectangle 8"/>
          <p:cNvSpPr>
            <a:spLocks noChangeArrowheads="1"/>
          </p:cNvSpPr>
          <p:nvPr/>
        </p:nvSpPr>
        <p:spPr bwMode="auto">
          <a:xfrm>
            <a:off x="0" y="908050"/>
            <a:ext cx="9144000" cy="5762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4340" name="ZoneTexte 3"/>
          <p:cNvSpPr txBox="1">
            <a:spLocks noChangeArrowheads="1"/>
          </p:cNvSpPr>
          <p:nvPr/>
        </p:nvSpPr>
        <p:spPr bwMode="auto">
          <a:xfrm>
            <a:off x="0" y="62293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3200" i="1">
                <a:solidFill>
                  <a:schemeClr val="bg1"/>
                </a:solidFill>
              </a:rPr>
              <a:t>Pin sylvestre, sapin, chêne liège, chêne blanc</a:t>
            </a:r>
          </a:p>
        </p:txBody>
      </p:sp>
      <p:sp>
        <p:nvSpPr>
          <p:cNvPr id="14341" name="Text Box 3"/>
          <p:cNvSpPr txBox="1">
            <a:spLocks noChangeArrowheads="1"/>
          </p:cNvSpPr>
          <p:nvPr/>
        </p:nvSpPr>
        <p:spPr bwMode="auto">
          <a:xfrm>
            <a:off x="520700" y="960438"/>
            <a:ext cx="844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dirty="0">
                <a:solidFill>
                  <a:srgbClr val="000066"/>
                </a:solidFill>
              </a:rPr>
              <a:t>Dépérissement : </a:t>
            </a:r>
            <a:r>
              <a:rPr lang="fr-FR" altLang="fr-FR" sz="2800" i="1" u="none" dirty="0" smtClean="0">
                <a:solidFill>
                  <a:srgbClr val="000066"/>
                </a:solidFill>
              </a:rPr>
              <a:t>les garrigues aussi</a:t>
            </a:r>
            <a:endParaRPr lang="fr-FR" altLang="fr-FR" sz="2800" b="0" i="1" u="none" dirty="0">
              <a:solidFill>
                <a:srgbClr val="000066"/>
              </a:solidFill>
            </a:endParaRPr>
          </a:p>
        </p:txBody>
      </p:sp>
      <p:pic>
        <p:nvPicPr>
          <p:cNvPr id="1434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04kjmv3[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8"/>
          <p:cNvSpPr>
            <a:spLocks noChangeArrowheads="1"/>
          </p:cNvSpPr>
          <p:nvPr/>
        </p:nvSpPr>
        <p:spPr bwMode="auto">
          <a:xfrm>
            <a:off x="0" y="908050"/>
            <a:ext cx="9144000" cy="5762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4340" name="ZoneTexte 3"/>
          <p:cNvSpPr txBox="1">
            <a:spLocks noChangeArrowheads="1"/>
          </p:cNvSpPr>
          <p:nvPr/>
        </p:nvSpPr>
        <p:spPr bwMode="auto">
          <a:xfrm>
            <a:off x="5220072" y="6093296"/>
            <a:ext cx="30963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3200" i="1" u="none" dirty="0">
                <a:solidFill>
                  <a:schemeClr val="bg1"/>
                </a:solidFill>
              </a:rPr>
              <a:t>Pin </a:t>
            </a:r>
            <a:r>
              <a:rPr lang="fr-FR" altLang="fr-FR" sz="3200" i="1" u="none" dirty="0" smtClean="0">
                <a:solidFill>
                  <a:schemeClr val="bg1"/>
                </a:solidFill>
              </a:rPr>
              <a:t>sylvestre </a:t>
            </a:r>
            <a:endParaRPr lang="fr-FR" altLang="fr-FR" sz="3200" i="1" u="none" dirty="0">
              <a:solidFill>
                <a:schemeClr val="bg1"/>
              </a:solidFill>
            </a:endParaRPr>
          </a:p>
        </p:txBody>
      </p:sp>
      <p:sp>
        <p:nvSpPr>
          <p:cNvPr id="14341" name="Text Box 3"/>
          <p:cNvSpPr txBox="1">
            <a:spLocks noChangeArrowheads="1"/>
          </p:cNvSpPr>
          <p:nvPr/>
        </p:nvSpPr>
        <p:spPr bwMode="auto">
          <a:xfrm>
            <a:off x="520700" y="960438"/>
            <a:ext cx="844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800" i="1" u="none" dirty="0" smtClean="0">
                <a:solidFill>
                  <a:srgbClr val="000066"/>
                </a:solidFill>
              </a:rPr>
              <a:t>Pin sylvestre: Présence anormale d'arbres morts</a:t>
            </a:r>
            <a:endParaRPr lang="fr-FR" altLang="fr-FR" sz="2800" b="0" i="1" u="none" dirty="0">
              <a:solidFill>
                <a:srgbClr val="000066"/>
              </a:solidFill>
            </a:endParaRPr>
          </a:p>
        </p:txBody>
      </p:sp>
      <p:pic>
        <p:nvPicPr>
          <p:cNvPr id="1105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73" b="17037"/>
          <a:stretch/>
        </p:blipFill>
        <p:spPr bwMode="auto">
          <a:xfrm>
            <a:off x="1143000" y="1657973"/>
            <a:ext cx="6856413" cy="50113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175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dirty="0" smtClean="0"/>
              <a:t>Echelle nationale France</a:t>
            </a:r>
            <a:endParaRPr lang="fr-FR" altLang="fr-FR" sz="2800" i="1" u="none" dirty="0">
              <a:solidFill>
                <a:schemeClr val="tx1"/>
              </a:solidFill>
            </a:endParaRPr>
          </a:p>
        </p:txBody>
      </p:sp>
    </p:spTree>
    <p:extLst>
      <p:ext uri="{BB962C8B-B14F-4D97-AF65-F5344CB8AC3E}">
        <p14:creationId xmlns:p14="http://schemas.microsoft.com/office/powerpoint/2010/main" val="1106025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lobcover_MOSAIC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Line 3"/>
          <p:cNvSpPr>
            <a:spLocks noChangeShapeType="1"/>
          </p:cNvSpPr>
          <p:nvPr/>
        </p:nvSpPr>
        <p:spPr bwMode="auto">
          <a:xfrm flipV="1">
            <a:off x="1565275" y="2028825"/>
            <a:ext cx="79375" cy="385763"/>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4" name="Line 4"/>
          <p:cNvSpPr>
            <a:spLocks noChangeShapeType="1"/>
          </p:cNvSpPr>
          <p:nvPr/>
        </p:nvSpPr>
        <p:spPr bwMode="auto">
          <a:xfrm>
            <a:off x="4343400" y="1600200"/>
            <a:ext cx="138113" cy="2349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5" name="Line 5"/>
          <p:cNvSpPr>
            <a:spLocks noChangeShapeType="1"/>
          </p:cNvSpPr>
          <p:nvPr/>
        </p:nvSpPr>
        <p:spPr bwMode="auto">
          <a:xfrm flipV="1">
            <a:off x="2503488" y="4732338"/>
            <a:ext cx="312737" cy="96837"/>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6" name="Line 6"/>
          <p:cNvSpPr>
            <a:spLocks noChangeShapeType="1"/>
          </p:cNvSpPr>
          <p:nvPr/>
        </p:nvSpPr>
        <p:spPr bwMode="auto">
          <a:xfrm flipH="1">
            <a:off x="4314825" y="2514600"/>
            <a:ext cx="104775" cy="258763"/>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7" name="Line 7"/>
          <p:cNvSpPr>
            <a:spLocks noChangeShapeType="1"/>
          </p:cNvSpPr>
          <p:nvPr/>
        </p:nvSpPr>
        <p:spPr bwMode="auto">
          <a:xfrm flipV="1">
            <a:off x="7086600" y="1546225"/>
            <a:ext cx="25400" cy="28257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8" name="Line 8"/>
          <p:cNvSpPr>
            <a:spLocks noChangeShapeType="1"/>
          </p:cNvSpPr>
          <p:nvPr/>
        </p:nvSpPr>
        <p:spPr bwMode="auto">
          <a:xfrm flipH="1">
            <a:off x="4768850" y="1371600"/>
            <a:ext cx="184150" cy="17462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69" name="Line 9"/>
          <p:cNvSpPr>
            <a:spLocks noChangeShapeType="1"/>
          </p:cNvSpPr>
          <p:nvPr/>
        </p:nvSpPr>
        <p:spPr bwMode="auto">
          <a:xfrm flipV="1">
            <a:off x="3127375" y="3670300"/>
            <a:ext cx="0" cy="290513"/>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0" name="Line 10"/>
          <p:cNvSpPr>
            <a:spLocks noChangeShapeType="1"/>
          </p:cNvSpPr>
          <p:nvPr/>
        </p:nvSpPr>
        <p:spPr bwMode="auto">
          <a:xfrm>
            <a:off x="8907463" y="4732338"/>
            <a:ext cx="157162" cy="290512"/>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1" name="Line 11"/>
          <p:cNvSpPr>
            <a:spLocks noChangeShapeType="1"/>
          </p:cNvSpPr>
          <p:nvPr/>
        </p:nvSpPr>
        <p:spPr bwMode="auto">
          <a:xfrm>
            <a:off x="7423150" y="3092450"/>
            <a:ext cx="79375" cy="28892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2" name="Line 12"/>
          <p:cNvSpPr>
            <a:spLocks noChangeShapeType="1"/>
          </p:cNvSpPr>
          <p:nvPr/>
        </p:nvSpPr>
        <p:spPr bwMode="auto">
          <a:xfrm flipH="1" flipV="1">
            <a:off x="5484813" y="3573463"/>
            <a:ext cx="311150" cy="19367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3" name="Line 13"/>
          <p:cNvSpPr>
            <a:spLocks noChangeShapeType="1"/>
          </p:cNvSpPr>
          <p:nvPr/>
        </p:nvSpPr>
        <p:spPr bwMode="auto">
          <a:xfrm flipH="1">
            <a:off x="8305800" y="4038600"/>
            <a:ext cx="246063" cy="1968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4" name="Line 14"/>
          <p:cNvSpPr>
            <a:spLocks noChangeShapeType="1"/>
          </p:cNvSpPr>
          <p:nvPr/>
        </p:nvSpPr>
        <p:spPr bwMode="auto">
          <a:xfrm flipV="1">
            <a:off x="609600" y="869950"/>
            <a:ext cx="174625" cy="444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5" name="Text Box 15"/>
          <p:cNvSpPr txBox="1">
            <a:spLocks noChangeArrowheads="1"/>
          </p:cNvSpPr>
          <p:nvPr/>
        </p:nvSpPr>
        <p:spPr bwMode="auto">
          <a:xfrm>
            <a:off x="-166688" y="5715000"/>
            <a:ext cx="9448801" cy="94615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spcBef>
                <a:spcPct val="0"/>
              </a:spcBef>
            </a:pPr>
            <a:r>
              <a:rPr lang="en-US" altLang="fr-FR" sz="2800" u="none">
                <a:solidFill>
                  <a:srgbClr val="FF6600"/>
                </a:solidFill>
                <a:latin typeface="Arial" pitchFamily="34" charset="0"/>
              </a:rPr>
              <a:t>Tous les continents </a:t>
            </a:r>
            <a:br>
              <a:rPr lang="en-US" altLang="fr-FR" sz="2800" u="none">
                <a:solidFill>
                  <a:srgbClr val="FF6600"/>
                </a:solidFill>
                <a:latin typeface="Arial" pitchFamily="34" charset="0"/>
              </a:rPr>
            </a:br>
            <a:r>
              <a:rPr lang="en-US" altLang="fr-FR" sz="2800" u="none">
                <a:solidFill>
                  <a:srgbClr val="FF6600"/>
                </a:solidFill>
                <a:latin typeface="Arial" pitchFamily="34" charset="0"/>
              </a:rPr>
              <a:t>et tous les types de climats sont concernés</a:t>
            </a:r>
          </a:p>
        </p:txBody>
      </p:sp>
      <p:sp>
        <p:nvSpPr>
          <p:cNvPr id="15376" name="Line 16"/>
          <p:cNvSpPr>
            <a:spLocks noChangeShapeType="1"/>
          </p:cNvSpPr>
          <p:nvPr/>
        </p:nvSpPr>
        <p:spPr bwMode="auto">
          <a:xfrm flipH="1" flipV="1">
            <a:off x="5657850" y="879475"/>
            <a:ext cx="225425" cy="22860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7" name="Line 17"/>
          <p:cNvSpPr>
            <a:spLocks noChangeShapeType="1"/>
          </p:cNvSpPr>
          <p:nvPr/>
        </p:nvSpPr>
        <p:spPr bwMode="auto">
          <a:xfrm flipH="1" flipV="1">
            <a:off x="4724400" y="2025650"/>
            <a:ext cx="0" cy="1841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8" name="Line 18"/>
          <p:cNvSpPr>
            <a:spLocks noChangeShapeType="1"/>
          </p:cNvSpPr>
          <p:nvPr/>
        </p:nvSpPr>
        <p:spPr bwMode="auto">
          <a:xfrm flipH="1">
            <a:off x="5394325" y="1724025"/>
            <a:ext cx="184150" cy="17462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79" name="Line 19"/>
          <p:cNvSpPr>
            <a:spLocks noChangeShapeType="1"/>
          </p:cNvSpPr>
          <p:nvPr/>
        </p:nvSpPr>
        <p:spPr bwMode="auto">
          <a:xfrm flipV="1">
            <a:off x="7848600" y="2057400"/>
            <a:ext cx="25400" cy="28257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0" name="Line 20"/>
          <p:cNvSpPr>
            <a:spLocks noChangeShapeType="1"/>
          </p:cNvSpPr>
          <p:nvPr/>
        </p:nvSpPr>
        <p:spPr bwMode="auto">
          <a:xfrm flipH="1" flipV="1">
            <a:off x="5029200" y="2863850"/>
            <a:ext cx="0" cy="1841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1" name="Line 21"/>
          <p:cNvSpPr>
            <a:spLocks noChangeShapeType="1"/>
          </p:cNvSpPr>
          <p:nvPr/>
        </p:nvSpPr>
        <p:spPr bwMode="auto">
          <a:xfrm flipV="1">
            <a:off x="6276975" y="2438400"/>
            <a:ext cx="76200" cy="15240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2" name="Line 22"/>
          <p:cNvSpPr>
            <a:spLocks noChangeShapeType="1"/>
          </p:cNvSpPr>
          <p:nvPr/>
        </p:nvSpPr>
        <p:spPr bwMode="auto">
          <a:xfrm flipV="1">
            <a:off x="2819400" y="3138488"/>
            <a:ext cx="0" cy="290512"/>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3" name="Line 23"/>
          <p:cNvSpPr>
            <a:spLocks noChangeShapeType="1"/>
          </p:cNvSpPr>
          <p:nvPr/>
        </p:nvSpPr>
        <p:spPr bwMode="auto">
          <a:xfrm flipH="1" flipV="1">
            <a:off x="5334000" y="4495800"/>
            <a:ext cx="311150" cy="19367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4" name="Line 24"/>
          <p:cNvSpPr>
            <a:spLocks noChangeShapeType="1"/>
          </p:cNvSpPr>
          <p:nvPr/>
        </p:nvSpPr>
        <p:spPr bwMode="auto">
          <a:xfrm flipH="1" flipV="1">
            <a:off x="7766050" y="4687888"/>
            <a:ext cx="158750" cy="17462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5" name="Line 25"/>
          <p:cNvSpPr>
            <a:spLocks noChangeShapeType="1"/>
          </p:cNvSpPr>
          <p:nvPr/>
        </p:nvSpPr>
        <p:spPr bwMode="auto">
          <a:xfrm flipH="1" flipV="1">
            <a:off x="2362200" y="2085975"/>
            <a:ext cx="311150" cy="193675"/>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6" name="Line 26"/>
          <p:cNvSpPr>
            <a:spLocks noChangeShapeType="1"/>
          </p:cNvSpPr>
          <p:nvPr/>
        </p:nvSpPr>
        <p:spPr bwMode="auto">
          <a:xfrm flipV="1">
            <a:off x="1295400" y="1600200"/>
            <a:ext cx="174625" cy="444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7" name="Line 27"/>
          <p:cNvSpPr>
            <a:spLocks noChangeShapeType="1"/>
          </p:cNvSpPr>
          <p:nvPr/>
        </p:nvSpPr>
        <p:spPr bwMode="auto">
          <a:xfrm flipV="1">
            <a:off x="1962150" y="1676400"/>
            <a:ext cx="174625" cy="444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8" name="Line 28"/>
          <p:cNvSpPr>
            <a:spLocks noChangeShapeType="1"/>
          </p:cNvSpPr>
          <p:nvPr/>
        </p:nvSpPr>
        <p:spPr bwMode="auto">
          <a:xfrm flipV="1">
            <a:off x="2187575" y="3003550"/>
            <a:ext cx="174625" cy="444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89" name="Line 29"/>
          <p:cNvSpPr>
            <a:spLocks noChangeShapeType="1"/>
          </p:cNvSpPr>
          <p:nvPr/>
        </p:nvSpPr>
        <p:spPr bwMode="auto">
          <a:xfrm flipV="1">
            <a:off x="5540375" y="2667000"/>
            <a:ext cx="174625" cy="44450"/>
          </a:xfrm>
          <a:prstGeom prst="line">
            <a:avLst/>
          </a:prstGeom>
          <a:noFill/>
          <a:ln w="317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fr-FR"/>
          </a:p>
        </p:txBody>
      </p:sp>
      <p:sp>
        <p:nvSpPr>
          <p:cNvPr id="15390" name="Text Box 30"/>
          <p:cNvSpPr txBox="1">
            <a:spLocks noChangeArrowheads="1"/>
          </p:cNvSpPr>
          <p:nvPr/>
        </p:nvSpPr>
        <p:spPr bwMode="auto">
          <a:xfrm>
            <a:off x="-84138" y="3200400"/>
            <a:ext cx="2392001" cy="1200329"/>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Nombre de cas</a:t>
            </a:r>
          </a:p>
          <a:p>
            <a:pPr eaLnBrk="1" hangingPunct="1">
              <a:spcBef>
                <a:spcPct val="0"/>
              </a:spcBef>
            </a:pPr>
            <a:r>
              <a:rPr lang="fr-FR" altLang="fr-FR" sz="2400" u="none" dirty="0">
                <a:solidFill>
                  <a:schemeClr val="tx1"/>
                </a:solidFill>
                <a:latin typeface="Arial" pitchFamily="34" charset="0"/>
              </a:rPr>
              <a:t>par continent</a:t>
            </a:r>
            <a:br>
              <a:rPr lang="fr-FR" altLang="fr-FR" sz="2400" u="none" dirty="0">
                <a:solidFill>
                  <a:schemeClr val="tx1"/>
                </a:solidFill>
                <a:latin typeface="Arial" pitchFamily="34" charset="0"/>
              </a:rPr>
            </a:br>
            <a:r>
              <a:rPr lang="fr-FR" altLang="fr-FR" sz="2400" u="none" dirty="0">
                <a:solidFill>
                  <a:schemeClr val="tx1"/>
                </a:solidFill>
                <a:latin typeface="Arial" pitchFamily="34" charset="0"/>
              </a:rPr>
              <a:t>depuis </a:t>
            </a:r>
            <a:r>
              <a:rPr lang="fr-FR" altLang="fr-FR" sz="2400" u="none" dirty="0" smtClean="0">
                <a:solidFill>
                  <a:schemeClr val="tx1"/>
                </a:solidFill>
                <a:latin typeface="Arial" pitchFamily="34" charset="0"/>
              </a:rPr>
              <a:t>20 </a:t>
            </a:r>
            <a:r>
              <a:rPr lang="fr-FR" altLang="fr-FR" sz="2400" u="none" dirty="0">
                <a:solidFill>
                  <a:schemeClr val="tx1"/>
                </a:solidFill>
                <a:latin typeface="Arial" pitchFamily="34" charset="0"/>
              </a:rPr>
              <a:t>ans</a:t>
            </a:r>
          </a:p>
        </p:txBody>
      </p:sp>
      <p:sp>
        <p:nvSpPr>
          <p:cNvPr id="15391" name="Text Box 31"/>
          <p:cNvSpPr txBox="1">
            <a:spLocks noChangeArrowheads="1"/>
          </p:cNvSpPr>
          <p:nvPr/>
        </p:nvSpPr>
        <p:spPr bwMode="auto">
          <a:xfrm>
            <a:off x="1447800" y="993775"/>
            <a:ext cx="87139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100</a:t>
            </a:r>
            <a:endParaRPr lang="fr-FR" altLang="fr-FR" sz="2400" u="none" dirty="0">
              <a:solidFill>
                <a:schemeClr val="tx1"/>
              </a:solidFill>
              <a:latin typeface="Arial" pitchFamily="34" charset="0"/>
            </a:endParaRPr>
          </a:p>
        </p:txBody>
      </p:sp>
      <p:sp>
        <p:nvSpPr>
          <p:cNvPr id="15392" name="Text Box 32"/>
          <p:cNvSpPr txBox="1">
            <a:spLocks noChangeArrowheads="1"/>
          </p:cNvSpPr>
          <p:nvPr/>
        </p:nvSpPr>
        <p:spPr bwMode="auto">
          <a:xfrm>
            <a:off x="5029200" y="1219200"/>
            <a:ext cx="87139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100</a:t>
            </a:r>
            <a:endParaRPr lang="fr-FR" altLang="fr-FR" sz="2400" u="none" dirty="0">
              <a:solidFill>
                <a:schemeClr val="tx1"/>
              </a:solidFill>
              <a:latin typeface="Arial" pitchFamily="34" charset="0"/>
            </a:endParaRPr>
          </a:p>
        </p:txBody>
      </p:sp>
      <p:sp>
        <p:nvSpPr>
          <p:cNvPr id="15393" name="Text Box 33"/>
          <p:cNvSpPr txBox="1">
            <a:spLocks noChangeArrowheads="1"/>
          </p:cNvSpPr>
          <p:nvPr/>
        </p:nvSpPr>
        <p:spPr bwMode="auto">
          <a:xfrm>
            <a:off x="6858000" y="1981200"/>
            <a:ext cx="69987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75</a:t>
            </a:r>
            <a:endParaRPr lang="fr-FR" altLang="fr-FR" sz="2400" u="none" dirty="0">
              <a:solidFill>
                <a:schemeClr val="tx1"/>
              </a:solidFill>
              <a:latin typeface="Arial" pitchFamily="34" charset="0"/>
            </a:endParaRPr>
          </a:p>
        </p:txBody>
      </p:sp>
      <p:sp>
        <p:nvSpPr>
          <p:cNvPr id="15394" name="Text Box 34"/>
          <p:cNvSpPr txBox="1">
            <a:spLocks noChangeArrowheads="1"/>
          </p:cNvSpPr>
          <p:nvPr/>
        </p:nvSpPr>
        <p:spPr bwMode="auto">
          <a:xfrm>
            <a:off x="4724400" y="3200400"/>
            <a:ext cx="69987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40</a:t>
            </a:r>
            <a:endParaRPr lang="fr-FR" altLang="fr-FR" sz="2400" u="none" dirty="0">
              <a:solidFill>
                <a:schemeClr val="tx1"/>
              </a:solidFill>
              <a:latin typeface="Arial" pitchFamily="34" charset="0"/>
            </a:endParaRPr>
          </a:p>
        </p:txBody>
      </p:sp>
      <p:sp>
        <p:nvSpPr>
          <p:cNvPr id="15395" name="Text Box 35"/>
          <p:cNvSpPr txBox="1">
            <a:spLocks noChangeArrowheads="1"/>
          </p:cNvSpPr>
          <p:nvPr/>
        </p:nvSpPr>
        <p:spPr bwMode="auto">
          <a:xfrm>
            <a:off x="2743200" y="4038600"/>
            <a:ext cx="69987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50</a:t>
            </a:r>
            <a:endParaRPr lang="fr-FR" altLang="fr-FR" sz="2400" u="none" dirty="0">
              <a:solidFill>
                <a:schemeClr val="tx1"/>
              </a:solidFill>
              <a:latin typeface="Arial" pitchFamily="34" charset="0"/>
            </a:endParaRPr>
          </a:p>
        </p:txBody>
      </p:sp>
      <p:sp>
        <p:nvSpPr>
          <p:cNvPr id="15396" name="Text Box 36"/>
          <p:cNvSpPr txBox="1">
            <a:spLocks noChangeArrowheads="1"/>
          </p:cNvSpPr>
          <p:nvPr/>
        </p:nvSpPr>
        <p:spPr bwMode="auto">
          <a:xfrm>
            <a:off x="7696200" y="4267200"/>
            <a:ext cx="699872" cy="41549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&gt; </a:t>
            </a:r>
            <a:r>
              <a:rPr lang="fr-FR" altLang="fr-FR" sz="2400" u="none" dirty="0" smtClean="0">
                <a:solidFill>
                  <a:schemeClr val="tx1"/>
                </a:solidFill>
                <a:latin typeface="Arial" pitchFamily="34" charset="0"/>
              </a:rPr>
              <a:t>40</a:t>
            </a:r>
            <a:endParaRPr lang="fr-FR" altLang="fr-FR" sz="2400" u="none" dirty="0">
              <a:solidFill>
                <a:schemeClr val="tx1"/>
              </a:solidFill>
              <a:latin typeface="Arial" pitchFamily="34" charset="0"/>
            </a:endParaRPr>
          </a:p>
        </p:txBody>
      </p:sp>
      <p:sp>
        <p:nvSpPr>
          <p:cNvPr id="15397" name="Text Box 6"/>
          <p:cNvSpPr txBox="1">
            <a:spLocks noChangeArrowheads="1"/>
          </p:cNvSpPr>
          <p:nvPr/>
        </p:nvSpPr>
        <p:spPr bwMode="auto">
          <a:xfrm>
            <a:off x="-180975" y="0"/>
            <a:ext cx="950595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i="1" u="none">
                <a:solidFill>
                  <a:schemeClr val="accent2"/>
                </a:solidFill>
              </a:rPr>
              <a:t>Dépérissement de forêts dans le monde</a:t>
            </a:r>
            <a:endParaRPr lang="fr-FR" altLang="fr-FR" sz="2800" b="0" i="1" u="none">
              <a:solidFill>
                <a:schemeClr val="accent2"/>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lobcover_MOSAIC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08050"/>
            <a:ext cx="748982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16388" name="Text Box 30"/>
          <p:cNvSpPr txBox="1">
            <a:spLocks noChangeArrowheads="1"/>
          </p:cNvSpPr>
          <p:nvPr/>
        </p:nvSpPr>
        <p:spPr bwMode="auto">
          <a:xfrm>
            <a:off x="1989138" y="1628775"/>
            <a:ext cx="3951287" cy="8302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a:solidFill>
                  <a:schemeClr val="tx1"/>
                </a:solidFill>
                <a:latin typeface="Arial" pitchFamily="34" charset="0"/>
              </a:rPr>
              <a:t>Dépérissements de forêts</a:t>
            </a:r>
            <a:br>
              <a:rPr lang="fr-FR" altLang="fr-FR" sz="2400" u="none" dirty="0">
                <a:solidFill>
                  <a:schemeClr val="tx1"/>
                </a:solidFill>
                <a:latin typeface="Arial" pitchFamily="34" charset="0"/>
              </a:rPr>
            </a:br>
            <a:r>
              <a:rPr lang="fr-FR" altLang="fr-FR" sz="2400" u="none" dirty="0">
                <a:solidFill>
                  <a:schemeClr val="tx1"/>
                </a:solidFill>
                <a:latin typeface="Arial" pitchFamily="34" charset="0"/>
              </a:rPr>
              <a:t>multipliés par 5 en 25 ans</a:t>
            </a:r>
          </a:p>
        </p:txBody>
      </p:sp>
      <p:sp>
        <p:nvSpPr>
          <p:cNvPr id="16389" name="Text Box 30"/>
          <p:cNvSpPr txBox="1">
            <a:spLocks noChangeArrowheads="1"/>
          </p:cNvSpPr>
          <p:nvPr/>
        </p:nvSpPr>
        <p:spPr bwMode="auto">
          <a:xfrm>
            <a:off x="898525" y="5803900"/>
            <a:ext cx="7489825" cy="831850"/>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spcBef>
                <a:spcPct val="0"/>
              </a:spcBef>
            </a:pPr>
            <a:r>
              <a:rPr lang="fr-FR" altLang="fr-FR" sz="2400" u="none">
                <a:solidFill>
                  <a:schemeClr val="tx1"/>
                </a:solidFill>
                <a:latin typeface="Arial" pitchFamily="34" charset="0"/>
              </a:rPr>
              <a:t>Cas de dépérissements de forêts </a:t>
            </a:r>
            <a:br>
              <a:rPr lang="fr-FR" altLang="fr-FR" sz="2400" u="none">
                <a:solidFill>
                  <a:schemeClr val="tx1"/>
                </a:solidFill>
                <a:latin typeface="Arial" pitchFamily="34" charset="0"/>
              </a:rPr>
            </a:br>
            <a:r>
              <a:rPr lang="fr-FR" altLang="fr-FR" sz="2400" u="none">
                <a:solidFill>
                  <a:schemeClr val="tx1"/>
                </a:solidFill>
                <a:latin typeface="Arial" pitchFamily="34" charset="0"/>
              </a:rPr>
              <a:t>rapportés par des articles scientifiques</a:t>
            </a:r>
          </a:p>
        </p:txBody>
      </p:sp>
      <p:sp>
        <p:nvSpPr>
          <p:cNvPr id="16390" name="Text Box 6"/>
          <p:cNvSpPr txBox="1">
            <a:spLocks noChangeArrowheads="1"/>
          </p:cNvSpPr>
          <p:nvPr/>
        </p:nvSpPr>
        <p:spPr bwMode="auto">
          <a:xfrm>
            <a:off x="-180975" y="0"/>
            <a:ext cx="950595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i="1" u="none">
                <a:solidFill>
                  <a:schemeClr val="accent2"/>
                </a:solidFill>
              </a:rPr>
              <a:t>Dépérissement de forêts dans le monde</a:t>
            </a:r>
            <a:endParaRPr lang="fr-FR" altLang="fr-FR" sz="2800" b="0" i="1" u="none">
              <a:solidFill>
                <a:schemeClr val="accent2"/>
              </a:solidFill>
            </a:endParaRPr>
          </a:p>
        </p:txBody>
      </p:sp>
      <p:sp>
        <p:nvSpPr>
          <p:cNvPr id="16391" name="Rectangle 1"/>
          <p:cNvSpPr>
            <a:spLocks noChangeArrowheads="1"/>
          </p:cNvSpPr>
          <p:nvPr/>
        </p:nvSpPr>
        <p:spPr bwMode="auto">
          <a:xfrm>
            <a:off x="3924300" y="436562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i="1" u="none">
                <a:solidFill>
                  <a:schemeClr val="tx1"/>
                </a:solidFill>
              </a:rPr>
              <a:t>Actualisé d’après Allen et al. 2010</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2" name="Picture 2" descr="IMG_0513"/>
          <p:cNvPicPr>
            <a:picLocks noChangeAspect="1" noChangeArrowheads="1"/>
          </p:cNvPicPr>
          <p:nvPr/>
        </p:nvPicPr>
        <p:blipFill rotWithShape="1">
          <a:blip r:embed="rId2">
            <a:extLst>
              <a:ext uri="{28A0092B-C50C-407E-A947-70E740481C1C}">
                <a14:useLocalDpi xmlns:a14="http://schemas.microsoft.com/office/drawing/2010/main" val="0"/>
              </a:ext>
            </a:extLst>
          </a:blip>
          <a:srcRect t="14017"/>
          <a:stretch/>
        </p:blipFill>
        <p:spPr bwMode="auto">
          <a:xfrm>
            <a:off x="0" y="836712"/>
            <a:ext cx="9163050" cy="6021287"/>
          </a:xfrm>
          <a:prstGeom prst="rect">
            <a:avLst/>
          </a:prstGeom>
          <a:noFill/>
          <a:extLst>
            <a:ext uri="{909E8E84-426E-40DD-AFC4-6F175D3DCCD1}">
              <a14:hiddenFill xmlns:a14="http://schemas.microsoft.com/office/drawing/2010/main">
                <a:solidFill>
                  <a:srgbClr val="FFFFFF"/>
                </a:solidFill>
              </a14:hiddenFill>
            </a:ext>
          </a:extLst>
        </p:spPr>
      </p:pic>
      <p:sp>
        <p:nvSpPr>
          <p:cNvPr id="2391046" name="Rectangle 6"/>
          <p:cNvSpPr>
            <a:spLocks noChangeArrowheads="1"/>
          </p:cNvSpPr>
          <p:nvPr/>
        </p:nvSpPr>
        <p:spPr bwMode="auto">
          <a:xfrm>
            <a:off x="21039" y="1556792"/>
            <a:ext cx="26933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2000" i="1" u="none" dirty="0" smtClean="0">
                <a:solidFill>
                  <a:srgbClr val="FFFF00"/>
                </a:solidFill>
                <a:sym typeface="Gill Sans"/>
              </a:rPr>
              <a:t>Photo: </a:t>
            </a:r>
            <a:r>
              <a:rPr lang="en-US" altLang="fr-FR" sz="2000" i="1" u="none" dirty="0">
                <a:solidFill>
                  <a:srgbClr val="FFFF00"/>
                </a:solidFill>
                <a:sym typeface="Gill Sans"/>
              </a:rPr>
              <a:t>Allen C</a:t>
            </a:r>
            <a:r>
              <a:rPr lang="en-US" altLang="fr-FR" sz="2000" i="1" u="none" dirty="0" smtClean="0">
                <a:solidFill>
                  <a:srgbClr val="FFFF00"/>
                </a:solidFill>
                <a:sym typeface="Gill Sans"/>
              </a:rPr>
              <a:t>.</a:t>
            </a:r>
            <a:br>
              <a:rPr lang="en-US" altLang="fr-FR" sz="2000" i="1" u="none" dirty="0" smtClean="0">
                <a:solidFill>
                  <a:srgbClr val="FFFF00"/>
                </a:solidFill>
                <a:sym typeface="Gill Sans"/>
              </a:rPr>
            </a:br>
            <a:r>
              <a:rPr lang="en-US" altLang="fr-FR" sz="2000" i="1" u="none" dirty="0" smtClean="0">
                <a:solidFill>
                  <a:srgbClr val="FFFF00"/>
                </a:solidFill>
                <a:sym typeface="Gill Sans"/>
              </a:rPr>
              <a:t>Nouveau Mexique USA</a:t>
            </a:r>
            <a:endParaRPr lang="fr-FR" altLang="fr-FR" sz="2000" i="1" u="none" dirty="0">
              <a:solidFill>
                <a:srgbClr val="FFFF00"/>
              </a:solidFill>
              <a:sym typeface="Gill Sans"/>
            </a:endParaRPr>
          </a:p>
        </p:txBody>
      </p:sp>
      <p:sp>
        <p:nvSpPr>
          <p:cNvPr id="5" name="Text Box 30"/>
          <p:cNvSpPr txBox="1">
            <a:spLocks noChangeArrowheads="1"/>
          </p:cNvSpPr>
          <p:nvPr/>
        </p:nvSpPr>
        <p:spPr bwMode="auto">
          <a:xfrm>
            <a:off x="4860032" y="4797152"/>
            <a:ext cx="3978974" cy="461665"/>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smtClean="0">
                <a:solidFill>
                  <a:schemeClr val="tx1"/>
                </a:solidFill>
                <a:latin typeface="Arial" pitchFamily="34" charset="0"/>
              </a:rPr>
              <a:t>Coups de chaud et de sec</a:t>
            </a:r>
            <a:endParaRPr lang="fr-FR" altLang="fr-FR" sz="2400" u="none" dirty="0">
              <a:solidFill>
                <a:schemeClr val="tx1"/>
              </a:solidFill>
              <a:latin typeface="Arial" pitchFamily="34" charset="0"/>
            </a:endParaRPr>
          </a:p>
        </p:txBody>
      </p:sp>
    </p:spTree>
    <p:extLst>
      <p:ext uri="{BB962C8B-B14F-4D97-AF65-F5344CB8AC3E}">
        <p14:creationId xmlns:p14="http://schemas.microsoft.com/office/powerpoint/2010/main" val="1765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o04kjmv3[1]"/>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836613"/>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nvSpPr>
        <p:spPr bwMode="auto">
          <a:xfrm>
            <a:off x="0" y="2133600"/>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0" name="Rectangle 3"/>
          <p:cNvSpPr>
            <a:spLocks noChangeArrowheads="1"/>
          </p:cNvSpPr>
          <p:nvPr/>
        </p:nvSpPr>
        <p:spPr bwMode="auto">
          <a:xfrm>
            <a:off x="0" y="981075"/>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1" name="Text Box 4"/>
          <p:cNvSpPr txBox="1">
            <a:spLocks noChangeArrowheads="1"/>
          </p:cNvSpPr>
          <p:nvPr/>
        </p:nvSpPr>
        <p:spPr bwMode="auto">
          <a:xfrm>
            <a:off x="250825" y="836613"/>
            <a:ext cx="7345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t> </a:t>
            </a:r>
            <a:r>
              <a:rPr lang="fr-FR" altLang="fr-FR" sz="3200" u="none"/>
              <a:t>Changements à moyen – long terme</a:t>
            </a:r>
            <a:br>
              <a:rPr lang="fr-FR" altLang="fr-FR" sz="3200" u="none"/>
            </a:br>
            <a:r>
              <a:rPr lang="fr-FR" altLang="fr-FR" sz="3200" u="none"/>
              <a:t>	</a:t>
            </a:r>
            <a:r>
              <a:rPr lang="fr-FR" altLang="fr-FR" sz="2800" i="1" u="none"/>
              <a:t>… de 10 à 100 ans</a:t>
            </a:r>
            <a:endParaRPr lang="en-GB" altLang="fr-FR" sz="2800" i="1" u="none">
              <a:solidFill>
                <a:schemeClr val="tx1"/>
              </a:solidFill>
            </a:endParaRPr>
          </a:p>
        </p:txBody>
      </p:sp>
      <p:sp>
        <p:nvSpPr>
          <p:cNvPr id="4102" name="Text Box 8"/>
          <p:cNvSpPr txBox="1">
            <a:spLocks noChangeArrowheads="1"/>
          </p:cNvSpPr>
          <p:nvPr/>
        </p:nvSpPr>
        <p:spPr bwMode="auto">
          <a:xfrm>
            <a:off x="827088" y="2060575"/>
            <a:ext cx="8316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solidFill>
                  <a:schemeClr val="accent2"/>
                </a:solidFill>
              </a:rPr>
              <a:t> </a:t>
            </a:r>
            <a:r>
              <a:rPr lang="fr-FR" altLang="fr-FR" sz="3200" u="none">
                <a:solidFill>
                  <a:schemeClr val="accent2"/>
                </a:solidFill>
              </a:rPr>
              <a:t>Accidents/extrêmes climatiques</a:t>
            </a:r>
            <a:r>
              <a:rPr lang="fr-FR" altLang="fr-FR" u="none">
                <a:solidFill>
                  <a:schemeClr val="accent2"/>
                </a:solidFill>
              </a:rPr>
              <a:t>: </a:t>
            </a:r>
            <a:br>
              <a:rPr lang="fr-FR" altLang="fr-FR" u="none">
                <a:solidFill>
                  <a:schemeClr val="accent2"/>
                </a:solidFill>
              </a:rPr>
            </a:br>
            <a:r>
              <a:rPr lang="fr-FR" altLang="fr-FR" u="none">
                <a:solidFill>
                  <a:schemeClr val="accent2"/>
                </a:solidFill>
              </a:rPr>
              <a:t>       </a:t>
            </a:r>
            <a:r>
              <a:rPr lang="fr-FR" altLang="fr-FR" sz="2800" i="1" u="none">
                <a:solidFill>
                  <a:schemeClr val="accent2"/>
                </a:solidFill>
              </a:rPr>
              <a:t>… sécheresses, canicules, grands gels, tempêtes...</a:t>
            </a:r>
            <a:endParaRPr lang="en-GB" altLang="fr-FR" sz="2800" i="1" u="none">
              <a:solidFill>
                <a:schemeClr val="tx1"/>
              </a:solidFill>
            </a:endParaRPr>
          </a:p>
        </p:txBody>
      </p:sp>
      <p:pic>
        <p:nvPicPr>
          <p:cNvPr id="4103" name="Picture 10"/>
          <p:cNvPicPr>
            <a:picLocks noChangeAspect="1" noChangeArrowheads="1"/>
          </p:cNvPicPr>
          <p:nvPr/>
        </p:nvPicPr>
        <p:blipFill>
          <a:blip r:embed="rId5">
            <a:extLst>
              <a:ext uri="{28A0092B-C50C-407E-A947-70E740481C1C}">
                <a14:useLocalDpi xmlns:a14="http://schemas.microsoft.com/office/drawing/2010/main" val="0"/>
              </a:ext>
            </a:extLst>
          </a:blip>
          <a:srcRect b="22858"/>
          <a:stretch>
            <a:fillRect/>
          </a:stretch>
        </p:blipFill>
        <p:spPr bwMode="auto">
          <a:xfrm flipH="1">
            <a:off x="7966075" y="989013"/>
            <a:ext cx="11715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2"/>
          <p:cNvSpPr>
            <a:spLocks noChangeArrowheads="1"/>
          </p:cNvSpPr>
          <p:nvPr/>
        </p:nvSpPr>
        <p:spPr bwMode="auto">
          <a:xfrm>
            <a:off x="0" y="4581525"/>
            <a:ext cx="9144000" cy="792163"/>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5" name="Rectangle 3"/>
          <p:cNvSpPr>
            <a:spLocks noChangeArrowheads="1"/>
          </p:cNvSpPr>
          <p:nvPr/>
        </p:nvSpPr>
        <p:spPr bwMode="auto">
          <a:xfrm>
            <a:off x="0" y="3429000"/>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6" name="Text Box 6"/>
          <p:cNvSpPr txBox="1">
            <a:spLocks noChangeArrowheads="1"/>
          </p:cNvSpPr>
          <p:nvPr/>
        </p:nvSpPr>
        <p:spPr bwMode="auto">
          <a:xfrm>
            <a:off x="1331913" y="3429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2800" u="none">
                <a:solidFill>
                  <a:srgbClr val="008000"/>
                </a:solidFill>
              </a:rPr>
              <a:t> </a:t>
            </a:r>
            <a:r>
              <a:rPr lang="en-US" altLang="fr-FR" sz="3200" u="none">
                <a:solidFill>
                  <a:srgbClr val="008000"/>
                </a:solidFill>
              </a:rPr>
              <a:t>Variabilité climatique</a:t>
            </a:r>
            <a:br>
              <a:rPr lang="en-US" altLang="fr-FR" sz="3200" u="none">
                <a:solidFill>
                  <a:srgbClr val="008000"/>
                </a:solidFill>
              </a:rPr>
            </a:br>
            <a:r>
              <a:rPr lang="en-US" altLang="fr-FR" sz="2800" u="none">
                <a:solidFill>
                  <a:srgbClr val="008000"/>
                </a:solidFill>
              </a:rPr>
              <a:t>	</a:t>
            </a:r>
            <a:r>
              <a:rPr lang="en-US" altLang="fr-FR" sz="2800" i="1" u="none">
                <a:solidFill>
                  <a:srgbClr val="008000"/>
                </a:solidFill>
              </a:rPr>
              <a:t>… plus d'extrêmes et de contrastes</a:t>
            </a:r>
            <a:endParaRPr lang="en-US" altLang="fr-FR" sz="2800" i="1" u="none">
              <a:solidFill>
                <a:schemeClr val="tx1"/>
              </a:solidFill>
            </a:endParaRPr>
          </a:p>
        </p:txBody>
      </p:sp>
      <p:grpSp>
        <p:nvGrpSpPr>
          <p:cNvPr id="4107" name="Group 8"/>
          <p:cNvGrpSpPr>
            <a:grpSpLocks/>
          </p:cNvGrpSpPr>
          <p:nvPr/>
        </p:nvGrpSpPr>
        <p:grpSpPr bwMode="auto">
          <a:xfrm>
            <a:off x="0" y="5616575"/>
            <a:ext cx="9144000" cy="1052513"/>
            <a:chOff x="-636" y="5834"/>
            <a:chExt cx="13018" cy="1080"/>
          </a:xfrm>
        </p:grpSpPr>
        <p:pic>
          <p:nvPicPr>
            <p:cNvPr id="4110" name="Picture 9" descr="cugndxv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 y="5834"/>
              <a:ext cx="6396"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0" descr="cugndxvz[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 y="5834"/>
              <a:ext cx="6667"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8" name="Text Box 14"/>
          <p:cNvSpPr txBox="1">
            <a:spLocks noChangeArrowheads="1"/>
          </p:cNvSpPr>
          <p:nvPr/>
        </p:nvSpPr>
        <p:spPr bwMode="auto">
          <a:xfrm>
            <a:off x="1116013" y="4699000"/>
            <a:ext cx="8088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dirty="0">
                <a:solidFill>
                  <a:srgbClr val="FF0000"/>
                </a:solidFill>
              </a:rPr>
              <a:t>Interactions </a:t>
            </a:r>
            <a:r>
              <a:rPr lang="en-US" altLang="fr-FR" sz="2800" u="none" dirty="0">
                <a:solidFill>
                  <a:srgbClr val="FF0000"/>
                </a:solidFill>
              </a:rPr>
              <a:t>(... </a:t>
            </a:r>
            <a:r>
              <a:rPr lang="en-US" altLang="fr-FR" sz="2800" i="1" u="none" dirty="0">
                <a:solidFill>
                  <a:srgbClr val="FF0000"/>
                </a:solidFill>
              </a:rPr>
              <a:t>p</a:t>
            </a:r>
            <a:r>
              <a:rPr lang="en-US" altLang="fr-FR" sz="2800" i="1" u="none" dirty="0" smtClean="0">
                <a:solidFill>
                  <a:srgbClr val="FF0000"/>
                </a:solidFill>
              </a:rPr>
              <a:t>arasites</a:t>
            </a:r>
            <a:r>
              <a:rPr lang="en-US" altLang="fr-FR" sz="2800" u="none" dirty="0" smtClean="0">
                <a:solidFill>
                  <a:srgbClr val="FF0000"/>
                </a:solidFill>
              </a:rPr>
              <a:t>/</a:t>
            </a:r>
            <a:r>
              <a:rPr lang="en-US" altLang="fr-FR" sz="2800" i="1" u="none" dirty="0" smtClean="0">
                <a:solidFill>
                  <a:srgbClr val="FF0000"/>
                </a:solidFill>
              </a:rPr>
              <a:t>maladies</a:t>
            </a:r>
            <a:r>
              <a:rPr lang="en-US" altLang="fr-FR" sz="2800" u="none" dirty="0" smtClean="0">
                <a:solidFill>
                  <a:srgbClr val="FF0000"/>
                </a:solidFill>
              </a:rPr>
              <a:t>/</a:t>
            </a:r>
            <a:r>
              <a:rPr lang="en-US" altLang="fr-FR" sz="2800" i="1" u="none" dirty="0" err="1" smtClean="0">
                <a:solidFill>
                  <a:srgbClr val="FF0000"/>
                </a:solidFill>
              </a:rPr>
              <a:t>incendies</a:t>
            </a:r>
            <a:r>
              <a:rPr lang="en-US" altLang="fr-FR" sz="2800" u="none" dirty="0">
                <a:solidFill>
                  <a:srgbClr val="FF0000"/>
                </a:solidFill>
              </a:rPr>
              <a:t>)</a:t>
            </a:r>
            <a:endParaRPr lang="en-US" altLang="fr-FR" sz="2800" i="1" u="none" dirty="0">
              <a:solidFill>
                <a:schemeClr val="tx1"/>
              </a:solidFill>
            </a:endParaRPr>
          </a:p>
        </p:txBody>
      </p:sp>
      <p:pic>
        <p:nvPicPr>
          <p:cNvPr id="4109"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45000"/>
            <a:ext cx="111601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0475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descr="KBuxton_02_MPB_Bonaparte_Lake_july12_200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1"/>
          <p:cNvSpPr>
            <a:spLocks noChangeArrowheads="1"/>
          </p:cNvSpPr>
          <p:nvPr/>
        </p:nvSpPr>
        <p:spPr bwMode="auto">
          <a:xfrm>
            <a:off x="3563888" y="6381328"/>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dirty="0">
                <a:solidFill>
                  <a:schemeClr val="bg1"/>
                </a:solidFill>
              </a:rPr>
              <a:t>Photo: Buxton K</a:t>
            </a:r>
            <a:r>
              <a:rPr lang="fr-FR" altLang="fr-FR" sz="2000" u="none" dirty="0" smtClean="0">
                <a:solidFill>
                  <a:schemeClr val="bg1"/>
                </a:solidFill>
              </a:rPr>
              <a:t>. / Canada</a:t>
            </a:r>
            <a:endParaRPr lang="fr-FR" altLang="fr-FR" sz="2000" u="none" dirty="0">
              <a:solidFill>
                <a:schemeClr val="bg1"/>
              </a:solidFill>
            </a:endParaRPr>
          </a:p>
        </p:txBody>
      </p:sp>
      <p:sp>
        <p:nvSpPr>
          <p:cNvPr id="6" name="Text Box 30"/>
          <p:cNvSpPr txBox="1">
            <a:spLocks noChangeArrowheads="1"/>
          </p:cNvSpPr>
          <p:nvPr/>
        </p:nvSpPr>
        <p:spPr bwMode="auto">
          <a:xfrm>
            <a:off x="4499992" y="4797152"/>
            <a:ext cx="4546437" cy="461665"/>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dirty="0" smtClean="0">
                <a:solidFill>
                  <a:schemeClr val="tx1"/>
                </a:solidFill>
                <a:latin typeface="Arial" pitchFamily="34" charset="0"/>
              </a:rPr>
              <a:t>Epidémies: insectes/maladies</a:t>
            </a:r>
            <a:endParaRPr lang="fr-FR" altLang="fr-FR" sz="2400" u="none" dirty="0">
              <a:solidFill>
                <a:schemeClr val="tx1"/>
              </a:solidFill>
              <a:latin typeface="Arial" pitchFamily="34" charset="0"/>
            </a:endParaRPr>
          </a:p>
        </p:txBody>
      </p:sp>
      <p:sp>
        <p:nvSpPr>
          <p:cNvPr id="5" name="Text Box 30"/>
          <p:cNvSpPr txBox="1">
            <a:spLocks noChangeArrowheads="1"/>
          </p:cNvSpPr>
          <p:nvPr/>
        </p:nvSpPr>
        <p:spPr bwMode="auto">
          <a:xfrm>
            <a:off x="-108520" y="0"/>
            <a:ext cx="2056973" cy="369332"/>
          </a:xfrm>
          <a:prstGeom prst="rect">
            <a:avLst/>
          </a:prstGeom>
          <a:noFill/>
          <a:ln>
            <a:noFill/>
          </a:ln>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1800" u="none" dirty="0" smtClean="0">
                <a:solidFill>
                  <a:schemeClr val="tx1"/>
                </a:solidFill>
                <a:latin typeface="Arial" pitchFamily="34" charset="0"/>
              </a:rPr>
              <a:t>15 millions d’ha !</a:t>
            </a:r>
            <a:endParaRPr lang="fr-FR" altLang="fr-FR" sz="1800" u="none" dirty="0">
              <a:solidFill>
                <a:schemeClr val="tx1"/>
              </a:solidFill>
              <a:latin typeface="Arial" pitchFamily="34" charset="0"/>
            </a:endParaRPr>
          </a:p>
        </p:txBody>
      </p:sp>
    </p:spTree>
    <p:extLst>
      <p:ext uri="{BB962C8B-B14F-4D97-AF65-F5344CB8AC3E}">
        <p14:creationId xmlns:p14="http://schemas.microsoft.com/office/powerpoint/2010/main" val="1957664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4257763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o04kjmv3[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12"/>
          <p:cNvSpPr txBox="1">
            <a:spLocks noChangeArrowheads="1"/>
          </p:cNvSpPr>
          <p:nvPr/>
        </p:nvSpPr>
        <p:spPr bwMode="auto">
          <a:xfrm>
            <a:off x="0" y="404813"/>
            <a:ext cx="5472113" cy="1066800"/>
          </a:xfrm>
          <a:prstGeom prst="rect">
            <a:avLst/>
          </a:prstGeom>
          <a:solidFill>
            <a:srgbClr val="E8D02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3200" u="none" dirty="0">
                <a:solidFill>
                  <a:schemeClr val="tx1"/>
                </a:solidFill>
              </a:rPr>
              <a:t>Les causes de l’accélération de la croissance des </a:t>
            </a:r>
            <a:r>
              <a:rPr lang="fr-FR" altLang="fr-FR" sz="3200" u="none" dirty="0" smtClean="0">
                <a:solidFill>
                  <a:schemeClr val="tx1"/>
                </a:solidFill>
              </a:rPr>
              <a:t>végétaux</a:t>
            </a:r>
            <a:endParaRPr lang="fr-FR" altLang="fr-FR" sz="3200" u="none" dirty="0">
              <a:solidFill>
                <a:schemeClr val="tx1"/>
              </a:solidFill>
            </a:endParaRPr>
          </a:p>
        </p:txBody>
      </p:sp>
      <p:sp>
        <p:nvSpPr>
          <p:cNvPr id="18436" name="Rectangle 2"/>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sp>
        <p:nvSpPr>
          <p:cNvPr id="18437" name="Freeform 3"/>
          <p:cNvSpPr>
            <a:spLocks/>
          </p:cNvSpPr>
          <p:nvPr/>
        </p:nvSpPr>
        <p:spPr bwMode="auto">
          <a:xfrm>
            <a:off x="3419475" y="1341438"/>
            <a:ext cx="3497263" cy="3095625"/>
          </a:xfrm>
          <a:custGeom>
            <a:avLst/>
            <a:gdLst>
              <a:gd name="T0" fmla="*/ 2147483647 w 1584"/>
              <a:gd name="T1" fmla="*/ 2147483647 h 2488"/>
              <a:gd name="T2" fmla="*/ 2147483647 w 1584"/>
              <a:gd name="T3" fmla="*/ 2147483647 h 2488"/>
              <a:gd name="T4" fmla="*/ 2147483647 w 1584"/>
              <a:gd name="T5" fmla="*/ 2147483647 h 2488"/>
              <a:gd name="T6" fmla="*/ 2147483647 w 1584"/>
              <a:gd name="T7" fmla="*/ 2147483647 h 2488"/>
              <a:gd name="T8" fmla="*/ 2147483647 w 1584"/>
              <a:gd name="T9" fmla="*/ 2147483647 h 2488"/>
              <a:gd name="T10" fmla="*/ 2147483647 w 1584"/>
              <a:gd name="T11" fmla="*/ 2147483647 h 2488"/>
              <a:gd name="T12" fmla="*/ 2147483647 w 1584"/>
              <a:gd name="T13" fmla="*/ 2147483647 h 2488"/>
              <a:gd name="T14" fmla="*/ 2147483647 w 1584"/>
              <a:gd name="T15" fmla="*/ 2147483647 h 2488"/>
              <a:gd name="T16" fmla="*/ 2147483647 w 1584"/>
              <a:gd name="T17" fmla="*/ 2147483647 h 2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2488"/>
              <a:gd name="T29" fmla="*/ 1584 w 1584"/>
              <a:gd name="T30" fmla="*/ 2488 h 24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2488">
                <a:moveTo>
                  <a:pt x="56" y="2216"/>
                </a:moveTo>
                <a:cubicBezTo>
                  <a:pt x="56" y="2160"/>
                  <a:pt x="0" y="2392"/>
                  <a:pt x="200" y="2072"/>
                </a:cubicBezTo>
                <a:cubicBezTo>
                  <a:pt x="400" y="1752"/>
                  <a:pt x="1032" y="592"/>
                  <a:pt x="1256" y="296"/>
                </a:cubicBezTo>
                <a:cubicBezTo>
                  <a:pt x="1480" y="0"/>
                  <a:pt x="1584" y="160"/>
                  <a:pt x="1544" y="296"/>
                </a:cubicBezTo>
                <a:cubicBezTo>
                  <a:pt x="1504" y="432"/>
                  <a:pt x="1208" y="784"/>
                  <a:pt x="1016" y="1112"/>
                </a:cubicBezTo>
                <a:cubicBezTo>
                  <a:pt x="824" y="1440"/>
                  <a:pt x="496" y="2040"/>
                  <a:pt x="392" y="2264"/>
                </a:cubicBezTo>
                <a:cubicBezTo>
                  <a:pt x="288" y="2488"/>
                  <a:pt x="424" y="2432"/>
                  <a:pt x="392" y="2456"/>
                </a:cubicBezTo>
                <a:cubicBezTo>
                  <a:pt x="360" y="2480"/>
                  <a:pt x="272" y="2440"/>
                  <a:pt x="200" y="2408"/>
                </a:cubicBezTo>
                <a:cubicBezTo>
                  <a:pt x="128" y="2376"/>
                  <a:pt x="56" y="2272"/>
                  <a:pt x="56" y="2216"/>
                </a:cubicBezTo>
                <a:close/>
              </a:path>
            </a:pathLst>
          </a:custGeom>
          <a:solidFill>
            <a:srgbClr val="993300"/>
          </a:solidFill>
          <a:ln w="9525">
            <a:solidFill>
              <a:schemeClr val="tx1"/>
            </a:solidFill>
            <a:round/>
            <a:headEnd/>
            <a:tailEnd/>
          </a:ln>
        </p:spPr>
        <p:txBody>
          <a:bodyPr wrap="none" anchor="ctr"/>
          <a:lstStyle/>
          <a:p>
            <a:endParaRPr lang="fr-FR"/>
          </a:p>
        </p:txBody>
      </p:sp>
      <p:sp>
        <p:nvSpPr>
          <p:cNvPr id="18438" name="Oval 4"/>
          <p:cNvSpPr>
            <a:spLocks noChangeAspect="1" noChangeArrowheads="1"/>
          </p:cNvSpPr>
          <p:nvPr/>
        </p:nvSpPr>
        <p:spPr bwMode="auto">
          <a:xfrm rot="-2580000">
            <a:off x="2395538" y="4727575"/>
            <a:ext cx="1995487" cy="1081088"/>
          </a:xfrm>
          <a:prstGeom prst="ellipse">
            <a:avLst/>
          </a:prstGeom>
          <a:gradFill rotWithShape="0">
            <a:gsLst>
              <a:gs pos="0">
                <a:srgbClr val="FFCC00"/>
              </a:gs>
              <a:gs pos="100000">
                <a:srgbClr val="FF00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a:solidFill>
                  <a:schemeClr val="tx1"/>
                </a:solidFill>
              </a:rPr>
              <a:t>Hausse CO</a:t>
            </a:r>
            <a:r>
              <a:rPr lang="fr-FR" altLang="fr-FR" sz="2000" u="none" baseline="-25000">
                <a:solidFill>
                  <a:schemeClr val="tx1"/>
                </a:solidFill>
              </a:rPr>
              <a:t>2</a:t>
            </a:r>
            <a:endParaRPr lang="fr-FR" altLang="fr-FR" sz="2000" u="none">
              <a:solidFill>
                <a:schemeClr val="tx1"/>
              </a:solidFill>
            </a:endParaRPr>
          </a:p>
        </p:txBody>
      </p:sp>
      <p:sp>
        <p:nvSpPr>
          <p:cNvPr id="18439" name="Oval 5"/>
          <p:cNvSpPr>
            <a:spLocks noChangeAspect="1" noChangeArrowheads="1"/>
          </p:cNvSpPr>
          <p:nvPr/>
        </p:nvSpPr>
        <p:spPr bwMode="auto">
          <a:xfrm rot="-2591664">
            <a:off x="1754188" y="4078288"/>
            <a:ext cx="2020887" cy="992187"/>
          </a:xfrm>
          <a:prstGeom prst="ellipse">
            <a:avLst/>
          </a:prstGeom>
          <a:gradFill rotWithShape="0">
            <a:gsLst>
              <a:gs pos="0">
                <a:srgbClr val="FFCC00"/>
              </a:gs>
              <a:gs pos="100000">
                <a:srgbClr val="FF00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0" rIns="0"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000" u="none">
                <a:solidFill>
                  <a:schemeClr val="tx1"/>
                </a:solidFill>
              </a:rPr>
              <a:t>Réchauffement</a:t>
            </a:r>
          </a:p>
          <a:p>
            <a:pPr algn="ctr"/>
            <a:r>
              <a:rPr lang="fr-FR" altLang="fr-FR" sz="2000" u="none">
                <a:solidFill>
                  <a:schemeClr val="tx1"/>
                </a:solidFill>
              </a:rPr>
              <a:t>climatique</a:t>
            </a:r>
          </a:p>
        </p:txBody>
      </p:sp>
      <p:sp>
        <p:nvSpPr>
          <p:cNvPr id="18440" name="Text Box 6"/>
          <p:cNvSpPr txBox="1">
            <a:spLocks noChangeAspect="1" noChangeArrowheads="1"/>
          </p:cNvSpPr>
          <p:nvPr/>
        </p:nvSpPr>
        <p:spPr bwMode="auto">
          <a:xfrm rot="-2624509">
            <a:off x="3305175" y="2817813"/>
            <a:ext cx="348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a:solidFill>
                  <a:schemeClr val="bg1"/>
                </a:solidFill>
              </a:rPr>
              <a:t>Densification des peuplements</a:t>
            </a:r>
          </a:p>
        </p:txBody>
      </p:sp>
      <p:sp>
        <p:nvSpPr>
          <p:cNvPr id="18441" name="Freeform 7"/>
          <p:cNvSpPr>
            <a:spLocks/>
          </p:cNvSpPr>
          <p:nvPr/>
        </p:nvSpPr>
        <p:spPr bwMode="auto">
          <a:xfrm rot="541003">
            <a:off x="4859338" y="0"/>
            <a:ext cx="3878262" cy="2409825"/>
          </a:xfrm>
          <a:custGeom>
            <a:avLst/>
            <a:gdLst>
              <a:gd name="T0" fmla="*/ 2147483647 w 1832"/>
              <a:gd name="T1" fmla="*/ 2147483647 h 2024"/>
              <a:gd name="T2" fmla="*/ 2147483647 w 1832"/>
              <a:gd name="T3" fmla="*/ 2147483647 h 2024"/>
              <a:gd name="T4" fmla="*/ 2147483647 w 1832"/>
              <a:gd name="T5" fmla="*/ 2147483647 h 2024"/>
              <a:gd name="T6" fmla="*/ 2147483647 w 1832"/>
              <a:gd name="T7" fmla="*/ 2147483647 h 2024"/>
              <a:gd name="T8" fmla="*/ 2147483647 w 1832"/>
              <a:gd name="T9" fmla="*/ 2147483647 h 2024"/>
              <a:gd name="T10" fmla="*/ 2147483647 w 1832"/>
              <a:gd name="T11" fmla="*/ 2147483647 h 2024"/>
              <a:gd name="T12" fmla="*/ 2147483647 w 1832"/>
              <a:gd name="T13" fmla="*/ 2147483647 h 2024"/>
              <a:gd name="T14" fmla="*/ 2147483647 w 1832"/>
              <a:gd name="T15" fmla="*/ 2147483647 h 2024"/>
              <a:gd name="T16" fmla="*/ 2147483647 w 1832"/>
              <a:gd name="T17" fmla="*/ 2147483647 h 2024"/>
              <a:gd name="T18" fmla="*/ 2147483647 w 1832"/>
              <a:gd name="T19" fmla="*/ 2147483647 h 2024"/>
              <a:gd name="T20" fmla="*/ 2147483647 w 1832"/>
              <a:gd name="T21" fmla="*/ 2147483647 h 2024"/>
              <a:gd name="T22" fmla="*/ 2147483647 w 1832"/>
              <a:gd name="T23" fmla="*/ 2147483647 h 2024"/>
              <a:gd name="T24" fmla="*/ 2147483647 w 1832"/>
              <a:gd name="T25" fmla="*/ 2147483647 h 2024"/>
              <a:gd name="T26" fmla="*/ 2147483647 w 1832"/>
              <a:gd name="T27" fmla="*/ 2147483647 h 2024"/>
              <a:gd name="T28" fmla="*/ 2147483647 w 1832"/>
              <a:gd name="T29" fmla="*/ 2147483647 h 2024"/>
              <a:gd name="T30" fmla="*/ 2147483647 w 1832"/>
              <a:gd name="T31" fmla="*/ 2147483647 h 2024"/>
              <a:gd name="T32" fmla="*/ 2147483647 w 1832"/>
              <a:gd name="T33" fmla="*/ 2147483647 h 20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32"/>
              <a:gd name="T52" fmla="*/ 0 h 2024"/>
              <a:gd name="T53" fmla="*/ 1832 w 1832"/>
              <a:gd name="T54" fmla="*/ 2024 h 20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32" h="2024">
                <a:moveTo>
                  <a:pt x="552" y="1480"/>
                </a:moveTo>
                <a:cubicBezTo>
                  <a:pt x="472" y="1432"/>
                  <a:pt x="352" y="1344"/>
                  <a:pt x="264" y="1288"/>
                </a:cubicBezTo>
                <a:cubicBezTo>
                  <a:pt x="176" y="1232"/>
                  <a:pt x="48" y="1184"/>
                  <a:pt x="24" y="1144"/>
                </a:cubicBezTo>
                <a:cubicBezTo>
                  <a:pt x="0" y="1104"/>
                  <a:pt x="40" y="1064"/>
                  <a:pt x="120" y="1048"/>
                </a:cubicBezTo>
                <a:cubicBezTo>
                  <a:pt x="200" y="1032"/>
                  <a:pt x="472" y="1072"/>
                  <a:pt x="504" y="1048"/>
                </a:cubicBezTo>
                <a:cubicBezTo>
                  <a:pt x="536" y="1024"/>
                  <a:pt x="272" y="936"/>
                  <a:pt x="312" y="904"/>
                </a:cubicBezTo>
                <a:cubicBezTo>
                  <a:pt x="352" y="872"/>
                  <a:pt x="632" y="872"/>
                  <a:pt x="744" y="856"/>
                </a:cubicBezTo>
                <a:cubicBezTo>
                  <a:pt x="856" y="840"/>
                  <a:pt x="984" y="824"/>
                  <a:pt x="984" y="808"/>
                </a:cubicBezTo>
                <a:cubicBezTo>
                  <a:pt x="984" y="792"/>
                  <a:pt x="624" y="880"/>
                  <a:pt x="744" y="760"/>
                </a:cubicBezTo>
                <a:cubicBezTo>
                  <a:pt x="864" y="640"/>
                  <a:pt x="1576" y="0"/>
                  <a:pt x="1704" y="88"/>
                </a:cubicBezTo>
                <a:cubicBezTo>
                  <a:pt x="1832" y="176"/>
                  <a:pt x="1568" y="1128"/>
                  <a:pt x="1512" y="1288"/>
                </a:cubicBezTo>
                <a:cubicBezTo>
                  <a:pt x="1456" y="1448"/>
                  <a:pt x="1384" y="984"/>
                  <a:pt x="1368" y="1048"/>
                </a:cubicBezTo>
                <a:cubicBezTo>
                  <a:pt x="1352" y="1112"/>
                  <a:pt x="1440" y="1600"/>
                  <a:pt x="1416" y="1672"/>
                </a:cubicBezTo>
                <a:cubicBezTo>
                  <a:pt x="1392" y="1744"/>
                  <a:pt x="1216" y="1424"/>
                  <a:pt x="1224" y="1480"/>
                </a:cubicBezTo>
                <a:cubicBezTo>
                  <a:pt x="1232" y="1536"/>
                  <a:pt x="1544" y="1992"/>
                  <a:pt x="1464" y="2008"/>
                </a:cubicBezTo>
                <a:cubicBezTo>
                  <a:pt x="1384" y="2024"/>
                  <a:pt x="880" y="1664"/>
                  <a:pt x="744" y="1576"/>
                </a:cubicBezTo>
                <a:cubicBezTo>
                  <a:pt x="608" y="1488"/>
                  <a:pt x="632" y="1528"/>
                  <a:pt x="552" y="1480"/>
                </a:cubicBezTo>
                <a:close/>
              </a:path>
            </a:pathLst>
          </a:custGeom>
          <a:solidFill>
            <a:srgbClr val="00FF00"/>
          </a:solidFill>
          <a:ln w="9525">
            <a:solidFill>
              <a:schemeClr val="tx1"/>
            </a:solidFill>
            <a:round/>
            <a:headEnd/>
            <a:tailEnd/>
          </a:ln>
        </p:spPr>
        <p:txBody>
          <a:bodyPr wrap="none" anchor="ctr"/>
          <a:lstStyle/>
          <a:p>
            <a:endParaRPr lang="fr-FR"/>
          </a:p>
        </p:txBody>
      </p:sp>
      <p:sp>
        <p:nvSpPr>
          <p:cNvPr id="18442" name="Arc 8"/>
          <p:cNvSpPr>
            <a:spLocks/>
          </p:cNvSpPr>
          <p:nvPr/>
        </p:nvSpPr>
        <p:spPr bwMode="auto">
          <a:xfrm rot="1101495" flipH="1" flipV="1">
            <a:off x="1763713" y="5229225"/>
            <a:ext cx="9144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8443" name="Arc 9"/>
          <p:cNvSpPr>
            <a:spLocks/>
          </p:cNvSpPr>
          <p:nvPr/>
        </p:nvSpPr>
        <p:spPr bwMode="auto">
          <a:xfrm rot="1068417" flipH="1" flipV="1">
            <a:off x="1619250" y="5445125"/>
            <a:ext cx="914400" cy="457200"/>
          </a:xfrm>
          <a:custGeom>
            <a:avLst/>
            <a:gdLst>
              <a:gd name="T0" fmla="*/ 2147483647 w 21600"/>
              <a:gd name="T1" fmla="*/ 0 h 21594"/>
              <a:gd name="T2" fmla="*/ 2147483647 w 21600"/>
              <a:gd name="T3" fmla="*/ 2147483647 h 21594"/>
              <a:gd name="T4" fmla="*/ 0 w 21600"/>
              <a:gd name="T5" fmla="*/ 2147483647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507" y="-1"/>
                </a:moveTo>
                <a:cubicBezTo>
                  <a:pt x="12235" y="275"/>
                  <a:pt x="21600" y="9862"/>
                  <a:pt x="21600" y="21594"/>
                </a:cubicBezTo>
              </a:path>
              <a:path w="21600" h="21594" stroke="0" extrusionOk="0">
                <a:moveTo>
                  <a:pt x="507" y="-1"/>
                </a:moveTo>
                <a:cubicBezTo>
                  <a:pt x="12235" y="275"/>
                  <a:pt x="21600" y="9862"/>
                  <a:pt x="21600" y="21594"/>
                </a:cubicBezTo>
                <a:lnTo>
                  <a:pt x="0" y="21594"/>
                </a:lnTo>
                <a:lnTo>
                  <a:pt x="507" y="-1"/>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8444" name="Arc 10"/>
          <p:cNvSpPr>
            <a:spLocks/>
          </p:cNvSpPr>
          <p:nvPr/>
        </p:nvSpPr>
        <p:spPr bwMode="auto">
          <a:xfrm rot="840623" flipH="1" flipV="1">
            <a:off x="1403350" y="5661025"/>
            <a:ext cx="812800" cy="400050"/>
          </a:xfrm>
          <a:custGeom>
            <a:avLst/>
            <a:gdLst>
              <a:gd name="T0" fmla="*/ 2147483647 w 21600"/>
              <a:gd name="T1" fmla="*/ 0 h 21594"/>
              <a:gd name="T2" fmla="*/ 2147483647 w 21600"/>
              <a:gd name="T3" fmla="*/ 2147483647 h 21594"/>
              <a:gd name="T4" fmla="*/ 0 w 21600"/>
              <a:gd name="T5" fmla="*/ 2147483647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507" y="-1"/>
                </a:moveTo>
                <a:cubicBezTo>
                  <a:pt x="12235" y="275"/>
                  <a:pt x="21600" y="9862"/>
                  <a:pt x="21600" y="21594"/>
                </a:cubicBezTo>
              </a:path>
              <a:path w="21600" h="21594" stroke="0" extrusionOk="0">
                <a:moveTo>
                  <a:pt x="507" y="-1"/>
                </a:moveTo>
                <a:cubicBezTo>
                  <a:pt x="12235" y="275"/>
                  <a:pt x="21600" y="9862"/>
                  <a:pt x="21600" y="21594"/>
                </a:cubicBezTo>
                <a:lnTo>
                  <a:pt x="0" y="21594"/>
                </a:lnTo>
                <a:lnTo>
                  <a:pt x="507" y="-1"/>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8445" name="Rectangle 13" descr="Papier journal"/>
          <p:cNvSpPr>
            <a:spLocks noChangeAspect="1" noChangeArrowheads="1"/>
          </p:cNvSpPr>
          <p:nvPr/>
        </p:nvSpPr>
        <p:spPr bwMode="auto">
          <a:xfrm rot="-2580000">
            <a:off x="3881438" y="3605213"/>
            <a:ext cx="1944687" cy="733425"/>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a:solidFill>
                  <a:schemeClr val="tx1"/>
                </a:solidFill>
              </a:rPr>
              <a:t>Dépôts azotés</a:t>
            </a:r>
          </a:p>
          <a:p>
            <a:r>
              <a:rPr lang="fr-FR" altLang="fr-FR" sz="2000" u="none">
                <a:solidFill>
                  <a:schemeClr val="tx1"/>
                </a:solidFill>
              </a:rPr>
              <a:t> atmosphériques</a:t>
            </a:r>
          </a:p>
        </p:txBody>
      </p:sp>
      <p:sp>
        <p:nvSpPr>
          <p:cNvPr id="18446" name="Rectangle 14" descr="Papier journal"/>
          <p:cNvSpPr>
            <a:spLocks noChangeAspect="1" noChangeArrowheads="1"/>
          </p:cNvSpPr>
          <p:nvPr/>
        </p:nvSpPr>
        <p:spPr bwMode="auto">
          <a:xfrm rot="-2598461">
            <a:off x="3119438" y="2747963"/>
            <a:ext cx="1892300" cy="828675"/>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a:solidFill>
                  <a:schemeClr val="tx1"/>
                </a:solidFill>
              </a:rPr>
              <a:t>Amélioration</a:t>
            </a:r>
          </a:p>
          <a:p>
            <a:r>
              <a:rPr lang="fr-FR" altLang="fr-FR" sz="2000" u="none">
                <a:solidFill>
                  <a:schemeClr val="tx1"/>
                </a:solidFill>
              </a:rPr>
              <a:t>des sols</a:t>
            </a:r>
          </a:p>
        </p:txBody>
      </p:sp>
      <p:sp>
        <p:nvSpPr>
          <p:cNvPr id="18447" name="AutoShape 15"/>
          <p:cNvSpPr>
            <a:spLocks noChangeArrowheads="1"/>
          </p:cNvSpPr>
          <p:nvPr/>
        </p:nvSpPr>
        <p:spPr bwMode="auto">
          <a:xfrm rot="9929778">
            <a:off x="839788" y="5988050"/>
            <a:ext cx="1462087" cy="863600"/>
          </a:xfrm>
          <a:prstGeom prst="cloudCallout">
            <a:avLst>
              <a:gd name="adj1" fmla="val -73065"/>
              <a:gd name="adj2" fmla="val 82694"/>
            </a:avLst>
          </a:prstGeom>
          <a:solidFill>
            <a:schemeClr val="accent1"/>
          </a:solidFill>
          <a:ln w="9525">
            <a:solidFill>
              <a:schemeClr val="tx1"/>
            </a:solidFill>
            <a:round/>
            <a:headEnd/>
            <a:tailEnd/>
          </a:ln>
        </p:spPr>
        <p:txBody>
          <a:bodyPr rot="10800000"/>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sz="2400">
              <a:solidFill>
                <a:srgbClr val="000099"/>
              </a:solidFill>
            </a:endParaRPr>
          </a:p>
        </p:txBody>
      </p:sp>
      <p:sp>
        <p:nvSpPr>
          <p:cNvPr id="18448" name="Freeform 16"/>
          <p:cNvSpPr>
            <a:spLocks/>
          </p:cNvSpPr>
          <p:nvPr/>
        </p:nvSpPr>
        <p:spPr bwMode="auto">
          <a:xfrm>
            <a:off x="7083425" y="836613"/>
            <a:ext cx="288925" cy="242887"/>
          </a:xfrm>
          <a:custGeom>
            <a:avLst/>
            <a:gdLst>
              <a:gd name="T0" fmla="*/ 2147483647 w 182"/>
              <a:gd name="T1" fmla="*/ 0 h 153"/>
              <a:gd name="T2" fmla="*/ 2147483647 w 182"/>
              <a:gd name="T3" fmla="*/ 2147483647 h 153"/>
              <a:gd name="T4" fmla="*/ 2147483647 w 182"/>
              <a:gd name="T5" fmla="*/ 2147483647 h 153"/>
              <a:gd name="T6" fmla="*/ 2147483647 w 182"/>
              <a:gd name="T7" fmla="*/ 2147483647 h 153"/>
              <a:gd name="T8" fmla="*/ 0 60000 65536"/>
              <a:gd name="T9" fmla="*/ 0 60000 65536"/>
              <a:gd name="T10" fmla="*/ 0 60000 65536"/>
              <a:gd name="T11" fmla="*/ 0 60000 65536"/>
              <a:gd name="T12" fmla="*/ 0 w 182"/>
              <a:gd name="T13" fmla="*/ 0 h 153"/>
              <a:gd name="T14" fmla="*/ 182 w 182"/>
              <a:gd name="T15" fmla="*/ 153 h 153"/>
            </a:gdLst>
            <a:ahLst/>
            <a:cxnLst>
              <a:cxn ang="T8">
                <a:pos x="T0" y="T1"/>
              </a:cxn>
              <a:cxn ang="T9">
                <a:pos x="T2" y="T3"/>
              </a:cxn>
              <a:cxn ang="T10">
                <a:pos x="T4" y="T5"/>
              </a:cxn>
              <a:cxn ang="T11">
                <a:pos x="T6" y="T7"/>
              </a:cxn>
            </a:cxnLst>
            <a:rect l="T12" t="T13" r="T14" b="T15"/>
            <a:pathLst>
              <a:path w="182" h="153">
                <a:moveTo>
                  <a:pt x="6" y="0"/>
                </a:moveTo>
                <a:cubicBezTo>
                  <a:pt x="3" y="16"/>
                  <a:pt x="0" y="32"/>
                  <a:pt x="14" y="55"/>
                </a:cubicBezTo>
                <a:cubicBezTo>
                  <a:pt x="28" y="78"/>
                  <a:pt x="64" y="125"/>
                  <a:pt x="92" y="139"/>
                </a:cubicBezTo>
                <a:cubicBezTo>
                  <a:pt x="120" y="153"/>
                  <a:pt x="151" y="146"/>
                  <a:pt x="182" y="1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49" name="Freeform 17"/>
          <p:cNvSpPr>
            <a:spLocks/>
          </p:cNvSpPr>
          <p:nvPr/>
        </p:nvSpPr>
        <p:spPr bwMode="auto">
          <a:xfrm>
            <a:off x="7092950" y="836613"/>
            <a:ext cx="269875" cy="201612"/>
          </a:xfrm>
          <a:custGeom>
            <a:avLst/>
            <a:gdLst>
              <a:gd name="T0" fmla="*/ 0 w 170"/>
              <a:gd name="T1" fmla="*/ 0 h 127"/>
              <a:gd name="T2" fmla="*/ 2147483647 w 170"/>
              <a:gd name="T3" fmla="*/ 2147483647 h 127"/>
              <a:gd name="T4" fmla="*/ 2147483647 w 170"/>
              <a:gd name="T5" fmla="*/ 2147483647 h 127"/>
              <a:gd name="T6" fmla="*/ 0 60000 65536"/>
              <a:gd name="T7" fmla="*/ 0 60000 65536"/>
              <a:gd name="T8" fmla="*/ 0 60000 65536"/>
              <a:gd name="T9" fmla="*/ 0 w 170"/>
              <a:gd name="T10" fmla="*/ 0 h 127"/>
              <a:gd name="T11" fmla="*/ 170 w 170"/>
              <a:gd name="T12" fmla="*/ 127 h 127"/>
            </a:gdLst>
            <a:ahLst/>
            <a:cxnLst>
              <a:cxn ang="T6">
                <a:pos x="T0" y="T1"/>
              </a:cxn>
              <a:cxn ang="T7">
                <a:pos x="T2" y="T3"/>
              </a:cxn>
              <a:cxn ang="T8">
                <a:pos x="T4" y="T5"/>
              </a:cxn>
            </a:cxnLst>
            <a:rect l="T9" t="T10" r="T11" b="T12"/>
            <a:pathLst>
              <a:path w="170" h="127">
                <a:moveTo>
                  <a:pt x="0" y="0"/>
                </a:moveTo>
                <a:cubicBezTo>
                  <a:pt x="50" y="5"/>
                  <a:pt x="100" y="10"/>
                  <a:pt x="128" y="31"/>
                </a:cubicBezTo>
                <a:cubicBezTo>
                  <a:pt x="156" y="52"/>
                  <a:pt x="163" y="89"/>
                  <a:pt x="170" y="1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50" name="Oval 18"/>
          <p:cNvSpPr>
            <a:spLocks noChangeArrowheads="1"/>
          </p:cNvSpPr>
          <p:nvPr/>
        </p:nvSpPr>
        <p:spPr bwMode="auto">
          <a:xfrm rot="916093">
            <a:off x="7083425" y="874713"/>
            <a:ext cx="219075" cy="69850"/>
          </a:xfrm>
          <a:prstGeom prst="ellipse">
            <a:avLst/>
          </a:prstGeom>
          <a:solidFill>
            <a:schemeClr val="accent1"/>
          </a:solidFill>
          <a:ln w="9525">
            <a:solidFill>
              <a:schemeClr val="tx1"/>
            </a:solidFill>
            <a:round/>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sp>
        <p:nvSpPr>
          <p:cNvPr id="18451" name="Freeform 19"/>
          <p:cNvSpPr>
            <a:spLocks/>
          </p:cNvSpPr>
          <p:nvPr/>
        </p:nvSpPr>
        <p:spPr bwMode="auto">
          <a:xfrm>
            <a:off x="7451725" y="1014413"/>
            <a:ext cx="288925" cy="242887"/>
          </a:xfrm>
          <a:custGeom>
            <a:avLst/>
            <a:gdLst>
              <a:gd name="T0" fmla="*/ 2147483647 w 182"/>
              <a:gd name="T1" fmla="*/ 0 h 153"/>
              <a:gd name="T2" fmla="*/ 2147483647 w 182"/>
              <a:gd name="T3" fmla="*/ 2147483647 h 153"/>
              <a:gd name="T4" fmla="*/ 2147483647 w 182"/>
              <a:gd name="T5" fmla="*/ 2147483647 h 153"/>
              <a:gd name="T6" fmla="*/ 2147483647 w 182"/>
              <a:gd name="T7" fmla="*/ 2147483647 h 153"/>
              <a:gd name="T8" fmla="*/ 0 60000 65536"/>
              <a:gd name="T9" fmla="*/ 0 60000 65536"/>
              <a:gd name="T10" fmla="*/ 0 60000 65536"/>
              <a:gd name="T11" fmla="*/ 0 60000 65536"/>
              <a:gd name="T12" fmla="*/ 0 w 182"/>
              <a:gd name="T13" fmla="*/ 0 h 153"/>
              <a:gd name="T14" fmla="*/ 182 w 182"/>
              <a:gd name="T15" fmla="*/ 153 h 153"/>
            </a:gdLst>
            <a:ahLst/>
            <a:cxnLst>
              <a:cxn ang="T8">
                <a:pos x="T0" y="T1"/>
              </a:cxn>
              <a:cxn ang="T9">
                <a:pos x="T2" y="T3"/>
              </a:cxn>
              <a:cxn ang="T10">
                <a:pos x="T4" y="T5"/>
              </a:cxn>
              <a:cxn ang="T11">
                <a:pos x="T6" y="T7"/>
              </a:cxn>
            </a:cxnLst>
            <a:rect l="T12" t="T13" r="T14" b="T15"/>
            <a:pathLst>
              <a:path w="182" h="153">
                <a:moveTo>
                  <a:pt x="6" y="0"/>
                </a:moveTo>
                <a:cubicBezTo>
                  <a:pt x="3" y="16"/>
                  <a:pt x="0" y="32"/>
                  <a:pt x="14" y="55"/>
                </a:cubicBezTo>
                <a:cubicBezTo>
                  <a:pt x="28" y="78"/>
                  <a:pt x="64" y="125"/>
                  <a:pt x="92" y="139"/>
                </a:cubicBezTo>
                <a:cubicBezTo>
                  <a:pt x="120" y="153"/>
                  <a:pt x="151" y="146"/>
                  <a:pt x="182" y="1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52" name="Freeform 20"/>
          <p:cNvSpPr>
            <a:spLocks/>
          </p:cNvSpPr>
          <p:nvPr/>
        </p:nvSpPr>
        <p:spPr bwMode="auto">
          <a:xfrm>
            <a:off x="7461250" y="1014413"/>
            <a:ext cx="269875" cy="201612"/>
          </a:xfrm>
          <a:custGeom>
            <a:avLst/>
            <a:gdLst>
              <a:gd name="T0" fmla="*/ 0 w 170"/>
              <a:gd name="T1" fmla="*/ 0 h 127"/>
              <a:gd name="T2" fmla="*/ 2147483647 w 170"/>
              <a:gd name="T3" fmla="*/ 2147483647 h 127"/>
              <a:gd name="T4" fmla="*/ 2147483647 w 170"/>
              <a:gd name="T5" fmla="*/ 2147483647 h 127"/>
              <a:gd name="T6" fmla="*/ 0 60000 65536"/>
              <a:gd name="T7" fmla="*/ 0 60000 65536"/>
              <a:gd name="T8" fmla="*/ 0 60000 65536"/>
              <a:gd name="T9" fmla="*/ 0 w 170"/>
              <a:gd name="T10" fmla="*/ 0 h 127"/>
              <a:gd name="T11" fmla="*/ 170 w 170"/>
              <a:gd name="T12" fmla="*/ 127 h 127"/>
            </a:gdLst>
            <a:ahLst/>
            <a:cxnLst>
              <a:cxn ang="T6">
                <a:pos x="T0" y="T1"/>
              </a:cxn>
              <a:cxn ang="T7">
                <a:pos x="T2" y="T3"/>
              </a:cxn>
              <a:cxn ang="T8">
                <a:pos x="T4" y="T5"/>
              </a:cxn>
            </a:cxnLst>
            <a:rect l="T9" t="T10" r="T11" b="T12"/>
            <a:pathLst>
              <a:path w="170" h="127">
                <a:moveTo>
                  <a:pt x="0" y="0"/>
                </a:moveTo>
                <a:cubicBezTo>
                  <a:pt x="50" y="5"/>
                  <a:pt x="100" y="10"/>
                  <a:pt x="128" y="31"/>
                </a:cubicBezTo>
                <a:cubicBezTo>
                  <a:pt x="156" y="52"/>
                  <a:pt x="163" y="89"/>
                  <a:pt x="170" y="1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53" name="Oval 21"/>
          <p:cNvSpPr>
            <a:spLocks noChangeArrowheads="1"/>
          </p:cNvSpPr>
          <p:nvPr/>
        </p:nvSpPr>
        <p:spPr bwMode="auto">
          <a:xfrm rot="916093">
            <a:off x="7451725" y="1052513"/>
            <a:ext cx="219075" cy="69850"/>
          </a:xfrm>
          <a:prstGeom prst="ellipse">
            <a:avLst/>
          </a:prstGeom>
          <a:solidFill>
            <a:schemeClr val="accent1"/>
          </a:solidFill>
          <a:ln w="9525">
            <a:solidFill>
              <a:schemeClr val="tx1"/>
            </a:solidFill>
            <a:round/>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sp>
        <p:nvSpPr>
          <p:cNvPr id="18454" name="Freeform 22"/>
          <p:cNvSpPr>
            <a:spLocks/>
          </p:cNvSpPr>
          <p:nvPr/>
        </p:nvSpPr>
        <p:spPr bwMode="auto">
          <a:xfrm>
            <a:off x="6588125" y="1125538"/>
            <a:ext cx="735013" cy="533400"/>
          </a:xfrm>
          <a:custGeom>
            <a:avLst/>
            <a:gdLst>
              <a:gd name="T0" fmla="*/ 2147483647 w 463"/>
              <a:gd name="T1" fmla="*/ 2147483647 h 336"/>
              <a:gd name="T2" fmla="*/ 2147483647 w 463"/>
              <a:gd name="T3" fmla="*/ 2147483647 h 336"/>
              <a:gd name="T4" fmla="*/ 2147483647 w 463"/>
              <a:gd name="T5" fmla="*/ 2147483647 h 336"/>
              <a:gd name="T6" fmla="*/ 2147483647 w 463"/>
              <a:gd name="T7" fmla="*/ 2147483647 h 336"/>
              <a:gd name="T8" fmla="*/ 2147483647 w 463"/>
              <a:gd name="T9" fmla="*/ 2147483647 h 336"/>
              <a:gd name="T10" fmla="*/ 2147483647 w 463"/>
              <a:gd name="T11" fmla="*/ 2147483647 h 336"/>
              <a:gd name="T12" fmla="*/ 2147483647 w 463"/>
              <a:gd name="T13" fmla="*/ 2147483647 h 336"/>
              <a:gd name="T14" fmla="*/ 2147483647 w 463"/>
              <a:gd name="T15" fmla="*/ 2147483647 h 336"/>
              <a:gd name="T16" fmla="*/ 2147483647 w 463"/>
              <a:gd name="T17" fmla="*/ 2147483647 h 336"/>
              <a:gd name="T18" fmla="*/ 2147483647 w 463"/>
              <a:gd name="T19" fmla="*/ 2147483647 h 336"/>
              <a:gd name="T20" fmla="*/ 0 w 463"/>
              <a:gd name="T21" fmla="*/ 2147483647 h 336"/>
              <a:gd name="T22" fmla="*/ 2147483647 w 463"/>
              <a:gd name="T23" fmla="*/ 2147483647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3"/>
              <a:gd name="T37" fmla="*/ 0 h 336"/>
              <a:gd name="T38" fmla="*/ 463 w 463"/>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3" h="336">
                <a:moveTo>
                  <a:pt x="31" y="5"/>
                </a:moveTo>
                <a:cubicBezTo>
                  <a:pt x="38" y="10"/>
                  <a:pt x="31" y="76"/>
                  <a:pt x="42" y="106"/>
                </a:cubicBezTo>
                <a:cubicBezTo>
                  <a:pt x="53" y="136"/>
                  <a:pt x="73" y="160"/>
                  <a:pt x="96" y="184"/>
                </a:cubicBezTo>
                <a:cubicBezTo>
                  <a:pt x="119" y="208"/>
                  <a:pt x="141" y="236"/>
                  <a:pt x="180" y="250"/>
                </a:cubicBezTo>
                <a:cubicBezTo>
                  <a:pt x="219" y="264"/>
                  <a:pt x="284" y="271"/>
                  <a:pt x="330" y="268"/>
                </a:cubicBezTo>
                <a:cubicBezTo>
                  <a:pt x="376" y="265"/>
                  <a:pt x="449" y="223"/>
                  <a:pt x="456" y="232"/>
                </a:cubicBezTo>
                <a:cubicBezTo>
                  <a:pt x="463" y="241"/>
                  <a:pt x="415" y="308"/>
                  <a:pt x="372" y="322"/>
                </a:cubicBezTo>
                <a:cubicBezTo>
                  <a:pt x="329" y="336"/>
                  <a:pt x="248" y="326"/>
                  <a:pt x="198" y="316"/>
                </a:cubicBezTo>
                <a:cubicBezTo>
                  <a:pt x="148" y="306"/>
                  <a:pt x="101" y="285"/>
                  <a:pt x="72" y="262"/>
                </a:cubicBezTo>
                <a:cubicBezTo>
                  <a:pt x="43" y="239"/>
                  <a:pt x="36" y="209"/>
                  <a:pt x="24" y="178"/>
                </a:cubicBezTo>
                <a:cubicBezTo>
                  <a:pt x="12" y="147"/>
                  <a:pt x="0" y="104"/>
                  <a:pt x="0" y="76"/>
                </a:cubicBezTo>
                <a:cubicBezTo>
                  <a:pt x="0" y="48"/>
                  <a:pt x="24" y="0"/>
                  <a:pt x="31" y="5"/>
                </a:cubicBezTo>
                <a:close/>
              </a:path>
            </a:pathLst>
          </a:custGeom>
          <a:solidFill>
            <a:schemeClr val="accent1"/>
          </a:solidFill>
          <a:ln w="9525">
            <a:solidFill>
              <a:schemeClr val="tx1"/>
            </a:solidFill>
            <a:round/>
            <a:headEnd/>
            <a:tailEnd/>
          </a:ln>
        </p:spPr>
        <p:txBody>
          <a:bodyPr/>
          <a:lstStyle/>
          <a:p>
            <a:endParaRPr lang="fr-FR"/>
          </a:p>
        </p:txBody>
      </p:sp>
      <p:sp>
        <p:nvSpPr>
          <p:cNvPr id="18455" name="Freeform 23"/>
          <p:cNvSpPr>
            <a:spLocks/>
          </p:cNvSpPr>
          <p:nvPr/>
        </p:nvSpPr>
        <p:spPr bwMode="auto">
          <a:xfrm>
            <a:off x="7308850" y="1341438"/>
            <a:ext cx="109538" cy="173037"/>
          </a:xfrm>
          <a:custGeom>
            <a:avLst/>
            <a:gdLst>
              <a:gd name="T0" fmla="*/ 0 w 69"/>
              <a:gd name="T1" fmla="*/ 0 h 109"/>
              <a:gd name="T2" fmla="*/ 2147483647 w 69"/>
              <a:gd name="T3" fmla="*/ 2147483647 h 109"/>
              <a:gd name="T4" fmla="*/ 2147483647 w 69"/>
              <a:gd name="T5" fmla="*/ 2147483647 h 109"/>
              <a:gd name="T6" fmla="*/ 0 60000 65536"/>
              <a:gd name="T7" fmla="*/ 0 60000 65536"/>
              <a:gd name="T8" fmla="*/ 0 60000 65536"/>
              <a:gd name="T9" fmla="*/ 0 w 69"/>
              <a:gd name="T10" fmla="*/ 0 h 109"/>
              <a:gd name="T11" fmla="*/ 69 w 69"/>
              <a:gd name="T12" fmla="*/ 109 h 109"/>
            </a:gdLst>
            <a:ahLst/>
            <a:cxnLst>
              <a:cxn ang="T6">
                <a:pos x="T0" y="T1"/>
              </a:cxn>
              <a:cxn ang="T7">
                <a:pos x="T2" y="T3"/>
              </a:cxn>
              <a:cxn ang="T8">
                <a:pos x="T4" y="T5"/>
              </a:cxn>
            </a:cxnLst>
            <a:rect l="T9" t="T10" r="T11" b="T12"/>
            <a:pathLst>
              <a:path w="69" h="109">
                <a:moveTo>
                  <a:pt x="0" y="0"/>
                </a:moveTo>
                <a:cubicBezTo>
                  <a:pt x="23" y="6"/>
                  <a:pt x="47" y="13"/>
                  <a:pt x="58" y="31"/>
                </a:cubicBezTo>
                <a:cubicBezTo>
                  <a:pt x="69" y="49"/>
                  <a:pt x="66" y="79"/>
                  <a:pt x="64" y="10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456" name="Freeform 24"/>
          <p:cNvSpPr>
            <a:spLocks/>
          </p:cNvSpPr>
          <p:nvPr/>
        </p:nvSpPr>
        <p:spPr bwMode="auto">
          <a:xfrm rot="12950259" flipV="1">
            <a:off x="6516688" y="1052513"/>
            <a:ext cx="215900" cy="142875"/>
          </a:xfrm>
          <a:custGeom>
            <a:avLst/>
            <a:gdLst>
              <a:gd name="T0" fmla="*/ 0 w 69"/>
              <a:gd name="T1" fmla="*/ 0 h 109"/>
              <a:gd name="T2" fmla="*/ 2147483647 w 69"/>
              <a:gd name="T3" fmla="*/ 2147483647 h 109"/>
              <a:gd name="T4" fmla="*/ 2147483647 w 69"/>
              <a:gd name="T5" fmla="*/ 2147483647 h 109"/>
              <a:gd name="T6" fmla="*/ 0 60000 65536"/>
              <a:gd name="T7" fmla="*/ 0 60000 65536"/>
              <a:gd name="T8" fmla="*/ 0 60000 65536"/>
              <a:gd name="T9" fmla="*/ 0 w 69"/>
              <a:gd name="T10" fmla="*/ 0 h 109"/>
              <a:gd name="T11" fmla="*/ 69 w 69"/>
              <a:gd name="T12" fmla="*/ 109 h 109"/>
            </a:gdLst>
            <a:ahLst/>
            <a:cxnLst>
              <a:cxn ang="T6">
                <a:pos x="T0" y="T1"/>
              </a:cxn>
              <a:cxn ang="T7">
                <a:pos x="T2" y="T3"/>
              </a:cxn>
              <a:cxn ang="T8">
                <a:pos x="T4" y="T5"/>
              </a:cxn>
            </a:cxnLst>
            <a:rect l="T9" t="T10" r="T11" b="T12"/>
            <a:pathLst>
              <a:path w="69" h="109">
                <a:moveTo>
                  <a:pt x="0" y="0"/>
                </a:moveTo>
                <a:cubicBezTo>
                  <a:pt x="23" y="6"/>
                  <a:pt x="47" y="13"/>
                  <a:pt x="58" y="31"/>
                </a:cubicBezTo>
                <a:cubicBezTo>
                  <a:pt x="69" y="49"/>
                  <a:pt x="66" y="79"/>
                  <a:pt x="64" y="10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o04kjmv3[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27384"/>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12"/>
          <p:cNvSpPr txBox="1">
            <a:spLocks noChangeArrowheads="1"/>
          </p:cNvSpPr>
          <p:nvPr/>
        </p:nvSpPr>
        <p:spPr bwMode="auto">
          <a:xfrm>
            <a:off x="3668713" y="-36513"/>
            <a:ext cx="5472112" cy="1077913"/>
          </a:xfrm>
          <a:prstGeom prst="rect">
            <a:avLst/>
          </a:prstGeom>
          <a:solidFill>
            <a:srgbClr val="E8D02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3200" u="none" dirty="0">
                <a:solidFill>
                  <a:schemeClr val="tx1"/>
                </a:solidFill>
              </a:rPr>
              <a:t>Les causes du ralentissement de la croissance des </a:t>
            </a:r>
            <a:r>
              <a:rPr lang="fr-FR" altLang="fr-FR" sz="3200" u="none" dirty="0" smtClean="0">
                <a:solidFill>
                  <a:schemeClr val="tx1"/>
                </a:solidFill>
              </a:rPr>
              <a:t>végétaux</a:t>
            </a:r>
            <a:endParaRPr lang="fr-FR" altLang="fr-FR" sz="3200" u="none" dirty="0">
              <a:solidFill>
                <a:schemeClr val="tx1"/>
              </a:solidFill>
            </a:endParaRPr>
          </a:p>
        </p:txBody>
      </p:sp>
      <p:sp>
        <p:nvSpPr>
          <p:cNvPr id="19460" name="Rectangle 2"/>
          <p:cNvSpPr>
            <a:spLocks noChangeArrowheads="1"/>
          </p:cNvSpPr>
          <p:nvPr/>
        </p:nvSpPr>
        <p:spPr bwMode="auto">
          <a:xfrm>
            <a:off x="6350" y="-36513"/>
            <a:ext cx="9144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sp>
        <p:nvSpPr>
          <p:cNvPr id="19461" name="AutoShape 5"/>
          <p:cNvSpPr>
            <a:spLocks noChangeArrowheads="1"/>
          </p:cNvSpPr>
          <p:nvPr/>
        </p:nvSpPr>
        <p:spPr bwMode="auto">
          <a:xfrm rot="9485795">
            <a:off x="827088" y="950913"/>
            <a:ext cx="720725" cy="287337"/>
          </a:xfrm>
          <a:prstGeom prst="cloudCallout">
            <a:avLst>
              <a:gd name="adj1" fmla="val -106162"/>
              <a:gd name="adj2" fmla="val -279894"/>
            </a:avLst>
          </a:prstGeom>
          <a:solidFill>
            <a:srgbClr val="FFC000"/>
          </a:solidFill>
          <a:ln w="9525">
            <a:solidFill>
              <a:schemeClr val="tx1"/>
            </a:solidFill>
            <a:round/>
            <a:headEnd/>
            <a:tailEnd/>
          </a:ln>
        </p:spPr>
        <p:txBody>
          <a:bodyPr rot="10800000"/>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sz="2400">
              <a:solidFill>
                <a:srgbClr val="000099"/>
              </a:solidFill>
            </a:endParaRPr>
          </a:p>
        </p:txBody>
      </p:sp>
      <p:sp>
        <p:nvSpPr>
          <p:cNvPr id="19462" name="Freeform 6"/>
          <p:cNvSpPr>
            <a:spLocks/>
          </p:cNvSpPr>
          <p:nvPr/>
        </p:nvSpPr>
        <p:spPr bwMode="auto">
          <a:xfrm rot="4624239">
            <a:off x="3564732" y="2155031"/>
            <a:ext cx="3497262" cy="3095625"/>
          </a:xfrm>
          <a:custGeom>
            <a:avLst/>
            <a:gdLst>
              <a:gd name="T0" fmla="*/ 2147483647 w 1584"/>
              <a:gd name="T1" fmla="*/ 2147483647 h 2488"/>
              <a:gd name="T2" fmla="*/ 2147483647 w 1584"/>
              <a:gd name="T3" fmla="*/ 2147483647 h 2488"/>
              <a:gd name="T4" fmla="*/ 2147483647 w 1584"/>
              <a:gd name="T5" fmla="*/ 2147483647 h 2488"/>
              <a:gd name="T6" fmla="*/ 2147483647 w 1584"/>
              <a:gd name="T7" fmla="*/ 2147483647 h 2488"/>
              <a:gd name="T8" fmla="*/ 2147483647 w 1584"/>
              <a:gd name="T9" fmla="*/ 2147483647 h 2488"/>
              <a:gd name="T10" fmla="*/ 2147483647 w 1584"/>
              <a:gd name="T11" fmla="*/ 2147483647 h 2488"/>
              <a:gd name="T12" fmla="*/ 2147483647 w 1584"/>
              <a:gd name="T13" fmla="*/ 2147483647 h 2488"/>
              <a:gd name="T14" fmla="*/ 2147483647 w 1584"/>
              <a:gd name="T15" fmla="*/ 2147483647 h 2488"/>
              <a:gd name="T16" fmla="*/ 2147483647 w 1584"/>
              <a:gd name="T17" fmla="*/ 2147483647 h 2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2488"/>
              <a:gd name="T29" fmla="*/ 1584 w 1584"/>
              <a:gd name="T30" fmla="*/ 2488 h 24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2488">
                <a:moveTo>
                  <a:pt x="56" y="2216"/>
                </a:moveTo>
                <a:cubicBezTo>
                  <a:pt x="56" y="2160"/>
                  <a:pt x="0" y="2392"/>
                  <a:pt x="200" y="2072"/>
                </a:cubicBezTo>
                <a:cubicBezTo>
                  <a:pt x="400" y="1752"/>
                  <a:pt x="1032" y="592"/>
                  <a:pt x="1256" y="296"/>
                </a:cubicBezTo>
                <a:cubicBezTo>
                  <a:pt x="1480" y="0"/>
                  <a:pt x="1584" y="160"/>
                  <a:pt x="1544" y="296"/>
                </a:cubicBezTo>
                <a:cubicBezTo>
                  <a:pt x="1504" y="432"/>
                  <a:pt x="1208" y="784"/>
                  <a:pt x="1016" y="1112"/>
                </a:cubicBezTo>
                <a:cubicBezTo>
                  <a:pt x="824" y="1440"/>
                  <a:pt x="496" y="2040"/>
                  <a:pt x="392" y="2264"/>
                </a:cubicBezTo>
                <a:cubicBezTo>
                  <a:pt x="288" y="2488"/>
                  <a:pt x="424" y="2432"/>
                  <a:pt x="392" y="2456"/>
                </a:cubicBezTo>
                <a:cubicBezTo>
                  <a:pt x="360" y="2480"/>
                  <a:pt x="272" y="2440"/>
                  <a:pt x="200" y="2408"/>
                </a:cubicBezTo>
                <a:cubicBezTo>
                  <a:pt x="128" y="2376"/>
                  <a:pt x="56" y="2272"/>
                  <a:pt x="56" y="2216"/>
                </a:cubicBezTo>
                <a:close/>
              </a:path>
            </a:pathLst>
          </a:custGeom>
          <a:solidFill>
            <a:srgbClr val="993300"/>
          </a:solidFill>
          <a:ln w="9525">
            <a:solidFill>
              <a:schemeClr val="tx1"/>
            </a:solidFill>
            <a:round/>
            <a:headEnd/>
            <a:tailEnd/>
          </a:ln>
        </p:spPr>
        <p:txBody>
          <a:bodyPr wrap="none" anchor="ctr"/>
          <a:lstStyle/>
          <a:p>
            <a:endParaRPr lang="fr-FR"/>
          </a:p>
        </p:txBody>
      </p:sp>
      <p:sp>
        <p:nvSpPr>
          <p:cNvPr id="19463" name="Oval 7"/>
          <p:cNvSpPr>
            <a:spLocks noChangeAspect="1" noChangeArrowheads="1"/>
          </p:cNvSpPr>
          <p:nvPr/>
        </p:nvSpPr>
        <p:spPr bwMode="auto">
          <a:xfrm rot="2044239">
            <a:off x="1643063" y="1978025"/>
            <a:ext cx="1943100" cy="1081088"/>
          </a:xfrm>
          <a:prstGeom prst="ellipse">
            <a:avLst/>
          </a:prstGeom>
          <a:gradFill rotWithShape="1">
            <a:gsLst>
              <a:gs pos="0">
                <a:srgbClr val="C0C0C0"/>
              </a:gs>
              <a:gs pos="100000">
                <a:srgbClr val="FF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000" u="none">
                <a:solidFill>
                  <a:srgbClr val="FF0000"/>
                </a:solidFill>
              </a:rPr>
              <a:t>Sécheresse</a:t>
            </a:r>
          </a:p>
        </p:txBody>
      </p:sp>
      <p:sp>
        <p:nvSpPr>
          <p:cNvPr id="19464" name="Oval 8"/>
          <p:cNvSpPr>
            <a:spLocks noChangeAspect="1" noChangeArrowheads="1"/>
          </p:cNvSpPr>
          <p:nvPr/>
        </p:nvSpPr>
        <p:spPr bwMode="auto">
          <a:xfrm rot="2032577">
            <a:off x="2144713" y="1247775"/>
            <a:ext cx="1992312" cy="992188"/>
          </a:xfrm>
          <a:prstGeom prst="ellipse">
            <a:avLst/>
          </a:prstGeom>
          <a:gradFill rotWithShape="1">
            <a:gsLst>
              <a:gs pos="0">
                <a:srgbClr val="C0C0C0"/>
              </a:gs>
              <a:gs pos="100000">
                <a:srgbClr val="FF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0" rIns="0"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000" u="none">
                <a:solidFill>
                  <a:srgbClr val="FF0000"/>
                </a:solidFill>
              </a:rPr>
              <a:t>Canicules</a:t>
            </a:r>
          </a:p>
        </p:txBody>
      </p:sp>
      <p:sp>
        <p:nvSpPr>
          <p:cNvPr id="19465" name="Text Box 9"/>
          <p:cNvSpPr txBox="1">
            <a:spLocks noChangeAspect="1" noChangeArrowheads="1"/>
          </p:cNvSpPr>
          <p:nvPr/>
        </p:nvSpPr>
        <p:spPr bwMode="auto">
          <a:xfrm rot="1999728">
            <a:off x="3505200" y="3403600"/>
            <a:ext cx="339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rtl="1"/>
            <a:r>
              <a:rPr lang="fr-FR" altLang="fr-FR" sz="2000" u="none">
                <a:solidFill>
                  <a:schemeClr val="bg1"/>
                </a:solidFill>
              </a:rPr>
              <a:t>Pollutions agressives, incendies</a:t>
            </a:r>
          </a:p>
        </p:txBody>
      </p:sp>
      <p:sp>
        <p:nvSpPr>
          <p:cNvPr id="19466" name="Freeform 10"/>
          <p:cNvSpPr>
            <a:spLocks/>
          </p:cNvSpPr>
          <p:nvPr/>
        </p:nvSpPr>
        <p:spPr bwMode="auto">
          <a:xfrm rot="5165242">
            <a:off x="5380832" y="3710781"/>
            <a:ext cx="3878262" cy="2409825"/>
          </a:xfrm>
          <a:custGeom>
            <a:avLst/>
            <a:gdLst>
              <a:gd name="T0" fmla="*/ 2147483647 w 1832"/>
              <a:gd name="T1" fmla="*/ 2147483647 h 2024"/>
              <a:gd name="T2" fmla="*/ 2147483647 w 1832"/>
              <a:gd name="T3" fmla="*/ 2147483647 h 2024"/>
              <a:gd name="T4" fmla="*/ 2147483647 w 1832"/>
              <a:gd name="T5" fmla="*/ 2147483647 h 2024"/>
              <a:gd name="T6" fmla="*/ 2147483647 w 1832"/>
              <a:gd name="T7" fmla="*/ 2147483647 h 2024"/>
              <a:gd name="T8" fmla="*/ 2147483647 w 1832"/>
              <a:gd name="T9" fmla="*/ 2147483647 h 2024"/>
              <a:gd name="T10" fmla="*/ 2147483647 w 1832"/>
              <a:gd name="T11" fmla="*/ 2147483647 h 2024"/>
              <a:gd name="T12" fmla="*/ 2147483647 w 1832"/>
              <a:gd name="T13" fmla="*/ 2147483647 h 2024"/>
              <a:gd name="T14" fmla="*/ 2147483647 w 1832"/>
              <a:gd name="T15" fmla="*/ 2147483647 h 2024"/>
              <a:gd name="T16" fmla="*/ 2147483647 w 1832"/>
              <a:gd name="T17" fmla="*/ 2147483647 h 2024"/>
              <a:gd name="T18" fmla="*/ 2147483647 w 1832"/>
              <a:gd name="T19" fmla="*/ 2147483647 h 2024"/>
              <a:gd name="T20" fmla="*/ 2147483647 w 1832"/>
              <a:gd name="T21" fmla="*/ 2147483647 h 2024"/>
              <a:gd name="T22" fmla="*/ 2147483647 w 1832"/>
              <a:gd name="T23" fmla="*/ 2147483647 h 2024"/>
              <a:gd name="T24" fmla="*/ 2147483647 w 1832"/>
              <a:gd name="T25" fmla="*/ 2147483647 h 2024"/>
              <a:gd name="T26" fmla="*/ 2147483647 w 1832"/>
              <a:gd name="T27" fmla="*/ 2147483647 h 2024"/>
              <a:gd name="T28" fmla="*/ 2147483647 w 1832"/>
              <a:gd name="T29" fmla="*/ 2147483647 h 2024"/>
              <a:gd name="T30" fmla="*/ 2147483647 w 1832"/>
              <a:gd name="T31" fmla="*/ 2147483647 h 2024"/>
              <a:gd name="T32" fmla="*/ 2147483647 w 1832"/>
              <a:gd name="T33" fmla="*/ 2147483647 h 20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32"/>
              <a:gd name="T52" fmla="*/ 0 h 2024"/>
              <a:gd name="T53" fmla="*/ 1832 w 1832"/>
              <a:gd name="T54" fmla="*/ 2024 h 20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32" h="2024">
                <a:moveTo>
                  <a:pt x="552" y="1480"/>
                </a:moveTo>
                <a:cubicBezTo>
                  <a:pt x="472" y="1432"/>
                  <a:pt x="352" y="1344"/>
                  <a:pt x="264" y="1288"/>
                </a:cubicBezTo>
                <a:cubicBezTo>
                  <a:pt x="176" y="1232"/>
                  <a:pt x="48" y="1184"/>
                  <a:pt x="24" y="1144"/>
                </a:cubicBezTo>
                <a:cubicBezTo>
                  <a:pt x="0" y="1104"/>
                  <a:pt x="40" y="1064"/>
                  <a:pt x="120" y="1048"/>
                </a:cubicBezTo>
                <a:cubicBezTo>
                  <a:pt x="200" y="1032"/>
                  <a:pt x="472" y="1072"/>
                  <a:pt x="504" y="1048"/>
                </a:cubicBezTo>
                <a:cubicBezTo>
                  <a:pt x="536" y="1024"/>
                  <a:pt x="272" y="936"/>
                  <a:pt x="312" y="904"/>
                </a:cubicBezTo>
                <a:cubicBezTo>
                  <a:pt x="352" y="872"/>
                  <a:pt x="632" y="872"/>
                  <a:pt x="744" y="856"/>
                </a:cubicBezTo>
                <a:cubicBezTo>
                  <a:pt x="856" y="840"/>
                  <a:pt x="984" y="824"/>
                  <a:pt x="984" y="808"/>
                </a:cubicBezTo>
                <a:cubicBezTo>
                  <a:pt x="984" y="792"/>
                  <a:pt x="624" y="880"/>
                  <a:pt x="744" y="760"/>
                </a:cubicBezTo>
                <a:cubicBezTo>
                  <a:pt x="864" y="640"/>
                  <a:pt x="1576" y="0"/>
                  <a:pt x="1704" y="88"/>
                </a:cubicBezTo>
                <a:cubicBezTo>
                  <a:pt x="1832" y="176"/>
                  <a:pt x="1568" y="1128"/>
                  <a:pt x="1512" y="1288"/>
                </a:cubicBezTo>
                <a:cubicBezTo>
                  <a:pt x="1456" y="1448"/>
                  <a:pt x="1384" y="984"/>
                  <a:pt x="1368" y="1048"/>
                </a:cubicBezTo>
                <a:cubicBezTo>
                  <a:pt x="1352" y="1112"/>
                  <a:pt x="1440" y="1600"/>
                  <a:pt x="1416" y="1672"/>
                </a:cubicBezTo>
                <a:cubicBezTo>
                  <a:pt x="1392" y="1744"/>
                  <a:pt x="1216" y="1424"/>
                  <a:pt x="1224" y="1480"/>
                </a:cubicBezTo>
                <a:cubicBezTo>
                  <a:pt x="1232" y="1536"/>
                  <a:pt x="1544" y="1992"/>
                  <a:pt x="1464" y="2008"/>
                </a:cubicBezTo>
                <a:cubicBezTo>
                  <a:pt x="1384" y="2024"/>
                  <a:pt x="880" y="1664"/>
                  <a:pt x="744" y="1576"/>
                </a:cubicBezTo>
                <a:cubicBezTo>
                  <a:pt x="608" y="1488"/>
                  <a:pt x="632" y="1528"/>
                  <a:pt x="552" y="1480"/>
                </a:cubicBezTo>
                <a:close/>
              </a:path>
            </a:pathLst>
          </a:custGeom>
          <a:solidFill>
            <a:srgbClr val="D6E91F"/>
          </a:solidFill>
          <a:ln w="9525">
            <a:solidFill>
              <a:schemeClr val="tx1"/>
            </a:solidFill>
            <a:round/>
            <a:headEnd/>
            <a:tailEnd/>
          </a:ln>
        </p:spPr>
        <p:txBody>
          <a:bodyPr wrap="none" anchor="ctr"/>
          <a:lstStyle/>
          <a:p>
            <a:endParaRPr lang="fr-FR"/>
          </a:p>
        </p:txBody>
      </p:sp>
      <p:sp>
        <p:nvSpPr>
          <p:cNvPr id="19467" name="Arc 11"/>
          <p:cNvSpPr>
            <a:spLocks/>
          </p:cNvSpPr>
          <p:nvPr/>
        </p:nvSpPr>
        <p:spPr bwMode="auto">
          <a:xfrm rot="5725734" flipH="1" flipV="1">
            <a:off x="1535113" y="1136650"/>
            <a:ext cx="9144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68" name="Arc 12"/>
          <p:cNvSpPr>
            <a:spLocks/>
          </p:cNvSpPr>
          <p:nvPr/>
        </p:nvSpPr>
        <p:spPr bwMode="auto">
          <a:xfrm rot="4823001" flipH="1" flipV="1">
            <a:off x="1030288" y="849313"/>
            <a:ext cx="914400" cy="457200"/>
          </a:xfrm>
          <a:custGeom>
            <a:avLst/>
            <a:gdLst>
              <a:gd name="T0" fmla="*/ 2147483647 w 21600"/>
              <a:gd name="T1" fmla="*/ 0 h 21594"/>
              <a:gd name="T2" fmla="*/ 2147483647 w 21600"/>
              <a:gd name="T3" fmla="*/ 2147483647 h 21594"/>
              <a:gd name="T4" fmla="*/ 0 w 21600"/>
              <a:gd name="T5" fmla="*/ 2147483647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507" y="-1"/>
                </a:moveTo>
                <a:cubicBezTo>
                  <a:pt x="12235" y="275"/>
                  <a:pt x="21600" y="9862"/>
                  <a:pt x="21600" y="21594"/>
                </a:cubicBezTo>
              </a:path>
              <a:path w="21600" h="21594" stroke="0" extrusionOk="0">
                <a:moveTo>
                  <a:pt x="507" y="-1"/>
                </a:moveTo>
                <a:cubicBezTo>
                  <a:pt x="12235" y="275"/>
                  <a:pt x="21600" y="9862"/>
                  <a:pt x="21600" y="21594"/>
                </a:cubicBezTo>
                <a:lnTo>
                  <a:pt x="0" y="21594"/>
                </a:lnTo>
                <a:lnTo>
                  <a:pt x="507" y="-1"/>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69" name="Arc 13"/>
          <p:cNvSpPr>
            <a:spLocks/>
          </p:cNvSpPr>
          <p:nvPr/>
        </p:nvSpPr>
        <p:spPr bwMode="auto">
          <a:xfrm rot="3793892" flipH="1" flipV="1">
            <a:off x="333375" y="611188"/>
            <a:ext cx="812800" cy="400050"/>
          </a:xfrm>
          <a:custGeom>
            <a:avLst/>
            <a:gdLst>
              <a:gd name="T0" fmla="*/ 2147483647 w 21600"/>
              <a:gd name="T1" fmla="*/ 0 h 21570"/>
              <a:gd name="T2" fmla="*/ 2147483647 w 21600"/>
              <a:gd name="T3" fmla="*/ 2147483647 h 21570"/>
              <a:gd name="T4" fmla="*/ 0 w 21600"/>
              <a:gd name="T5" fmla="*/ 2147483647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143" y="0"/>
                </a:moveTo>
                <a:cubicBezTo>
                  <a:pt x="12612" y="608"/>
                  <a:pt x="21600" y="10085"/>
                  <a:pt x="21600" y="21570"/>
                </a:cubicBezTo>
              </a:path>
              <a:path w="21600" h="21570" stroke="0" extrusionOk="0">
                <a:moveTo>
                  <a:pt x="1143" y="0"/>
                </a:moveTo>
                <a:cubicBezTo>
                  <a:pt x="12612" y="608"/>
                  <a:pt x="21600" y="10085"/>
                  <a:pt x="21600" y="21570"/>
                </a:cubicBezTo>
                <a:lnTo>
                  <a:pt x="0" y="21570"/>
                </a:lnTo>
                <a:lnTo>
                  <a:pt x="1143"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70" name="Rectangle 14" descr="Papier journal"/>
          <p:cNvSpPr>
            <a:spLocks noChangeAspect="1" noChangeArrowheads="1"/>
          </p:cNvSpPr>
          <p:nvPr/>
        </p:nvSpPr>
        <p:spPr bwMode="auto">
          <a:xfrm rot="2044239">
            <a:off x="3214688" y="3273425"/>
            <a:ext cx="1944687" cy="733425"/>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rtl="1"/>
            <a:r>
              <a:rPr lang="fr-FR" altLang="fr-FR" sz="2000" u="none" dirty="0" smtClean="0">
                <a:solidFill>
                  <a:schemeClr val="tx1"/>
                </a:solidFill>
              </a:rPr>
              <a:t>Dégradations</a:t>
            </a:r>
            <a:r>
              <a:rPr lang="fr-FR" altLang="fr-FR" sz="2000" u="none" dirty="0">
                <a:solidFill>
                  <a:schemeClr val="tx1"/>
                </a:solidFill>
              </a:rPr>
              <a:t/>
            </a:r>
            <a:br>
              <a:rPr lang="fr-FR" altLang="fr-FR" sz="2000" u="none" dirty="0">
                <a:solidFill>
                  <a:schemeClr val="tx1"/>
                </a:solidFill>
              </a:rPr>
            </a:br>
            <a:r>
              <a:rPr lang="fr-FR" altLang="fr-FR" sz="2000" u="none" dirty="0" smtClean="0">
                <a:solidFill>
                  <a:schemeClr val="tx1"/>
                </a:solidFill>
              </a:rPr>
              <a:t>fonctions du </a:t>
            </a:r>
            <a:r>
              <a:rPr lang="fr-FR" altLang="fr-FR" sz="2000" u="none" dirty="0">
                <a:solidFill>
                  <a:schemeClr val="tx1"/>
                </a:solidFill>
              </a:rPr>
              <a:t>sol</a:t>
            </a:r>
          </a:p>
        </p:txBody>
      </p:sp>
      <p:sp>
        <p:nvSpPr>
          <p:cNvPr id="19471" name="Rectangle 15" descr="Papier journal"/>
          <p:cNvSpPr>
            <a:spLocks noChangeAspect="1" noChangeArrowheads="1"/>
          </p:cNvSpPr>
          <p:nvPr/>
        </p:nvSpPr>
        <p:spPr bwMode="auto">
          <a:xfrm rot="2025778">
            <a:off x="3854450" y="2274888"/>
            <a:ext cx="1892300" cy="828675"/>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rtl="1"/>
            <a:r>
              <a:rPr lang="fr-FR" altLang="fr-FR" sz="2000" u="none">
                <a:solidFill>
                  <a:schemeClr val="tx1"/>
                </a:solidFill>
              </a:rPr>
              <a:t>Attaques de</a:t>
            </a:r>
            <a:br>
              <a:rPr lang="fr-FR" altLang="fr-FR" sz="2000" u="none">
                <a:solidFill>
                  <a:schemeClr val="tx1"/>
                </a:solidFill>
              </a:rPr>
            </a:br>
            <a:r>
              <a:rPr lang="fr-FR" altLang="fr-FR" sz="2000" u="none">
                <a:solidFill>
                  <a:schemeClr val="tx1"/>
                </a:solidFill>
              </a:rPr>
              <a:t>parasites</a:t>
            </a:r>
          </a:p>
        </p:txBody>
      </p:sp>
      <p:sp>
        <p:nvSpPr>
          <p:cNvPr id="19472" name="Arc 16"/>
          <p:cNvSpPr>
            <a:spLocks/>
          </p:cNvSpPr>
          <p:nvPr/>
        </p:nvSpPr>
        <p:spPr bwMode="auto">
          <a:xfrm rot="2687794" flipH="1" flipV="1">
            <a:off x="-171450" y="755650"/>
            <a:ext cx="812800" cy="400050"/>
          </a:xfrm>
          <a:custGeom>
            <a:avLst/>
            <a:gdLst>
              <a:gd name="T0" fmla="*/ 2147483647 w 21600"/>
              <a:gd name="T1" fmla="*/ 0 h 21570"/>
              <a:gd name="T2" fmla="*/ 2147483647 w 21600"/>
              <a:gd name="T3" fmla="*/ 2147483647 h 21570"/>
              <a:gd name="T4" fmla="*/ 0 w 21600"/>
              <a:gd name="T5" fmla="*/ 2147483647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143" y="0"/>
                </a:moveTo>
                <a:cubicBezTo>
                  <a:pt x="12612" y="608"/>
                  <a:pt x="21600" y="10085"/>
                  <a:pt x="21600" y="21570"/>
                </a:cubicBezTo>
              </a:path>
              <a:path w="21600" h="21570" stroke="0" extrusionOk="0">
                <a:moveTo>
                  <a:pt x="1143" y="0"/>
                </a:moveTo>
                <a:cubicBezTo>
                  <a:pt x="12612" y="608"/>
                  <a:pt x="21600" y="10085"/>
                  <a:pt x="21600" y="21570"/>
                </a:cubicBezTo>
                <a:lnTo>
                  <a:pt x="0" y="21570"/>
                </a:lnTo>
                <a:lnTo>
                  <a:pt x="1143"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73" name="Freeform 17"/>
          <p:cNvSpPr>
            <a:spLocks/>
          </p:cNvSpPr>
          <p:nvPr/>
        </p:nvSpPr>
        <p:spPr bwMode="auto">
          <a:xfrm>
            <a:off x="6707188" y="4625975"/>
            <a:ext cx="498475" cy="847725"/>
          </a:xfrm>
          <a:custGeom>
            <a:avLst/>
            <a:gdLst>
              <a:gd name="T0" fmla="*/ 2147483647 w 314"/>
              <a:gd name="T1" fmla="*/ 2147483647 h 534"/>
              <a:gd name="T2" fmla="*/ 2147483647 w 314"/>
              <a:gd name="T3" fmla="*/ 2147483647 h 534"/>
              <a:gd name="T4" fmla="*/ 2147483647 w 314"/>
              <a:gd name="T5" fmla="*/ 2147483647 h 534"/>
              <a:gd name="T6" fmla="*/ 2147483647 w 314"/>
              <a:gd name="T7" fmla="*/ 2147483647 h 534"/>
              <a:gd name="T8" fmla="*/ 2147483647 w 314"/>
              <a:gd name="T9" fmla="*/ 2147483647 h 534"/>
              <a:gd name="T10" fmla="*/ 2147483647 w 314"/>
              <a:gd name="T11" fmla="*/ 2147483647 h 534"/>
              <a:gd name="T12" fmla="*/ 2147483647 w 314"/>
              <a:gd name="T13" fmla="*/ 2147483647 h 534"/>
              <a:gd name="T14" fmla="*/ 2147483647 w 314"/>
              <a:gd name="T15" fmla="*/ 2147483647 h 534"/>
              <a:gd name="T16" fmla="*/ 2147483647 w 314"/>
              <a:gd name="T17" fmla="*/ 2147483647 h 5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4"/>
              <a:gd name="T28" fmla="*/ 0 h 534"/>
              <a:gd name="T29" fmla="*/ 314 w 314"/>
              <a:gd name="T30" fmla="*/ 534 h 5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4" h="534">
                <a:moveTo>
                  <a:pt x="197" y="17"/>
                </a:moveTo>
                <a:cubicBezTo>
                  <a:pt x="215" y="0"/>
                  <a:pt x="284" y="93"/>
                  <a:pt x="299" y="146"/>
                </a:cubicBezTo>
                <a:cubicBezTo>
                  <a:pt x="314" y="199"/>
                  <a:pt x="309" y="293"/>
                  <a:pt x="287" y="338"/>
                </a:cubicBezTo>
                <a:cubicBezTo>
                  <a:pt x="265" y="383"/>
                  <a:pt x="211" y="384"/>
                  <a:pt x="167" y="416"/>
                </a:cubicBezTo>
                <a:cubicBezTo>
                  <a:pt x="123" y="448"/>
                  <a:pt x="46" y="526"/>
                  <a:pt x="23" y="530"/>
                </a:cubicBezTo>
                <a:cubicBezTo>
                  <a:pt x="0" y="534"/>
                  <a:pt x="20" y="469"/>
                  <a:pt x="29" y="440"/>
                </a:cubicBezTo>
                <a:cubicBezTo>
                  <a:pt x="38" y="411"/>
                  <a:pt x="50" y="388"/>
                  <a:pt x="77" y="356"/>
                </a:cubicBezTo>
                <a:cubicBezTo>
                  <a:pt x="104" y="324"/>
                  <a:pt x="174" y="303"/>
                  <a:pt x="191" y="248"/>
                </a:cubicBezTo>
                <a:cubicBezTo>
                  <a:pt x="208" y="193"/>
                  <a:pt x="179" y="34"/>
                  <a:pt x="197" y="17"/>
                </a:cubicBezTo>
                <a:close/>
              </a:path>
            </a:pathLst>
          </a:custGeom>
          <a:solidFill>
            <a:schemeClr val="accent1"/>
          </a:solidFill>
          <a:ln w="9525">
            <a:solidFill>
              <a:schemeClr val="tx1"/>
            </a:solidFill>
            <a:round/>
            <a:headEnd/>
            <a:tailEnd/>
          </a:ln>
        </p:spPr>
        <p:txBody>
          <a:bodyPr/>
          <a:lstStyle/>
          <a:p>
            <a:endParaRPr lang="fr-FR"/>
          </a:p>
        </p:txBody>
      </p:sp>
      <p:grpSp>
        <p:nvGrpSpPr>
          <p:cNvPr id="19474" name="Group 18"/>
          <p:cNvGrpSpPr>
            <a:grpSpLocks/>
          </p:cNvGrpSpPr>
          <p:nvPr/>
        </p:nvGrpSpPr>
        <p:grpSpPr bwMode="auto">
          <a:xfrm>
            <a:off x="7524750" y="5157788"/>
            <a:ext cx="369888" cy="323850"/>
            <a:chOff x="4688" y="3485"/>
            <a:chExt cx="233" cy="204"/>
          </a:xfrm>
        </p:grpSpPr>
        <p:grpSp>
          <p:nvGrpSpPr>
            <p:cNvPr id="19483" name="Group 19"/>
            <p:cNvGrpSpPr>
              <a:grpSpLocks/>
            </p:cNvGrpSpPr>
            <p:nvPr/>
          </p:nvGrpSpPr>
          <p:grpSpPr bwMode="auto">
            <a:xfrm>
              <a:off x="4688" y="3485"/>
              <a:ext cx="233" cy="182"/>
              <a:chOff x="4688" y="3485"/>
              <a:chExt cx="153" cy="182"/>
            </a:xfrm>
          </p:grpSpPr>
          <p:sp>
            <p:nvSpPr>
              <p:cNvPr id="19485" name="Freeform 20"/>
              <p:cNvSpPr>
                <a:spLocks/>
              </p:cNvSpPr>
              <p:nvPr/>
            </p:nvSpPr>
            <p:spPr bwMode="auto">
              <a:xfrm rot="4624239">
                <a:off x="4674" y="3499"/>
                <a:ext cx="182" cy="153"/>
              </a:xfrm>
              <a:custGeom>
                <a:avLst/>
                <a:gdLst>
                  <a:gd name="T0" fmla="*/ 6 w 182"/>
                  <a:gd name="T1" fmla="*/ 0 h 153"/>
                  <a:gd name="T2" fmla="*/ 14 w 182"/>
                  <a:gd name="T3" fmla="*/ 55 h 153"/>
                  <a:gd name="T4" fmla="*/ 92 w 182"/>
                  <a:gd name="T5" fmla="*/ 139 h 153"/>
                  <a:gd name="T6" fmla="*/ 182 w 182"/>
                  <a:gd name="T7" fmla="*/ 139 h 153"/>
                  <a:gd name="T8" fmla="*/ 0 60000 65536"/>
                  <a:gd name="T9" fmla="*/ 0 60000 65536"/>
                  <a:gd name="T10" fmla="*/ 0 60000 65536"/>
                  <a:gd name="T11" fmla="*/ 0 60000 65536"/>
                  <a:gd name="T12" fmla="*/ 0 w 182"/>
                  <a:gd name="T13" fmla="*/ 0 h 153"/>
                  <a:gd name="T14" fmla="*/ 182 w 182"/>
                  <a:gd name="T15" fmla="*/ 153 h 153"/>
                </a:gdLst>
                <a:ahLst/>
                <a:cxnLst>
                  <a:cxn ang="T8">
                    <a:pos x="T0" y="T1"/>
                  </a:cxn>
                  <a:cxn ang="T9">
                    <a:pos x="T2" y="T3"/>
                  </a:cxn>
                  <a:cxn ang="T10">
                    <a:pos x="T4" y="T5"/>
                  </a:cxn>
                  <a:cxn ang="T11">
                    <a:pos x="T6" y="T7"/>
                  </a:cxn>
                </a:cxnLst>
                <a:rect l="T12" t="T13" r="T14" b="T15"/>
                <a:pathLst>
                  <a:path w="182" h="153">
                    <a:moveTo>
                      <a:pt x="6" y="0"/>
                    </a:moveTo>
                    <a:cubicBezTo>
                      <a:pt x="3" y="16"/>
                      <a:pt x="0" y="32"/>
                      <a:pt x="14" y="55"/>
                    </a:cubicBezTo>
                    <a:cubicBezTo>
                      <a:pt x="28" y="78"/>
                      <a:pt x="64" y="125"/>
                      <a:pt x="92" y="139"/>
                    </a:cubicBezTo>
                    <a:cubicBezTo>
                      <a:pt x="120" y="153"/>
                      <a:pt x="151" y="146"/>
                      <a:pt x="182" y="1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86" name="Freeform 21"/>
              <p:cNvSpPr>
                <a:spLocks/>
              </p:cNvSpPr>
              <p:nvPr/>
            </p:nvSpPr>
            <p:spPr bwMode="auto">
              <a:xfrm rot="4624239">
                <a:off x="4693" y="3509"/>
                <a:ext cx="170" cy="127"/>
              </a:xfrm>
              <a:custGeom>
                <a:avLst/>
                <a:gdLst>
                  <a:gd name="T0" fmla="*/ 0 w 170"/>
                  <a:gd name="T1" fmla="*/ 0 h 127"/>
                  <a:gd name="T2" fmla="*/ 128 w 170"/>
                  <a:gd name="T3" fmla="*/ 31 h 127"/>
                  <a:gd name="T4" fmla="*/ 170 w 170"/>
                  <a:gd name="T5" fmla="*/ 127 h 127"/>
                  <a:gd name="T6" fmla="*/ 0 60000 65536"/>
                  <a:gd name="T7" fmla="*/ 0 60000 65536"/>
                  <a:gd name="T8" fmla="*/ 0 60000 65536"/>
                  <a:gd name="T9" fmla="*/ 0 w 170"/>
                  <a:gd name="T10" fmla="*/ 0 h 127"/>
                  <a:gd name="T11" fmla="*/ 170 w 170"/>
                  <a:gd name="T12" fmla="*/ 127 h 127"/>
                </a:gdLst>
                <a:ahLst/>
                <a:cxnLst>
                  <a:cxn ang="T6">
                    <a:pos x="T0" y="T1"/>
                  </a:cxn>
                  <a:cxn ang="T7">
                    <a:pos x="T2" y="T3"/>
                  </a:cxn>
                  <a:cxn ang="T8">
                    <a:pos x="T4" y="T5"/>
                  </a:cxn>
                </a:cxnLst>
                <a:rect l="T9" t="T10" r="T11" b="T12"/>
                <a:pathLst>
                  <a:path w="170" h="127">
                    <a:moveTo>
                      <a:pt x="0" y="0"/>
                    </a:moveTo>
                    <a:cubicBezTo>
                      <a:pt x="50" y="5"/>
                      <a:pt x="100" y="10"/>
                      <a:pt x="128" y="31"/>
                    </a:cubicBezTo>
                    <a:cubicBezTo>
                      <a:pt x="156" y="52"/>
                      <a:pt x="163" y="89"/>
                      <a:pt x="170" y="1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9484" name="Oval 22"/>
            <p:cNvSpPr>
              <a:spLocks noChangeArrowheads="1"/>
            </p:cNvSpPr>
            <p:nvPr/>
          </p:nvSpPr>
          <p:spPr bwMode="auto">
            <a:xfrm rot="7033264">
              <a:off x="4702" y="3583"/>
              <a:ext cx="138" cy="73"/>
            </a:xfrm>
            <a:prstGeom prst="ellipse">
              <a:avLst/>
            </a:prstGeom>
            <a:solidFill>
              <a:schemeClr val="accent1"/>
            </a:solidFill>
            <a:ln w="9525">
              <a:solidFill>
                <a:schemeClr val="tx1"/>
              </a:solidFill>
              <a:round/>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grpSp>
      <p:grpSp>
        <p:nvGrpSpPr>
          <p:cNvPr id="19475" name="Group 23"/>
          <p:cNvGrpSpPr>
            <a:grpSpLocks/>
          </p:cNvGrpSpPr>
          <p:nvPr/>
        </p:nvGrpSpPr>
        <p:grpSpPr bwMode="auto">
          <a:xfrm>
            <a:off x="7380288" y="5661025"/>
            <a:ext cx="369887" cy="323850"/>
            <a:chOff x="4688" y="3485"/>
            <a:chExt cx="233" cy="204"/>
          </a:xfrm>
        </p:grpSpPr>
        <p:grpSp>
          <p:nvGrpSpPr>
            <p:cNvPr id="19479" name="Group 24"/>
            <p:cNvGrpSpPr>
              <a:grpSpLocks/>
            </p:cNvGrpSpPr>
            <p:nvPr/>
          </p:nvGrpSpPr>
          <p:grpSpPr bwMode="auto">
            <a:xfrm>
              <a:off x="4688" y="3485"/>
              <a:ext cx="233" cy="182"/>
              <a:chOff x="4688" y="3485"/>
              <a:chExt cx="153" cy="182"/>
            </a:xfrm>
          </p:grpSpPr>
          <p:sp>
            <p:nvSpPr>
              <p:cNvPr id="19481" name="Freeform 25"/>
              <p:cNvSpPr>
                <a:spLocks/>
              </p:cNvSpPr>
              <p:nvPr/>
            </p:nvSpPr>
            <p:spPr bwMode="auto">
              <a:xfrm rot="4624239">
                <a:off x="4674" y="3499"/>
                <a:ext cx="182" cy="153"/>
              </a:xfrm>
              <a:custGeom>
                <a:avLst/>
                <a:gdLst>
                  <a:gd name="T0" fmla="*/ 6 w 182"/>
                  <a:gd name="T1" fmla="*/ 0 h 153"/>
                  <a:gd name="T2" fmla="*/ 14 w 182"/>
                  <a:gd name="T3" fmla="*/ 55 h 153"/>
                  <a:gd name="T4" fmla="*/ 92 w 182"/>
                  <a:gd name="T5" fmla="*/ 139 h 153"/>
                  <a:gd name="T6" fmla="*/ 182 w 182"/>
                  <a:gd name="T7" fmla="*/ 139 h 153"/>
                  <a:gd name="T8" fmla="*/ 0 60000 65536"/>
                  <a:gd name="T9" fmla="*/ 0 60000 65536"/>
                  <a:gd name="T10" fmla="*/ 0 60000 65536"/>
                  <a:gd name="T11" fmla="*/ 0 60000 65536"/>
                  <a:gd name="T12" fmla="*/ 0 w 182"/>
                  <a:gd name="T13" fmla="*/ 0 h 153"/>
                  <a:gd name="T14" fmla="*/ 182 w 182"/>
                  <a:gd name="T15" fmla="*/ 153 h 153"/>
                </a:gdLst>
                <a:ahLst/>
                <a:cxnLst>
                  <a:cxn ang="T8">
                    <a:pos x="T0" y="T1"/>
                  </a:cxn>
                  <a:cxn ang="T9">
                    <a:pos x="T2" y="T3"/>
                  </a:cxn>
                  <a:cxn ang="T10">
                    <a:pos x="T4" y="T5"/>
                  </a:cxn>
                  <a:cxn ang="T11">
                    <a:pos x="T6" y="T7"/>
                  </a:cxn>
                </a:cxnLst>
                <a:rect l="T12" t="T13" r="T14" b="T15"/>
                <a:pathLst>
                  <a:path w="182" h="153">
                    <a:moveTo>
                      <a:pt x="6" y="0"/>
                    </a:moveTo>
                    <a:cubicBezTo>
                      <a:pt x="3" y="16"/>
                      <a:pt x="0" y="32"/>
                      <a:pt x="14" y="55"/>
                    </a:cubicBezTo>
                    <a:cubicBezTo>
                      <a:pt x="28" y="78"/>
                      <a:pt x="64" y="125"/>
                      <a:pt x="92" y="139"/>
                    </a:cubicBezTo>
                    <a:cubicBezTo>
                      <a:pt x="120" y="153"/>
                      <a:pt x="151" y="146"/>
                      <a:pt x="182" y="1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482" name="Freeform 26"/>
              <p:cNvSpPr>
                <a:spLocks/>
              </p:cNvSpPr>
              <p:nvPr/>
            </p:nvSpPr>
            <p:spPr bwMode="auto">
              <a:xfrm rot="4624239">
                <a:off x="4693" y="3509"/>
                <a:ext cx="170" cy="127"/>
              </a:xfrm>
              <a:custGeom>
                <a:avLst/>
                <a:gdLst>
                  <a:gd name="T0" fmla="*/ 0 w 170"/>
                  <a:gd name="T1" fmla="*/ 0 h 127"/>
                  <a:gd name="T2" fmla="*/ 128 w 170"/>
                  <a:gd name="T3" fmla="*/ 31 h 127"/>
                  <a:gd name="T4" fmla="*/ 170 w 170"/>
                  <a:gd name="T5" fmla="*/ 127 h 127"/>
                  <a:gd name="T6" fmla="*/ 0 60000 65536"/>
                  <a:gd name="T7" fmla="*/ 0 60000 65536"/>
                  <a:gd name="T8" fmla="*/ 0 60000 65536"/>
                  <a:gd name="T9" fmla="*/ 0 w 170"/>
                  <a:gd name="T10" fmla="*/ 0 h 127"/>
                  <a:gd name="T11" fmla="*/ 170 w 170"/>
                  <a:gd name="T12" fmla="*/ 127 h 127"/>
                </a:gdLst>
                <a:ahLst/>
                <a:cxnLst>
                  <a:cxn ang="T6">
                    <a:pos x="T0" y="T1"/>
                  </a:cxn>
                  <a:cxn ang="T7">
                    <a:pos x="T2" y="T3"/>
                  </a:cxn>
                  <a:cxn ang="T8">
                    <a:pos x="T4" y="T5"/>
                  </a:cxn>
                </a:cxnLst>
                <a:rect l="T9" t="T10" r="T11" b="T12"/>
                <a:pathLst>
                  <a:path w="170" h="127">
                    <a:moveTo>
                      <a:pt x="0" y="0"/>
                    </a:moveTo>
                    <a:cubicBezTo>
                      <a:pt x="50" y="5"/>
                      <a:pt x="100" y="10"/>
                      <a:pt x="128" y="31"/>
                    </a:cubicBezTo>
                    <a:cubicBezTo>
                      <a:pt x="156" y="52"/>
                      <a:pt x="163" y="89"/>
                      <a:pt x="170" y="1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9480" name="Oval 27"/>
            <p:cNvSpPr>
              <a:spLocks noChangeArrowheads="1"/>
            </p:cNvSpPr>
            <p:nvPr/>
          </p:nvSpPr>
          <p:spPr bwMode="auto">
            <a:xfrm rot="7033264">
              <a:off x="4702" y="3583"/>
              <a:ext cx="138" cy="73"/>
            </a:xfrm>
            <a:prstGeom prst="ellipse">
              <a:avLst/>
            </a:prstGeom>
            <a:solidFill>
              <a:schemeClr val="accent1"/>
            </a:solidFill>
            <a:ln w="9525">
              <a:solidFill>
                <a:schemeClr val="tx1"/>
              </a:solidFill>
              <a:round/>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en-US" altLang="fr-FR" sz="2400">
                <a:solidFill>
                  <a:schemeClr val="tx1"/>
                </a:solidFill>
              </a:endParaRPr>
            </a:p>
          </p:txBody>
        </p:sp>
      </p:grpSp>
      <p:sp>
        <p:nvSpPr>
          <p:cNvPr id="19476" name="Arc 28"/>
          <p:cNvSpPr>
            <a:spLocks/>
          </p:cNvSpPr>
          <p:nvPr/>
        </p:nvSpPr>
        <p:spPr bwMode="auto">
          <a:xfrm rot="8654127" flipH="1" flipV="1">
            <a:off x="6989763" y="2746375"/>
            <a:ext cx="606425" cy="400050"/>
          </a:xfrm>
          <a:custGeom>
            <a:avLst/>
            <a:gdLst>
              <a:gd name="T0" fmla="*/ 2147483647 w 21600"/>
              <a:gd name="T1" fmla="*/ 0 h 21570"/>
              <a:gd name="T2" fmla="*/ 2147483647 w 21600"/>
              <a:gd name="T3" fmla="*/ 2147483647 h 21570"/>
              <a:gd name="T4" fmla="*/ 0 w 21600"/>
              <a:gd name="T5" fmla="*/ 2147483647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143" y="0"/>
                </a:moveTo>
                <a:cubicBezTo>
                  <a:pt x="12612" y="608"/>
                  <a:pt x="21600" y="10085"/>
                  <a:pt x="21600" y="21570"/>
                </a:cubicBezTo>
              </a:path>
              <a:path w="21600" h="21570" stroke="0" extrusionOk="0">
                <a:moveTo>
                  <a:pt x="1143" y="0"/>
                </a:moveTo>
                <a:cubicBezTo>
                  <a:pt x="12612" y="608"/>
                  <a:pt x="21600" y="10085"/>
                  <a:pt x="21600" y="21570"/>
                </a:cubicBezTo>
                <a:lnTo>
                  <a:pt x="0" y="21570"/>
                </a:lnTo>
                <a:lnTo>
                  <a:pt x="1143"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77" name="Arc 29"/>
          <p:cNvSpPr>
            <a:spLocks/>
          </p:cNvSpPr>
          <p:nvPr/>
        </p:nvSpPr>
        <p:spPr bwMode="auto">
          <a:xfrm rot="7930733" flipH="1" flipV="1">
            <a:off x="6700837" y="2379663"/>
            <a:ext cx="606425" cy="400050"/>
          </a:xfrm>
          <a:custGeom>
            <a:avLst/>
            <a:gdLst>
              <a:gd name="T0" fmla="*/ 2147483647 w 21600"/>
              <a:gd name="T1" fmla="*/ 0 h 21570"/>
              <a:gd name="T2" fmla="*/ 2147483647 w 21600"/>
              <a:gd name="T3" fmla="*/ 2147483647 h 21570"/>
              <a:gd name="T4" fmla="*/ 0 w 21600"/>
              <a:gd name="T5" fmla="*/ 2147483647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143" y="0"/>
                </a:moveTo>
                <a:cubicBezTo>
                  <a:pt x="12612" y="608"/>
                  <a:pt x="21600" y="10085"/>
                  <a:pt x="21600" y="21570"/>
                </a:cubicBezTo>
              </a:path>
              <a:path w="21600" h="21570" stroke="0" extrusionOk="0">
                <a:moveTo>
                  <a:pt x="1143" y="0"/>
                </a:moveTo>
                <a:cubicBezTo>
                  <a:pt x="12612" y="608"/>
                  <a:pt x="21600" y="10085"/>
                  <a:pt x="21600" y="21570"/>
                </a:cubicBezTo>
                <a:lnTo>
                  <a:pt x="0" y="21570"/>
                </a:lnTo>
                <a:lnTo>
                  <a:pt x="1143"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78" name="Arc 30"/>
          <p:cNvSpPr>
            <a:spLocks/>
          </p:cNvSpPr>
          <p:nvPr/>
        </p:nvSpPr>
        <p:spPr bwMode="auto">
          <a:xfrm rot="6883887" flipH="1" flipV="1">
            <a:off x="6419850" y="2095501"/>
            <a:ext cx="606425" cy="400050"/>
          </a:xfrm>
          <a:custGeom>
            <a:avLst/>
            <a:gdLst>
              <a:gd name="T0" fmla="*/ 2147483647 w 21600"/>
              <a:gd name="T1" fmla="*/ 0 h 21570"/>
              <a:gd name="T2" fmla="*/ 2147483647 w 21600"/>
              <a:gd name="T3" fmla="*/ 2147483647 h 21570"/>
              <a:gd name="T4" fmla="*/ 0 w 21600"/>
              <a:gd name="T5" fmla="*/ 2147483647 h 21570"/>
              <a:gd name="T6" fmla="*/ 0 60000 65536"/>
              <a:gd name="T7" fmla="*/ 0 60000 65536"/>
              <a:gd name="T8" fmla="*/ 0 60000 65536"/>
              <a:gd name="T9" fmla="*/ 0 w 21600"/>
              <a:gd name="T10" fmla="*/ 0 h 21570"/>
              <a:gd name="T11" fmla="*/ 21600 w 21600"/>
              <a:gd name="T12" fmla="*/ 21570 h 21570"/>
            </a:gdLst>
            <a:ahLst/>
            <a:cxnLst>
              <a:cxn ang="T6">
                <a:pos x="T0" y="T1"/>
              </a:cxn>
              <a:cxn ang="T7">
                <a:pos x="T2" y="T3"/>
              </a:cxn>
              <a:cxn ang="T8">
                <a:pos x="T4" y="T5"/>
              </a:cxn>
            </a:cxnLst>
            <a:rect l="T9" t="T10" r="T11" b="T12"/>
            <a:pathLst>
              <a:path w="21600" h="21570" fill="none" extrusionOk="0">
                <a:moveTo>
                  <a:pt x="1143" y="0"/>
                </a:moveTo>
                <a:cubicBezTo>
                  <a:pt x="12612" y="608"/>
                  <a:pt x="21600" y="10085"/>
                  <a:pt x="21600" y="21570"/>
                </a:cubicBezTo>
              </a:path>
              <a:path w="21600" h="21570" stroke="0" extrusionOk="0">
                <a:moveTo>
                  <a:pt x="1143" y="0"/>
                </a:moveTo>
                <a:cubicBezTo>
                  <a:pt x="12612" y="608"/>
                  <a:pt x="21600" y="10085"/>
                  <a:pt x="21600" y="21570"/>
                </a:cubicBezTo>
                <a:lnTo>
                  <a:pt x="0" y="21570"/>
                </a:lnTo>
                <a:lnTo>
                  <a:pt x="1143" y="0"/>
                </a:lnTo>
                <a:close/>
              </a:path>
            </a:pathLst>
          </a:cu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o04kjmv3[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036638"/>
            <a:ext cx="89709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sp>
        <p:nvSpPr>
          <p:cNvPr id="20484" name="Text Box 5"/>
          <p:cNvSpPr txBox="1">
            <a:spLocks noChangeArrowheads="1"/>
          </p:cNvSpPr>
          <p:nvPr/>
        </p:nvSpPr>
        <p:spPr bwMode="auto">
          <a:xfrm>
            <a:off x="1908175" y="1557338"/>
            <a:ext cx="3311525" cy="676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200" i="1" u="none" dirty="0">
                <a:solidFill>
                  <a:srgbClr val="FF0000"/>
                </a:solidFill>
              </a:rPr>
              <a:t>Valeur relative / moyenne </a:t>
            </a:r>
            <a:br>
              <a:rPr lang="fr-FR" altLang="fr-FR" sz="2200" i="1" u="none" dirty="0">
                <a:solidFill>
                  <a:srgbClr val="FF0000"/>
                </a:solidFill>
              </a:rPr>
            </a:br>
            <a:r>
              <a:rPr lang="fr-FR" altLang="fr-FR" sz="2200" i="1" u="none" dirty="0">
                <a:solidFill>
                  <a:srgbClr val="FF0000"/>
                </a:solidFill>
              </a:rPr>
              <a:t>20</a:t>
            </a:r>
            <a:r>
              <a:rPr lang="fr-FR" altLang="fr-FR" sz="2200" i="1" u="none" baseline="30000" dirty="0">
                <a:solidFill>
                  <a:srgbClr val="FF0000"/>
                </a:solidFill>
              </a:rPr>
              <a:t>ème</a:t>
            </a:r>
            <a:r>
              <a:rPr lang="fr-FR" altLang="fr-FR" sz="2200" i="1" u="none" dirty="0">
                <a:solidFill>
                  <a:srgbClr val="FF0000"/>
                </a:solidFill>
              </a:rPr>
              <a:t> siècle par espèce</a:t>
            </a:r>
            <a:endParaRPr lang="fr-FR" altLang="fr-FR" sz="2200" b="0" i="1" u="none" dirty="0">
              <a:solidFill>
                <a:schemeClr val="tx1"/>
              </a:solidFill>
            </a:endParaRPr>
          </a:p>
        </p:txBody>
      </p:sp>
      <p:grpSp>
        <p:nvGrpSpPr>
          <p:cNvPr id="20485" name="Group 9"/>
          <p:cNvGrpSpPr>
            <a:grpSpLocks/>
          </p:cNvGrpSpPr>
          <p:nvPr/>
        </p:nvGrpSpPr>
        <p:grpSpPr bwMode="auto">
          <a:xfrm>
            <a:off x="3203575" y="4365625"/>
            <a:ext cx="3124200" cy="995363"/>
            <a:chOff x="1968" y="2496"/>
            <a:chExt cx="1968" cy="627"/>
          </a:xfrm>
        </p:grpSpPr>
        <p:sp>
          <p:nvSpPr>
            <p:cNvPr id="20491" name="Text Box 10"/>
            <p:cNvSpPr txBox="1">
              <a:spLocks noChangeArrowheads="1"/>
            </p:cNvSpPr>
            <p:nvPr/>
          </p:nvSpPr>
          <p:spPr bwMode="auto">
            <a:xfrm>
              <a:off x="1968" y="2496"/>
              <a:ext cx="1968" cy="627"/>
            </a:xfrm>
            <a:prstGeom prst="rect">
              <a:avLst/>
            </a:prstGeom>
            <a:solidFill>
              <a:schemeClr val="bg1"/>
            </a:solidFill>
            <a:ln w="9525" algn="ctr">
              <a:solidFill>
                <a:schemeClr val="tx1"/>
              </a:solidFill>
              <a:miter lim="800000"/>
              <a:headEnd/>
              <a:tailEnd/>
            </a:ln>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nSpc>
                  <a:spcPct val="110000"/>
                </a:lnSpc>
              </a:pPr>
              <a:r>
                <a:rPr lang="fr-FR" altLang="fr-FR" sz="2400" u="none" dirty="0">
                  <a:solidFill>
                    <a:schemeClr val="tx1"/>
                  </a:solidFill>
                </a:rPr>
                <a:t>Pin d’Alep</a:t>
              </a:r>
            </a:p>
            <a:p>
              <a:pPr>
                <a:lnSpc>
                  <a:spcPct val="110000"/>
                </a:lnSpc>
              </a:pPr>
              <a:r>
                <a:rPr lang="fr-FR" altLang="fr-FR" sz="2400" u="none" dirty="0">
                  <a:solidFill>
                    <a:schemeClr val="tx1"/>
                  </a:solidFill>
                </a:rPr>
                <a:t>Pin sylvestre</a:t>
              </a:r>
            </a:p>
          </p:txBody>
        </p:sp>
        <p:sp>
          <p:nvSpPr>
            <p:cNvPr id="20492" name="Line 11"/>
            <p:cNvSpPr>
              <a:spLocks noChangeShapeType="1"/>
            </p:cNvSpPr>
            <p:nvPr/>
          </p:nvSpPr>
          <p:spPr bwMode="auto">
            <a:xfrm>
              <a:off x="3151" y="2647"/>
              <a:ext cx="453" cy="0"/>
            </a:xfrm>
            <a:prstGeom prst="line">
              <a:avLst/>
            </a:prstGeom>
            <a:noFill/>
            <a:ln w="41275">
              <a:solidFill>
                <a:srgbClr val="FF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20493" name="Line 12"/>
            <p:cNvSpPr>
              <a:spLocks noChangeShapeType="1"/>
            </p:cNvSpPr>
            <p:nvPr/>
          </p:nvSpPr>
          <p:spPr bwMode="auto">
            <a:xfrm>
              <a:off x="3151" y="3024"/>
              <a:ext cx="453" cy="0"/>
            </a:xfrm>
            <a:prstGeom prst="line">
              <a:avLst/>
            </a:prstGeom>
            <a:noFill/>
            <a:ln w="47625">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pSp>
      <p:sp>
        <p:nvSpPr>
          <p:cNvPr id="20486" name="Text Box 6"/>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i="1" dirty="0">
                <a:solidFill>
                  <a:schemeClr val="accent2"/>
                </a:solidFill>
              </a:rPr>
              <a:t>Productivité des pins en Provence au 20-21</a:t>
            </a:r>
            <a:r>
              <a:rPr lang="fr-FR" altLang="fr-FR" sz="2800" i="1" baseline="30000" dirty="0">
                <a:solidFill>
                  <a:schemeClr val="accent2"/>
                </a:solidFill>
              </a:rPr>
              <a:t>ème</a:t>
            </a:r>
            <a:r>
              <a:rPr lang="fr-FR" altLang="fr-FR" sz="2800" i="1" dirty="0">
                <a:solidFill>
                  <a:schemeClr val="accent2"/>
                </a:solidFill>
              </a:rPr>
              <a:t> siècle</a:t>
            </a:r>
            <a:endParaRPr lang="fr-FR" altLang="fr-FR" sz="2800" b="0" i="1" u="none" dirty="0">
              <a:solidFill>
                <a:schemeClr val="accent2"/>
              </a:solidFill>
            </a:endParaRPr>
          </a:p>
        </p:txBody>
      </p:sp>
      <p:cxnSp>
        <p:nvCxnSpPr>
          <p:cNvPr id="20487" name="Connecteur droit avec flèche 2"/>
          <p:cNvCxnSpPr>
            <a:cxnSpLocks noChangeShapeType="1"/>
          </p:cNvCxnSpPr>
          <p:nvPr/>
        </p:nvCxnSpPr>
        <p:spPr bwMode="auto">
          <a:xfrm flipV="1">
            <a:off x="1331913" y="2176463"/>
            <a:ext cx="5830887" cy="2620962"/>
          </a:xfrm>
          <a:prstGeom prst="straightConnector1">
            <a:avLst/>
          </a:prstGeom>
          <a:noFill/>
          <a:ln w="31750" algn="ctr">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20488" name="Connecteur droit avec flèche 18"/>
          <p:cNvCxnSpPr>
            <a:cxnSpLocks noChangeShapeType="1"/>
          </p:cNvCxnSpPr>
          <p:nvPr/>
        </p:nvCxnSpPr>
        <p:spPr bwMode="auto">
          <a:xfrm>
            <a:off x="7235825" y="2159000"/>
            <a:ext cx="1184275" cy="1270000"/>
          </a:xfrm>
          <a:prstGeom prst="straightConnector1">
            <a:avLst/>
          </a:prstGeom>
          <a:noFill/>
          <a:ln w="31750" algn="ctr">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20489" name="Connecteur droit avec flèche 21"/>
          <p:cNvCxnSpPr>
            <a:cxnSpLocks noChangeShapeType="1"/>
          </p:cNvCxnSpPr>
          <p:nvPr/>
        </p:nvCxnSpPr>
        <p:spPr bwMode="auto">
          <a:xfrm>
            <a:off x="1447800" y="2849563"/>
            <a:ext cx="5600700" cy="947737"/>
          </a:xfrm>
          <a:prstGeom prst="straightConnector1">
            <a:avLst/>
          </a:prstGeom>
          <a:noFill/>
          <a:ln w="31750" algn="ctr">
            <a:solidFill>
              <a:srgbClr val="0000FF"/>
            </a:solidFill>
            <a:prstDash val="sysDash"/>
            <a:round/>
            <a:headEnd/>
            <a:tailEnd type="arrow" w="med" len="med"/>
          </a:ln>
          <a:extLst>
            <a:ext uri="{909E8E84-426E-40DD-AFC4-6F175D3DCCD1}">
              <a14:hiddenFill xmlns:a14="http://schemas.microsoft.com/office/drawing/2010/main">
                <a:noFill/>
              </a14:hiddenFill>
            </a:ext>
          </a:extLst>
        </p:spPr>
      </p:cxnSp>
      <p:cxnSp>
        <p:nvCxnSpPr>
          <p:cNvPr id="20490" name="Connecteur droit avec flèche 25"/>
          <p:cNvCxnSpPr>
            <a:cxnSpLocks noChangeShapeType="1"/>
          </p:cNvCxnSpPr>
          <p:nvPr/>
        </p:nvCxnSpPr>
        <p:spPr bwMode="auto">
          <a:xfrm>
            <a:off x="7277100" y="3835400"/>
            <a:ext cx="1092200" cy="800100"/>
          </a:xfrm>
          <a:prstGeom prst="straightConnector1">
            <a:avLst/>
          </a:prstGeom>
          <a:noFill/>
          <a:ln w="31750" algn="ctr">
            <a:solidFill>
              <a:srgbClr val="0000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04kjmv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Effets différés des évènements extrêmes ou répétés</a:t>
            </a:r>
          </a:p>
        </p:txBody>
      </p:sp>
      <p:pic>
        <p:nvPicPr>
          <p:cNvPr id="266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47763"/>
            <a:ext cx="86169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7"/>
          <p:cNvSpPr>
            <a:spLocks noChangeShapeType="1"/>
          </p:cNvSpPr>
          <p:nvPr/>
        </p:nvSpPr>
        <p:spPr bwMode="auto">
          <a:xfrm flipV="1">
            <a:off x="2987675" y="1916113"/>
            <a:ext cx="2520950" cy="0"/>
          </a:xfrm>
          <a:prstGeom prst="line">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fr-FR"/>
          </a:p>
        </p:txBody>
      </p:sp>
      <p:sp>
        <p:nvSpPr>
          <p:cNvPr id="26630" name="Text Box 11"/>
          <p:cNvSpPr txBox="1">
            <a:spLocks noChangeArrowheads="1"/>
          </p:cNvSpPr>
          <p:nvPr/>
        </p:nvSpPr>
        <p:spPr bwMode="auto">
          <a:xfrm>
            <a:off x="3360738" y="1949450"/>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en-US" altLang="fr-FR" sz="2000" dirty="0">
                <a:solidFill>
                  <a:srgbClr val="FF0000"/>
                </a:solidFill>
                <a:latin typeface="Arial Narrow" pitchFamily="34" charset="0"/>
              </a:rPr>
              <a:t>Stress </a:t>
            </a:r>
            <a:r>
              <a:rPr lang="en-US" altLang="fr-FR" sz="2000" dirty="0" err="1" smtClean="0">
                <a:solidFill>
                  <a:srgbClr val="FF0000"/>
                </a:solidFill>
                <a:latin typeface="Arial Narrow" pitchFamily="34" charset="0"/>
              </a:rPr>
              <a:t>prolongé</a:t>
            </a:r>
            <a:endParaRPr lang="fr-FR" altLang="fr-FR" sz="2000" dirty="0">
              <a:solidFill>
                <a:srgbClr val="FF0000"/>
              </a:solidFill>
              <a:latin typeface="Arial Narrow" pitchFamily="34" charset="0"/>
            </a:endParaRPr>
          </a:p>
        </p:txBody>
      </p:sp>
      <p:sp>
        <p:nvSpPr>
          <p:cNvPr id="26631" name="Line 7"/>
          <p:cNvSpPr>
            <a:spLocks noChangeShapeType="1"/>
          </p:cNvSpPr>
          <p:nvPr/>
        </p:nvSpPr>
        <p:spPr bwMode="auto">
          <a:xfrm>
            <a:off x="5422900" y="1916113"/>
            <a:ext cx="3325813" cy="0"/>
          </a:xfrm>
          <a:prstGeom prst="line">
            <a:avLst/>
          </a:prstGeom>
          <a:noFill/>
          <a:ln w="28575">
            <a:solidFill>
              <a:srgbClr val="7030A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fr-FR"/>
          </a:p>
        </p:txBody>
      </p:sp>
      <p:sp>
        <p:nvSpPr>
          <p:cNvPr id="26633" name="Text Box 11"/>
          <p:cNvSpPr txBox="1">
            <a:spLocks noChangeArrowheads="1"/>
          </p:cNvSpPr>
          <p:nvPr/>
        </p:nvSpPr>
        <p:spPr bwMode="auto">
          <a:xfrm>
            <a:off x="5364163" y="2349500"/>
            <a:ext cx="2447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en-US" altLang="fr-FR" sz="2000" dirty="0" err="1">
                <a:solidFill>
                  <a:srgbClr val="0000CC"/>
                </a:solidFill>
                <a:latin typeface="Arial Narrow" pitchFamily="34" charset="0"/>
              </a:rPr>
              <a:t>nombre</a:t>
            </a:r>
            <a:r>
              <a:rPr lang="en-US" altLang="fr-FR" sz="2000" dirty="0">
                <a:solidFill>
                  <a:srgbClr val="0000CC"/>
                </a:solidFill>
                <a:latin typeface="Arial Narrow" pitchFamily="34" charset="0"/>
              </a:rPr>
              <a:t> de branches</a:t>
            </a:r>
            <a:endParaRPr lang="fr-FR" altLang="fr-FR" sz="2000" dirty="0">
              <a:solidFill>
                <a:srgbClr val="0000CC"/>
              </a:solidFill>
              <a:latin typeface="Arial Narrow" pitchFamily="34" charset="0"/>
            </a:endParaRPr>
          </a:p>
        </p:txBody>
      </p:sp>
      <p:sp>
        <p:nvSpPr>
          <p:cNvPr id="26634" name="Text Box 11"/>
          <p:cNvSpPr txBox="1">
            <a:spLocks noChangeArrowheads="1"/>
          </p:cNvSpPr>
          <p:nvPr/>
        </p:nvSpPr>
        <p:spPr bwMode="auto">
          <a:xfrm>
            <a:off x="5292725" y="2813050"/>
            <a:ext cx="20161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en-US" altLang="fr-FR" sz="2000" dirty="0">
                <a:solidFill>
                  <a:srgbClr val="FF6600"/>
                </a:solidFill>
                <a:latin typeface="Arial Narrow" pitchFamily="34" charset="0"/>
              </a:rPr>
              <a:t> surface </a:t>
            </a:r>
            <a:r>
              <a:rPr lang="en-US" altLang="fr-FR" sz="2000" dirty="0" err="1">
                <a:solidFill>
                  <a:srgbClr val="FF6600"/>
                </a:solidFill>
                <a:latin typeface="Arial Narrow" pitchFamily="34" charset="0"/>
              </a:rPr>
              <a:t>foliaire</a:t>
            </a:r>
            <a:endParaRPr lang="fr-FR" altLang="fr-FR" sz="2000" dirty="0">
              <a:solidFill>
                <a:srgbClr val="FF6600"/>
              </a:solidFill>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04kjmv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8748712"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4" name="Line 6"/>
          <p:cNvSpPr>
            <a:spLocks noChangeShapeType="1"/>
          </p:cNvSpPr>
          <p:nvPr/>
        </p:nvSpPr>
        <p:spPr bwMode="auto">
          <a:xfrm flipV="1">
            <a:off x="3645541" y="1999120"/>
            <a:ext cx="0" cy="1173340"/>
          </a:xfrm>
          <a:prstGeom prst="line">
            <a:avLst/>
          </a:prstGeom>
          <a:noFill/>
          <a:ln w="38100">
            <a:solidFill>
              <a:srgbClr val="9933FF"/>
            </a:solidFill>
            <a:round/>
            <a:headEnd type="stealth" w="med" len="med"/>
            <a:tailEnd type="stealth" w="med" len="med"/>
          </a:ln>
          <a:extLst>
            <a:ext uri="{909E8E84-426E-40DD-AFC4-6F175D3DCCD1}">
              <a14:hiddenFill xmlns:a14="http://schemas.microsoft.com/office/drawing/2010/main">
                <a:noFill/>
              </a14:hiddenFill>
            </a:ext>
          </a:extLst>
        </p:spPr>
        <p:txBody>
          <a:bodyPr>
            <a:spAutoFit/>
          </a:bodyPr>
          <a:lstStyle/>
          <a:p>
            <a:endParaRPr lang="fr-FR"/>
          </a:p>
        </p:txBody>
      </p:sp>
      <p:sp>
        <p:nvSpPr>
          <p:cNvPr id="27655" name="Text Box 7"/>
          <p:cNvSpPr txBox="1">
            <a:spLocks noChangeArrowheads="1"/>
          </p:cNvSpPr>
          <p:nvPr/>
        </p:nvSpPr>
        <p:spPr bwMode="auto">
          <a:xfrm>
            <a:off x="3181219" y="3172459"/>
            <a:ext cx="1007169" cy="43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2000">
                <a:solidFill>
                  <a:srgbClr val="9900FF"/>
                </a:solidFill>
              </a:rPr>
              <a:t>2003</a:t>
            </a:r>
          </a:p>
        </p:txBody>
      </p:sp>
      <p:sp>
        <p:nvSpPr>
          <p:cNvPr id="27652"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dirty="0"/>
              <a:t>Simulation productivité des </a:t>
            </a:r>
            <a:r>
              <a:rPr lang="fr-FR" altLang="fr-FR" sz="2800" u="none" dirty="0" smtClean="0"/>
              <a:t>forêts: </a:t>
            </a:r>
            <a:r>
              <a:rPr lang="fr-FR" altLang="fr-FR" sz="2800" u="none" dirty="0"/>
              <a:t>21</a:t>
            </a:r>
            <a:r>
              <a:rPr lang="fr-FR" altLang="fr-FR" sz="2800" u="none" baseline="30000" dirty="0"/>
              <a:t>ème</a:t>
            </a:r>
            <a:r>
              <a:rPr lang="fr-FR" altLang="fr-FR" sz="2800" u="none" dirty="0"/>
              <a:t> s.</a:t>
            </a:r>
          </a:p>
        </p:txBody>
      </p:sp>
      <p:sp>
        <p:nvSpPr>
          <p:cNvPr id="2" name="ZoneTexte 1"/>
          <p:cNvSpPr txBox="1"/>
          <p:nvPr/>
        </p:nvSpPr>
        <p:spPr>
          <a:xfrm>
            <a:off x="2339752" y="4425172"/>
            <a:ext cx="4248472" cy="861774"/>
          </a:xfrm>
          <a:prstGeom prst="rect">
            <a:avLst/>
          </a:prstGeom>
          <a:solidFill>
            <a:schemeClr val="bg1"/>
          </a:solidFill>
        </p:spPr>
        <p:txBody>
          <a:bodyPr wrap="square" rtlCol="0">
            <a:spAutoFit/>
          </a:bodyPr>
          <a:lstStyle/>
          <a:p>
            <a:r>
              <a:rPr lang="fr-FR" sz="2000" u="none" dirty="0" smtClean="0">
                <a:solidFill>
                  <a:schemeClr val="tx1"/>
                </a:solidFill>
              </a:rPr>
              <a:t>                   Pin d'Alep</a:t>
            </a:r>
          </a:p>
          <a:p>
            <a:r>
              <a:rPr lang="fr-FR" sz="2000" u="none" dirty="0" smtClean="0">
                <a:solidFill>
                  <a:schemeClr val="tx1"/>
                </a:solidFill>
              </a:rPr>
              <a:t>                   Pin sylvestre</a:t>
            </a:r>
            <a:endParaRPr lang="fr-FR" sz="2000" u="none" dirty="0">
              <a:solidFill>
                <a:schemeClr val="tx1"/>
              </a:solidFill>
            </a:endParaRPr>
          </a:p>
        </p:txBody>
      </p:sp>
      <p:sp>
        <p:nvSpPr>
          <p:cNvPr id="27657" name="Rectangle 16"/>
          <p:cNvSpPr>
            <a:spLocks noChangeArrowheads="1"/>
          </p:cNvSpPr>
          <p:nvPr/>
        </p:nvSpPr>
        <p:spPr bwMode="auto">
          <a:xfrm>
            <a:off x="2626898" y="4425172"/>
            <a:ext cx="1018643" cy="861024"/>
          </a:xfrm>
          <a:prstGeom prst="rect">
            <a:avLst/>
          </a:prstGeom>
          <a:solidFill>
            <a:schemeClr val="bg1"/>
          </a:solidFill>
          <a:ln w="9525" algn="ctr">
            <a:solidFill>
              <a:schemeClr val="bg1"/>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7658" name="Line 18"/>
          <p:cNvSpPr>
            <a:spLocks noChangeShapeType="1"/>
          </p:cNvSpPr>
          <p:nvPr/>
        </p:nvSpPr>
        <p:spPr bwMode="auto">
          <a:xfrm>
            <a:off x="2765374" y="5013567"/>
            <a:ext cx="654498" cy="0"/>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27659" name="Line 19"/>
          <p:cNvSpPr>
            <a:spLocks noChangeShapeType="1"/>
          </p:cNvSpPr>
          <p:nvPr/>
        </p:nvSpPr>
        <p:spPr bwMode="auto">
          <a:xfrm>
            <a:off x="2765374" y="5168862"/>
            <a:ext cx="654498" cy="0"/>
          </a:xfrm>
          <a:prstGeom prst="line">
            <a:avLst/>
          </a:prstGeom>
          <a:noFill/>
          <a:ln w="31750">
            <a:solidFill>
              <a:schemeClr val="accent2"/>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27660" name="Line 20"/>
          <p:cNvSpPr>
            <a:spLocks noChangeShapeType="1"/>
          </p:cNvSpPr>
          <p:nvPr/>
        </p:nvSpPr>
        <p:spPr bwMode="auto">
          <a:xfrm>
            <a:off x="2765374" y="4582192"/>
            <a:ext cx="654498"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27661" name="Line 21"/>
          <p:cNvSpPr>
            <a:spLocks noChangeShapeType="1"/>
          </p:cNvSpPr>
          <p:nvPr/>
        </p:nvSpPr>
        <p:spPr bwMode="auto">
          <a:xfrm>
            <a:off x="2765374" y="4737487"/>
            <a:ext cx="654498" cy="0"/>
          </a:xfrm>
          <a:prstGeom prst="line">
            <a:avLst/>
          </a:prstGeom>
          <a:noFill/>
          <a:ln w="31750">
            <a:solidFill>
              <a:srgbClr val="FF0000"/>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0"/>
          <p:cNvSpPr>
            <a:spLocks noChangeArrowheads="1"/>
          </p:cNvSpPr>
          <p:nvPr/>
        </p:nvSpPr>
        <p:spPr bwMode="auto">
          <a:xfrm>
            <a:off x="4859338" y="6308725"/>
            <a:ext cx="1908175" cy="5492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pic>
        <p:nvPicPr>
          <p:cNvPr id="28675" name="Picture 4" descr="cartogs+4°c-pét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450"/>
            <a:ext cx="81026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cartogs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315325" cy="608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7" name="Text Box 14"/>
          <p:cNvSpPr txBox="1">
            <a:spLocks noChangeArrowheads="1"/>
          </p:cNvSpPr>
          <p:nvPr/>
        </p:nvSpPr>
        <p:spPr bwMode="auto">
          <a:xfrm>
            <a:off x="793750" y="5553075"/>
            <a:ext cx="3671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a:solidFill>
                  <a:srgbClr val="006600"/>
                </a:solidFill>
              </a:rPr>
              <a:t>Aire potentielle du pin sylvestre</a:t>
            </a:r>
          </a:p>
        </p:txBody>
      </p:sp>
      <p:sp>
        <p:nvSpPr>
          <p:cNvPr id="28678" name="Text Box 11"/>
          <p:cNvSpPr txBox="1">
            <a:spLocks noChangeArrowheads="1"/>
          </p:cNvSpPr>
          <p:nvPr/>
        </p:nvSpPr>
        <p:spPr bwMode="auto">
          <a:xfrm>
            <a:off x="0" y="4508500"/>
            <a:ext cx="370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a:solidFill>
                  <a:srgbClr val="0000CC"/>
                </a:solidFill>
              </a:rPr>
              <a:t>Modèle de végétation</a:t>
            </a:r>
          </a:p>
        </p:txBody>
      </p:sp>
      <p:sp>
        <p:nvSpPr>
          <p:cNvPr id="28679" name="Text Box 12"/>
          <p:cNvSpPr txBox="1">
            <a:spLocks noChangeArrowheads="1"/>
          </p:cNvSpPr>
          <p:nvPr/>
        </p:nvSpPr>
        <p:spPr bwMode="auto">
          <a:xfrm>
            <a:off x="0" y="4941888"/>
            <a:ext cx="3743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0000CC"/>
                </a:solidFill>
              </a:rPr>
              <a:t>Bilan hydrique 2100</a:t>
            </a:r>
          </a:p>
        </p:txBody>
      </p:sp>
      <p:sp>
        <p:nvSpPr>
          <p:cNvPr id="28680" name="Text Box 6"/>
          <p:cNvSpPr txBox="1">
            <a:spLocks noChangeArrowheads="1"/>
          </p:cNvSpPr>
          <p:nvPr/>
        </p:nvSpPr>
        <p:spPr bwMode="auto">
          <a:xfrm>
            <a:off x="0" y="4508500"/>
            <a:ext cx="370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a:solidFill>
                  <a:srgbClr val="0000CC"/>
                </a:solidFill>
              </a:rPr>
              <a:t>Modèle de végétation</a:t>
            </a:r>
          </a:p>
        </p:txBody>
      </p:sp>
      <p:sp>
        <p:nvSpPr>
          <p:cNvPr id="149511" name="Text Box 7"/>
          <p:cNvSpPr txBox="1">
            <a:spLocks noChangeArrowheads="1"/>
          </p:cNvSpPr>
          <p:nvPr/>
        </p:nvSpPr>
        <p:spPr bwMode="auto">
          <a:xfrm>
            <a:off x="0" y="4941888"/>
            <a:ext cx="3743325" cy="5191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0000CC"/>
                </a:solidFill>
              </a:rPr>
              <a:t>Bilan hydrique 1961-96</a:t>
            </a:r>
          </a:p>
        </p:txBody>
      </p:sp>
      <p:sp>
        <p:nvSpPr>
          <p:cNvPr id="28682" name="Rectangle 16"/>
          <p:cNvSpPr>
            <a:spLocks noChangeArrowheads="1"/>
          </p:cNvSpPr>
          <p:nvPr/>
        </p:nvSpPr>
        <p:spPr bwMode="auto">
          <a:xfrm>
            <a:off x="179388" y="6418263"/>
            <a:ext cx="647700" cy="360362"/>
          </a:xfrm>
          <a:prstGeom prst="rect">
            <a:avLst/>
          </a:prstGeom>
          <a:gradFill rotWithShape="1">
            <a:gsLst>
              <a:gs pos="0">
                <a:srgbClr val="FF0000"/>
              </a:gs>
              <a:gs pos="100000">
                <a:srgbClr val="FFFF00"/>
              </a:gs>
            </a:gsLst>
            <a:lin ang="0" scaled="1"/>
          </a:gra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8683" name="Rectangle 17"/>
          <p:cNvSpPr>
            <a:spLocks noChangeArrowheads="1"/>
          </p:cNvSpPr>
          <p:nvPr/>
        </p:nvSpPr>
        <p:spPr bwMode="auto">
          <a:xfrm>
            <a:off x="179387" y="6003925"/>
            <a:ext cx="647700" cy="360362"/>
          </a:xfrm>
          <a:prstGeom prst="rect">
            <a:avLst/>
          </a:prstGeom>
          <a:gradFill rotWithShape="1">
            <a:gsLst>
              <a:gs pos="0">
                <a:srgbClr val="00FFFF"/>
              </a:gs>
              <a:gs pos="100000">
                <a:srgbClr val="009900"/>
              </a:gs>
            </a:gsLst>
            <a:lin ang="0" scaled="1"/>
          </a:gra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8684" name="Text Box 18"/>
          <p:cNvSpPr txBox="1">
            <a:spLocks noChangeArrowheads="1"/>
          </p:cNvSpPr>
          <p:nvPr/>
        </p:nvSpPr>
        <p:spPr bwMode="auto">
          <a:xfrm>
            <a:off x="793750" y="6418263"/>
            <a:ext cx="5256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dirty="0">
                <a:solidFill>
                  <a:srgbClr val="006600"/>
                </a:solidFill>
              </a:rPr>
              <a:t>Aire de faible </a:t>
            </a:r>
            <a:r>
              <a:rPr lang="fr-FR" altLang="fr-FR" sz="2000" u="none" dirty="0" smtClean="0">
                <a:solidFill>
                  <a:srgbClr val="006600"/>
                </a:solidFill>
              </a:rPr>
              <a:t>productivité forestière</a:t>
            </a:r>
            <a:endParaRPr lang="fr-FR" altLang="fr-FR" sz="2000" u="none" dirty="0">
              <a:solidFill>
                <a:srgbClr val="006600"/>
              </a:solidFill>
            </a:endParaRPr>
          </a:p>
        </p:txBody>
      </p:sp>
      <p:sp>
        <p:nvSpPr>
          <p:cNvPr id="28685" name="Text Box 19"/>
          <p:cNvSpPr txBox="1">
            <a:spLocks noChangeArrowheads="1"/>
          </p:cNvSpPr>
          <p:nvPr/>
        </p:nvSpPr>
        <p:spPr bwMode="auto">
          <a:xfrm>
            <a:off x="793749" y="5967412"/>
            <a:ext cx="5256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dirty="0">
                <a:solidFill>
                  <a:srgbClr val="006600"/>
                </a:solidFill>
              </a:rPr>
              <a:t>Aire </a:t>
            </a:r>
            <a:r>
              <a:rPr lang="fr-FR" altLang="fr-FR" sz="2000" u="none" dirty="0" smtClean="0">
                <a:solidFill>
                  <a:srgbClr val="006600"/>
                </a:solidFill>
              </a:rPr>
              <a:t>de productivité moyenne</a:t>
            </a:r>
            <a:endParaRPr lang="fr-FR" altLang="fr-FR" sz="2000" u="none" dirty="0">
              <a:solidFill>
                <a:srgbClr val="006600"/>
              </a:solidFill>
            </a:endParaRPr>
          </a:p>
        </p:txBody>
      </p:sp>
      <p:sp>
        <p:nvSpPr>
          <p:cNvPr id="28686"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8687" name="Rectangle 22"/>
          <p:cNvSpPr>
            <a:spLocks noChangeArrowheads="1"/>
          </p:cNvSpPr>
          <p:nvPr/>
        </p:nvSpPr>
        <p:spPr bwMode="auto">
          <a:xfrm>
            <a:off x="-2486025" y="6165850"/>
            <a:ext cx="647700" cy="360363"/>
          </a:xfrm>
          <a:prstGeom prst="rect">
            <a:avLst/>
          </a:prstGeom>
          <a:gradFill rotWithShape="1">
            <a:gsLst>
              <a:gs pos="0">
                <a:srgbClr val="FF0000"/>
              </a:gs>
              <a:gs pos="100000">
                <a:srgbClr val="FFFF00"/>
              </a:gs>
            </a:gsLst>
            <a:lin ang="0" scaled="1"/>
          </a:gra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49532" name="Text Box 28"/>
          <p:cNvSpPr txBox="1">
            <a:spLocks noChangeArrowheads="1"/>
          </p:cNvSpPr>
          <p:nvPr/>
        </p:nvSpPr>
        <p:spPr bwMode="auto">
          <a:xfrm>
            <a:off x="793750" y="5557838"/>
            <a:ext cx="5146675"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dirty="0">
                <a:solidFill>
                  <a:srgbClr val="006600"/>
                </a:solidFill>
              </a:rPr>
              <a:t>Aire </a:t>
            </a:r>
            <a:r>
              <a:rPr lang="fr-FR" altLang="fr-FR" sz="2000" u="none" dirty="0" smtClean="0">
                <a:solidFill>
                  <a:srgbClr val="006600"/>
                </a:solidFill>
              </a:rPr>
              <a:t>du </a:t>
            </a:r>
            <a:r>
              <a:rPr lang="fr-FR" altLang="fr-FR" sz="2000" u="none" dirty="0">
                <a:solidFill>
                  <a:srgbClr val="006600"/>
                </a:solidFill>
              </a:rPr>
              <a:t>pin </a:t>
            </a:r>
            <a:r>
              <a:rPr lang="fr-FR" altLang="fr-FR" sz="2000" u="none" dirty="0" smtClean="0">
                <a:solidFill>
                  <a:srgbClr val="006600"/>
                </a:solidFill>
              </a:rPr>
              <a:t>sylvestre et forte productivité</a:t>
            </a:r>
            <a:endParaRPr lang="fr-FR" altLang="fr-FR" sz="2000" u="none" dirty="0">
              <a:solidFill>
                <a:srgbClr val="006600"/>
              </a:solidFill>
            </a:endParaRPr>
          </a:p>
        </p:txBody>
      </p:sp>
      <p:sp>
        <p:nvSpPr>
          <p:cNvPr id="28689" name="Rectangle 13"/>
          <p:cNvSpPr>
            <a:spLocks noChangeArrowheads="1"/>
          </p:cNvSpPr>
          <p:nvPr/>
        </p:nvSpPr>
        <p:spPr bwMode="auto">
          <a:xfrm>
            <a:off x="179388" y="5589588"/>
            <a:ext cx="647700" cy="360362"/>
          </a:xfrm>
          <a:prstGeom prst="rect">
            <a:avLst/>
          </a:prstGeom>
          <a:solidFill>
            <a:srgbClr val="006600"/>
          </a:soli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8690" name="Rectangle 29"/>
          <p:cNvSpPr>
            <a:spLocks noChangeArrowheads="1"/>
          </p:cNvSpPr>
          <p:nvPr/>
        </p:nvSpPr>
        <p:spPr bwMode="auto">
          <a:xfrm>
            <a:off x="7885113" y="0"/>
            <a:ext cx="1258887" cy="9080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8691" name="Rectangle 31"/>
          <p:cNvSpPr>
            <a:spLocks noChangeArrowheads="1"/>
          </p:cNvSpPr>
          <p:nvPr/>
        </p:nvSpPr>
        <p:spPr bwMode="auto">
          <a:xfrm>
            <a:off x="0" y="0"/>
            <a:ext cx="179388" cy="9810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20" name="Text Box 28"/>
          <p:cNvSpPr txBox="1">
            <a:spLocks noChangeArrowheads="1"/>
          </p:cNvSpPr>
          <p:nvPr/>
        </p:nvSpPr>
        <p:spPr bwMode="auto">
          <a:xfrm rot="5400000">
            <a:off x="6085532" y="2972372"/>
            <a:ext cx="5146675" cy="396875"/>
          </a:xfrm>
          <a:prstGeom prst="rect">
            <a:avLst/>
          </a:prstGeom>
          <a:solidFill>
            <a:srgbClr val="FFCC99"/>
          </a:solidFill>
          <a:ln>
            <a:noFill/>
          </a:ln>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000" u="none" dirty="0" smtClean="0">
                <a:solidFill>
                  <a:srgbClr val="006600"/>
                </a:solidFill>
              </a:rPr>
              <a:t>Chêne blanc à l’aise en vert moyen à foncé</a:t>
            </a:r>
            <a:endParaRPr lang="fr-FR" altLang="fr-FR" sz="2000" u="none"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149507"/>
                                        </p:tgtEl>
                                      </p:cBhvr>
                                    </p:animEffect>
                                    <p:set>
                                      <p:cBhvr>
                                        <p:cTn id="7" dur="1" fill="hold">
                                          <p:stCondLst>
                                            <p:cond delay="4999"/>
                                          </p:stCondLst>
                                        </p:cTn>
                                        <p:tgtEl>
                                          <p:spTgt spid="14950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49532"/>
                                        </p:tgtEl>
                                      </p:cBhvr>
                                    </p:animEffect>
                                    <p:set>
                                      <p:cBhvr>
                                        <p:cTn id="10" dur="1" fill="hold">
                                          <p:stCondLst>
                                            <p:cond delay="1999"/>
                                          </p:stCondLst>
                                        </p:cTn>
                                        <p:tgtEl>
                                          <p:spTgt spid="1495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49511"/>
                                        </p:tgtEl>
                                      </p:cBhvr>
                                    </p:animEffect>
                                    <p:set>
                                      <p:cBhvr>
                                        <p:cTn id="13" dur="1" fill="hold">
                                          <p:stCondLst>
                                            <p:cond delay="1999"/>
                                          </p:stCondLst>
                                        </p:cTn>
                                        <p:tgtEl>
                                          <p:spTgt spid="1495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1050393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o04kjmv3[1]"/>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20432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52563"/>
            <a:ext cx="673258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6"/>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A long terme, productivité = reproduction</a:t>
            </a:r>
            <a:endParaRPr lang="fr-FR" altLang="fr-FR" sz="2800" i="1" u="none">
              <a:solidFill>
                <a:schemeClr val="tx1"/>
              </a:solidFill>
            </a:endParaRPr>
          </a:p>
        </p:txBody>
      </p:sp>
      <p:sp>
        <p:nvSpPr>
          <p:cNvPr id="31749" name="Text Box 16"/>
          <p:cNvSpPr txBox="1">
            <a:spLocks noChangeArrowheads="1"/>
          </p:cNvSpPr>
          <p:nvPr/>
        </p:nvSpPr>
        <p:spPr bwMode="auto">
          <a:xfrm rot="-5400000">
            <a:off x="-457994" y="3499644"/>
            <a:ext cx="3970338" cy="3683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spcBef>
                <a:spcPct val="0"/>
              </a:spcBef>
            </a:pPr>
            <a:r>
              <a:rPr lang="fr-FR" altLang="fr-FR" sz="2400" u="none">
                <a:solidFill>
                  <a:schemeClr val="tx1"/>
                </a:solidFill>
                <a:latin typeface="Arial" pitchFamily="34" charset="0"/>
              </a:rPr>
              <a:t>Nombre de cônes par ans</a:t>
            </a:r>
          </a:p>
        </p:txBody>
      </p:sp>
      <p:sp>
        <p:nvSpPr>
          <p:cNvPr id="31750" name="Text Box 16"/>
          <p:cNvSpPr txBox="1">
            <a:spLocks noChangeArrowheads="1"/>
          </p:cNvSpPr>
          <p:nvPr/>
        </p:nvSpPr>
        <p:spPr bwMode="auto">
          <a:xfrm>
            <a:off x="2843213" y="1052513"/>
            <a:ext cx="3970337" cy="369887"/>
          </a:xfrm>
          <a:prstGeom prst="rect">
            <a:avLst/>
          </a:prstGeom>
          <a:solidFill>
            <a:schemeClr val="bg1"/>
          </a:solidFill>
          <a:ln w="9525" algn="ctr">
            <a:solidFill>
              <a:schemeClr val="tx1"/>
            </a:solidFill>
            <a:miter lim="800000"/>
            <a:headEnd/>
            <a:tailEnd/>
          </a:ln>
        </p:spPr>
        <p:txBody>
          <a:bodyPr t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spcBef>
                <a:spcPct val="0"/>
              </a:spcBef>
            </a:pPr>
            <a:r>
              <a:rPr lang="fr-FR" altLang="fr-FR" sz="2400" u="none">
                <a:solidFill>
                  <a:schemeClr val="tx1"/>
                </a:solidFill>
                <a:latin typeface="Arial" pitchFamily="34" charset="0"/>
              </a:rPr>
              <a:t>Pin d'Alep</a:t>
            </a:r>
          </a:p>
        </p:txBody>
      </p:sp>
      <p:sp>
        <p:nvSpPr>
          <p:cNvPr id="31751" name="Text Box 16"/>
          <p:cNvSpPr txBox="1">
            <a:spLocks noChangeArrowheads="1"/>
          </p:cNvSpPr>
          <p:nvPr/>
        </p:nvSpPr>
        <p:spPr bwMode="auto">
          <a:xfrm>
            <a:off x="5148263" y="2276475"/>
            <a:ext cx="1584325" cy="6159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6000" tIns="0" rIns="3600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spcBef>
                <a:spcPct val="0"/>
              </a:spcBef>
            </a:pPr>
            <a:r>
              <a:rPr lang="fr-FR" altLang="fr-FR" sz="2000" u="none">
                <a:solidFill>
                  <a:srgbClr val="FF0000"/>
                </a:solidFill>
                <a:latin typeface="Arial" pitchFamily="34" charset="0"/>
              </a:rPr>
              <a:t>Sécheresse</a:t>
            </a:r>
            <a:br>
              <a:rPr lang="fr-FR" altLang="fr-FR" sz="2000" u="none">
                <a:solidFill>
                  <a:srgbClr val="FF0000"/>
                </a:solidFill>
                <a:latin typeface="Arial" pitchFamily="34" charset="0"/>
              </a:rPr>
            </a:br>
            <a:r>
              <a:rPr lang="fr-FR" altLang="fr-FR" sz="2000" u="none">
                <a:solidFill>
                  <a:srgbClr val="FF0000"/>
                </a:solidFill>
                <a:latin typeface="Arial" pitchFamily="34" charset="0"/>
              </a:rPr>
              <a:t>canicule</a:t>
            </a:r>
          </a:p>
        </p:txBody>
      </p:sp>
      <p:cxnSp>
        <p:nvCxnSpPr>
          <p:cNvPr id="31752" name="Connecteur droit 8"/>
          <p:cNvCxnSpPr>
            <a:cxnSpLocks noChangeShapeType="1"/>
          </p:cNvCxnSpPr>
          <p:nvPr/>
        </p:nvCxnSpPr>
        <p:spPr bwMode="auto">
          <a:xfrm>
            <a:off x="5148263" y="2389188"/>
            <a:ext cx="0" cy="360045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31753" name="Connecteur droit 11"/>
          <p:cNvCxnSpPr>
            <a:cxnSpLocks noChangeShapeType="1"/>
          </p:cNvCxnSpPr>
          <p:nvPr/>
        </p:nvCxnSpPr>
        <p:spPr bwMode="auto">
          <a:xfrm>
            <a:off x="6732588" y="2389188"/>
            <a:ext cx="0" cy="360045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ong temp"/>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Line 3"/>
          <p:cNvSpPr>
            <a:spLocks noChangeShapeType="1"/>
          </p:cNvSpPr>
          <p:nvPr/>
        </p:nvSpPr>
        <p:spPr bwMode="auto">
          <a:xfrm>
            <a:off x="5220072" y="3789040"/>
            <a:ext cx="1008063" cy="385762"/>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4" name="Freeform 4"/>
          <p:cNvSpPr>
            <a:spLocks/>
          </p:cNvSpPr>
          <p:nvPr/>
        </p:nvSpPr>
        <p:spPr bwMode="auto">
          <a:xfrm>
            <a:off x="6129338" y="1409700"/>
            <a:ext cx="455612" cy="3216275"/>
          </a:xfrm>
          <a:custGeom>
            <a:avLst/>
            <a:gdLst>
              <a:gd name="T0" fmla="*/ 0 w 287"/>
              <a:gd name="T1" fmla="*/ 2147483647 h 2026"/>
              <a:gd name="T2" fmla="*/ 2147483647 w 287"/>
              <a:gd name="T3" fmla="*/ 2147483647 h 2026"/>
              <a:gd name="T4" fmla="*/ 2147483647 w 287"/>
              <a:gd name="T5" fmla="*/ 2147483647 h 2026"/>
              <a:gd name="T6" fmla="*/ 2147483647 w 287"/>
              <a:gd name="T7" fmla="*/ 2147483647 h 2026"/>
              <a:gd name="T8" fmla="*/ 2147483647 w 287"/>
              <a:gd name="T9" fmla="*/ 0 h 2026"/>
              <a:gd name="T10" fmla="*/ 0 60000 65536"/>
              <a:gd name="T11" fmla="*/ 0 60000 65536"/>
              <a:gd name="T12" fmla="*/ 0 60000 65536"/>
              <a:gd name="T13" fmla="*/ 0 60000 65536"/>
              <a:gd name="T14" fmla="*/ 0 60000 65536"/>
              <a:gd name="T15" fmla="*/ 0 w 287"/>
              <a:gd name="T16" fmla="*/ 0 h 2026"/>
              <a:gd name="T17" fmla="*/ 287 w 287"/>
              <a:gd name="T18" fmla="*/ 2026 h 2026"/>
            </a:gdLst>
            <a:ahLst/>
            <a:cxnLst>
              <a:cxn ang="T10">
                <a:pos x="T0" y="T1"/>
              </a:cxn>
              <a:cxn ang="T11">
                <a:pos x="T2" y="T3"/>
              </a:cxn>
              <a:cxn ang="T12">
                <a:pos x="T4" y="T5"/>
              </a:cxn>
              <a:cxn ang="T13">
                <a:pos x="T6" y="T7"/>
              </a:cxn>
              <a:cxn ang="T14">
                <a:pos x="T8" y="T9"/>
              </a:cxn>
            </a:cxnLst>
            <a:rect l="T15" t="T16" r="T17" b="T18"/>
            <a:pathLst>
              <a:path w="287" h="2026">
                <a:moveTo>
                  <a:pt x="0" y="2026"/>
                </a:moveTo>
                <a:cubicBezTo>
                  <a:pt x="26" y="1934"/>
                  <a:pt x="52" y="1843"/>
                  <a:pt x="77" y="1687"/>
                </a:cubicBezTo>
                <a:cubicBezTo>
                  <a:pt x="102" y="1531"/>
                  <a:pt x="127" y="1285"/>
                  <a:pt x="151" y="1091"/>
                </a:cubicBezTo>
                <a:cubicBezTo>
                  <a:pt x="175" y="897"/>
                  <a:pt x="196" y="704"/>
                  <a:pt x="219" y="522"/>
                </a:cubicBezTo>
                <a:cubicBezTo>
                  <a:pt x="242" y="340"/>
                  <a:pt x="264" y="170"/>
                  <a:pt x="287" y="0"/>
                </a:cubicBez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125" name="Freeform 5"/>
          <p:cNvSpPr>
            <a:spLocks/>
          </p:cNvSpPr>
          <p:nvPr/>
        </p:nvSpPr>
        <p:spPr bwMode="auto">
          <a:xfrm>
            <a:off x="6118225" y="3905250"/>
            <a:ext cx="455613" cy="754063"/>
          </a:xfrm>
          <a:custGeom>
            <a:avLst/>
            <a:gdLst>
              <a:gd name="T0" fmla="*/ 0 w 287"/>
              <a:gd name="T1" fmla="*/ 2147483647 h 475"/>
              <a:gd name="T2" fmla="*/ 2147483647 w 287"/>
              <a:gd name="T3" fmla="*/ 2147483647 h 475"/>
              <a:gd name="T4" fmla="*/ 2147483647 w 287"/>
              <a:gd name="T5" fmla="*/ 2147483647 h 475"/>
              <a:gd name="T6" fmla="*/ 2147483647 w 287"/>
              <a:gd name="T7" fmla="*/ 0 h 475"/>
              <a:gd name="T8" fmla="*/ 0 60000 65536"/>
              <a:gd name="T9" fmla="*/ 0 60000 65536"/>
              <a:gd name="T10" fmla="*/ 0 60000 65536"/>
              <a:gd name="T11" fmla="*/ 0 60000 65536"/>
              <a:gd name="T12" fmla="*/ 0 w 287"/>
              <a:gd name="T13" fmla="*/ 0 h 475"/>
              <a:gd name="T14" fmla="*/ 287 w 287"/>
              <a:gd name="T15" fmla="*/ 475 h 475"/>
            </a:gdLst>
            <a:ahLst/>
            <a:cxnLst>
              <a:cxn ang="T8">
                <a:pos x="T0" y="T1"/>
              </a:cxn>
              <a:cxn ang="T9">
                <a:pos x="T2" y="T3"/>
              </a:cxn>
              <a:cxn ang="T10">
                <a:pos x="T4" y="T5"/>
              </a:cxn>
              <a:cxn ang="T11">
                <a:pos x="T6" y="T7"/>
              </a:cxn>
            </a:cxnLst>
            <a:rect l="T12" t="T13" r="T14" b="T15"/>
            <a:pathLst>
              <a:path w="287" h="475">
                <a:moveTo>
                  <a:pt x="0" y="475"/>
                </a:moveTo>
                <a:cubicBezTo>
                  <a:pt x="58" y="359"/>
                  <a:pt x="116" y="243"/>
                  <a:pt x="151" y="176"/>
                </a:cubicBezTo>
                <a:cubicBezTo>
                  <a:pt x="186" y="109"/>
                  <a:pt x="189" y="104"/>
                  <a:pt x="212" y="75"/>
                </a:cubicBezTo>
                <a:cubicBezTo>
                  <a:pt x="235" y="46"/>
                  <a:pt x="261" y="23"/>
                  <a:pt x="287" y="0"/>
                </a:cubicBez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127" name="Text Box 7"/>
          <p:cNvSpPr txBox="1">
            <a:spLocks noChangeArrowheads="1"/>
          </p:cNvSpPr>
          <p:nvPr/>
        </p:nvSpPr>
        <p:spPr bwMode="auto">
          <a:xfrm>
            <a:off x="1371600" y="1163638"/>
            <a:ext cx="685800" cy="4322762"/>
          </a:xfrm>
          <a:prstGeom prst="rect">
            <a:avLst/>
          </a:prstGeom>
          <a:solidFill>
            <a:srgbClr val="FFCC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lnSpc>
                <a:spcPct val="80000"/>
              </a:lnSpc>
            </a:pPr>
            <a:r>
              <a:rPr lang="fr-FR" altLang="fr-FR" sz="2800" u="none">
                <a:solidFill>
                  <a:schemeClr val="tx1"/>
                </a:solidFill>
                <a:latin typeface="Arial" pitchFamily="34" charset="0"/>
              </a:rPr>
              <a:t>+6</a:t>
            </a:r>
          </a:p>
          <a:p>
            <a:pPr eaLnBrk="1" hangingPunct="1">
              <a:lnSpc>
                <a:spcPct val="80000"/>
              </a:lnSpc>
            </a:pPr>
            <a:r>
              <a:rPr lang="fr-FR" altLang="fr-FR" sz="2800" u="none">
                <a:solidFill>
                  <a:schemeClr val="tx1"/>
                </a:solidFill>
                <a:latin typeface="Arial" pitchFamily="34" charset="0"/>
              </a:rPr>
              <a:t>+5</a:t>
            </a:r>
          </a:p>
          <a:p>
            <a:pPr eaLnBrk="1" hangingPunct="1">
              <a:lnSpc>
                <a:spcPct val="80000"/>
              </a:lnSpc>
            </a:pPr>
            <a:r>
              <a:rPr lang="fr-FR" altLang="fr-FR" sz="2800" u="none">
                <a:solidFill>
                  <a:schemeClr val="tx1"/>
                </a:solidFill>
                <a:latin typeface="Arial" pitchFamily="34" charset="0"/>
              </a:rPr>
              <a:t>+4</a:t>
            </a:r>
          </a:p>
          <a:p>
            <a:pPr eaLnBrk="1" hangingPunct="1">
              <a:lnSpc>
                <a:spcPct val="80000"/>
              </a:lnSpc>
            </a:pPr>
            <a:r>
              <a:rPr lang="fr-FR" altLang="fr-FR" sz="2800" u="none">
                <a:solidFill>
                  <a:schemeClr val="tx1"/>
                </a:solidFill>
                <a:latin typeface="Arial" pitchFamily="34" charset="0"/>
              </a:rPr>
              <a:t>+3</a:t>
            </a:r>
          </a:p>
          <a:p>
            <a:pPr eaLnBrk="1" hangingPunct="1">
              <a:lnSpc>
                <a:spcPct val="80000"/>
              </a:lnSpc>
            </a:pPr>
            <a:r>
              <a:rPr lang="fr-FR" altLang="fr-FR" sz="2800" u="none">
                <a:solidFill>
                  <a:schemeClr val="tx1"/>
                </a:solidFill>
                <a:latin typeface="Arial" pitchFamily="34" charset="0"/>
              </a:rPr>
              <a:t>+2</a:t>
            </a:r>
          </a:p>
          <a:p>
            <a:pPr eaLnBrk="1" hangingPunct="1">
              <a:lnSpc>
                <a:spcPct val="80000"/>
              </a:lnSpc>
            </a:pPr>
            <a:r>
              <a:rPr lang="fr-FR" altLang="fr-FR" sz="2800" u="none">
                <a:solidFill>
                  <a:schemeClr val="tx1"/>
                </a:solidFill>
                <a:latin typeface="Arial" pitchFamily="34" charset="0"/>
              </a:rPr>
              <a:t>+1</a:t>
            </a:r>
          </a:p>
          <a:p>
            <a:pPr eaLnBrk="1" hangingPunct="1">
              <a:lnSpc>
                <a:spcPct val="80000"/>
              </a:lnSpc>
            </a:pPr>
            <a:r>
              <a:rPr lang="fr-FR" altLang="fr-FR" sz="2800" u="none">
                <a:solidFill>
                  <a:schemeClr val="tx1"/>
                </a:solidFill>
                <a:latin typeface="Arial" pitchFamily="34" charset="0"/>
              </a:rPr>
              <a:t>  </a:t>
            </a:r>
            <a:r>
              <a:rPr lang="fr-FR" altLang="fr-FR" sz="2800" u="none">
                <a:solidFill>
                  <a:srgbClr val="FF0000"/>
                </a:solidFill>
                <a:latin typeface="Arial" pitchFamily="34" charset="0"/>
              </a:rPr>
              <a:t>0</a:t>
            </a:r>
          </a:p>
          <a:p>
            <a:pPr eaLnBrk="1" hangingPunct="1">
              <a:lnSpc>
                <a:spcPct val="80000"/>
              </a:lnSpc>
            </a:pPr>
            <a:r>
              <a:rPr lang="fr-FR" altLang="fr-FR" sz="2800" u="none">
                <a:solidFill>
                  <a:schemeClr val="tx1"/>
                </a:solidFill>
                <a:latin typeface="Arial" pitchFamily="34" charset="0"/>
              </a:rPr>
              <a:t>- 1 </a:t>
            </a:r>
          </a:p>
        </p:txBody>
      </p:sp>
      <p:sp>
        <p:nvSpPr>
          <p:cNvPr id="5128" name="Rectangle 8"/>
          <p:cNvSpPr>
            <a:spLocks noChangeArrowheads="1"/>
          </p:cNvSpPr>
          <p:nvPr/>
        </p:nvSpPr>
        <p:spPr bwMode="auto">
          <a:xfrm>
            <a:off x="6629400" y="838200"/>
            <a:ext cx="609600" cy="4876800"/>
          </a:xfrm>
          <a:prstGeom prst="rect">
            <a:avLst/>
          </a:prstGeom>
          <a:solidFill>
            <a:srgbClr val="E6E68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5129" name="Text Box 9"/>
          <p:cNvSpPr txBox="1">
            <a:spLocks noChangeArrowheads="1"/>
          </p:cNvSpPr>
          <p:nvPr/>
        </p:nvSpPr>
        <p:spPr bwMode="auto">
          <a:xfrm>
            <a:off x="2484438" y="3425825"/>
            <a:ext cx="2911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3200" u="none">
                <a:solidFill>
                  <a:srgbClr val="FF0000"/>
                </a:solidFill>
                <a:latin typeface="Arial" pitchFamily="34" charset="0"/>
              </a:rPr>
              <a:t>Vous êtes ici !</a:t>
            </a:r>
          </a:p>
        </p:txBody>
      </p:sp>
      <p:sp>
        <p:nvSpPr>
          <p:cNvPr id="5130" name="Text Box 10"/>
          <p:cNvSpPr txBox="1">
            <a:spLocks noChangeArrowheads="1"/>
          </p:cNvSpPr>
          <p:nvPr/>
        </p:nvSpPr>
        <p:spPr bwMode="auto">
          <a:xfrm>
            <a:off x="2362200" y="16002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a:solidFill>
                  <a:schemeClr val="tx1"/>
                </a:solidFill>
                <a:latin typeface="Arial" pitchFamily="34" charset="0"/>
              </a:rPr>
              <a:t>Valeurs estimées</a:t>
            </a:r>
          </a:p>
        </p:txBody>
      </p:sp>
      <p:sp>
        <p:nvSpPr>
          <p:cNvPr id="5131" name="Text Box 11"/>
          <p:cNvSpPr txBox="1">
            <a:spLocks noChangeArrowheads="1"/>
          </p:cNvSpPr>
          <p:nvPr/>
        </p:nvSpPr>
        <p:spPr bwMode="auto">
          <a:xfrm rot="-5400000">
            <a:off x="4949032" y="1820069"/>
            <a:ext cx="1693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r>
              <a:rPr lang="fr-FR" altLang="fr-FR" sz="2400" u="none">
                <a:solidFill>
                  <a:schemeClr val="tx1"/>
                </a:solidFill>
                <a:latin typeface="Arial" pitchFamily="34" charset="0"/>
              </a:rPr>
              <a:t>observées</a:t>
            </a:r>
          </a:p>
        </p:txBody>
      </p:sp>
      <p:sp>
        <p:nvSpPr>
          <p:cNvPr id="5132" name="Text Box 12"/>
          <p:cNvSpPr txBox="1">
            <a:spLocks noChangeArrowheads="1"/>
          </p:cNvSpPr>
          <p:nvPr/>
        </p:nvSpPr>
        <p:spPr bwMode="auto">
          <a:xfrm rot="-1710624">
            <a:off x="6729413" y="1598613"/>
            <a:ext cx="2122487" cy="1311275"/>
          </a:xfrm>
          <a:prstGeom prst="rect">
            <a:avLst/>
          </a:prstGeom>
          <a:solidFill>
            <a:srgbClr val="E6E68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spcBef>
                <a:spcPct val="0"/>
              </a:spcBef>
            </a:pPr>
            <a:endParaRPr lang="fr-FR" altLang="fr-FR" sz="2400" u="none">
              <a:solidFill>
                <a:srgbClr val="FF0000"/>
              </a:solidFill>
              <a:latin typeface="Arial" pitchFamily="34" charset="0"/>
            </a:endParaRPr>
          </a:p>
          <a:p>
            <a:pPr eaLnBrk="1" hangingPunct="1">
              <a:spcBef>
                <a:spcPct val="0"/>
              </a:spcBef>
            </a:pPr>
            <a:r>
              <a:rPr lang="fr-FR" altLang="fr-FR" sz="2800" u="none">
                <a:solidFill>
                  <a:srgbClr val="FF0000"/>
                </a:solidFill>
                <a:latin typeface="Arial" pitchFamily="34" charset="0"/>
              </a:rPr>
              <a:t>Prédictions</a:t>
            </a:r>
          </a:p>
          <a:p>
            <a:pPr eaLnBrk="1" hangingPunct="1">
              <a:spcBef>
                <a:spcPct val="0"/>
              </a:spcBef>
            </a:pPr>
            <a:endParaRPr lang="fr-FR" altLang="fr-FR" sz="2800" u="none">
              <a:solidFill>
                <a:srgbClr val="FF0000"/>
              </a:solidFill>
              <a:latin typeface="Arial" pitchFamily="34" charset="0"/>
            </a:endParaRPr>
          </a:p>
        </p:txBody>
      </p:sp>
      <p:sp>
        <p:nvSpPr>
          <p:cNvPr id="5133" name="Line 13"/>
          <p:cNvSpPr>
            <a:spLocks noChangeShapeType="1"/>
          </p:cNvSpPr>
          <p:nvPr/>
        </p:nvSpPr>
        <p:spPr bwMode="auto">
          <a:xfrm>
            <a:off x="2057400" y="4724400"/>
            <a:ext cx="4495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134" name="Group 17"/>
          <p:cNvGrpSpPr>
            <a:grpSpLocks/>
          </p:cNvGrpSpPr>
          <p:nvPr/>
        </p:nvGrpSpPr>
        <p:grpSpPr bwMode="auto">
          <a:xfrm>
            <a:off x="2682875" y="2895600"/>
            <a:ext cx="3662363" cy="787400"/>
            <a:chOff x="1690" y="1869"/>
            <a:chExt cx="2307" cy="496"/>
          </a:xfrm>
        </p:grpSpPr>
        <p:sp>
          <p:nvSpPr>
            <p:cNvPr id="5135" name="Line 14"/>
            <p:cNvSpPr>
              <a:spLocks noChangeShapeType="1"/>
            </p:cNvSpPr>
            <p:nvPr/>
          </p:nvSpPr>
          <p:spPr bwMode="auto">
            <a:xfrm>
              <a:off x="3327" y="2139"/>
              <a:ext cx="670" cy="226"/>
            </a:xfrm>
            <a:prstGeom prst="line">
              <a:avLst/>
            </a:prstGeom>
            <a:noFill/>
            <a:ln w="31750">
              <a:solidFill>
                <a:schemeClr val="tx1"/>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fr-FR"/>
            </a:p>
          </p:txBody>
        </p:sp>
        <p:sp>
          <p:nvSpPr>
            <p:cNvPr id="5136" name="Text Box 15"/>
            <p:cNvSpPr txBox="1">
              <a:spLocks noChangeArrowheads="1"/>
            </p:cNvSpPr>
            <p:nvPr/>
          </p:nvSpPr>
          <p:spPr bwMode="auto">
            <a:xfrm>
              <a:off x="1690" y="1869"/>
              <a:ext cx="190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l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dirty="0">
                  <a:solidFill>
                    <a:schemeClr val="tx1"/>
                  </a:solidFill>
                </a:rPr>
                <a:t>+</a:t>
              </a:r>
              <a:r>
                <a:rPr lang="fr-FR" altLang="fr-FR" sz="2800" u="none" dirty="0" smtClean="0">
                  <a:solidFill>
                    <a:schemeClr val="tx1"/>
                  </a:solidFill>
                </a:rPr>
                <a:t>1,5 </a:t>
              </a:r>
              <a:r>
                <a:rPr lang="fr-FR" altLang="fr-FR" sz="2800" u="none" dirty="0">
                  <a:solidFill>
                    <a:schemeClr val="tx1"/>
                  </a:solidFill>
                </a:rPr>
                <a:t>à 2°C en 2040</a:t>
              </a:r>
            </a:p>
          </p:txBody>
        </p:sp>
      </p:grpSp>
      <p:sp>
        <p:nvSpPr>
          <p:cNvPr id="18" name="Text Box 6"/>
          <p:cNvSpPr txBox="1">
            <a:spLocks noChangeArrowheads="1"/>
          </p:cNvSpPr>
          <p:nvPr/>
        </p:nvSpPr>
        <p:spPr bwMode="auto">
          <a:xfrm>
            <a:off x="2382839" y="1037679"/>
            <a:ext cx="3184524" cy="5191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800" u="none" dirty="0" smtClean="0">
                <a:solidFill>
                  <a:srgbClr val="FF0000"/>
                </a:solidFill>
                <a:latin typeface="Arial" pitchFamily="34" charset="0"/>
              </a:rPr>
              <a:t>Sur le millénaire</a:t>
            </a:r>
            <a:endParaRPr lang="fr-FR" altLang="fr-FR" sz="2800" u="none" dirty="0">
              <a:solidFill>
                <a:srgbClr val="FF0000"/>
              </a:solidFill>
              <a:latin typeface="Arial" pitchFamily="34" charset="0"/>
            </a:endParaRPr>
          </a:p>
        </p:txBody>
      </p:sp>
      <p:sp>
        <p:nvSpPr>
          <p:cNvPr id="19" name="Text Box 6"/>
          <p:cNvSpPr txBox="1">
            <a:spLocks noChangeArrowheads="1"/>
          </p:cNvSpPr>
          <p:nvPr/>
        </p:nvSpPr>
        <p:spPr bwMode="auto">
          <a:xfrm>
            <a:off x="990600" y="141462"/>
            <a:ext cx="7543800" cy="5191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r>
              <a:rPr lang="fr-FR" altLang="fr-FR" sz="2800" u="none" dirty="0" smtClean="0">
                <a:solidFill>
                  <a:schemeClr val="accent2"/>
                </a:solidFill>
                <a:latin typeface="Arial" pitchFamily="34" charset="0"/>
              </a:rPr>
              <a:t>Le changement, c'est (déjà) maintenant !</a:t>
            </a:r>
            <a:endParaRPr lang="fr-FR" altLang="fr-FR" sz="2800" u="none" dirty="0">
              <a:solidFill>
                <a:schemeClr val="accent2"/>
              </a:solidFill>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7"/>
          <p:cNvSpPr>
            <a:spLocks noChangeArrowheads="1"/>
          </p:cNvSpPr>
          <p:nvPr/>
        </p:nvSpPr>
        <p:spPr bwMode="auto">
          <a:xfrm>
            <a:off x="0" y="836613"/>
            <a:ext cx="9144000" cy="60213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5" name="Rectangle 2"/>
          <p:cNvSpPr>
            <a:spLocks noChangeArrowheads="1"/>
          </p:cNvSpPr>
          <p:nvPr/>
        </p:nvSpPr>
        <p:spPr bwMode="auto">
          <a:xfrm>
            <a:off x="0" y="2133600"/>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6" name="Rectangle 3"/>
          <p:cNvSpPr>
            <a:spLocks noChangeArrowheads="1"/>
          </p:cNvSpPr>
          <p:nvPr/>
        </p:nvSpPr>
        <p:spPr bwMode="auto">
          <a:xfrm>
            <a:off x="0" y="981075"/>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7" name="Text Box 4"/>
          <p:cNvSpPr txBox="1">
            <a:spLocks noChangeArrowheads="1"/>
          </p:cNvSpPr>
          <p:nvPr/>
        </p:nvSpPr>
        <p:spPr bwMode="auto">
          <a:xfrm>
            <a:off x="88900" y="836613"/>
            <a:ext cx="9018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t> Beaucoup d’espèces touchées</a:t>
            </a:r>
            <a:br>
              <a:rPr lang="fr-FR" altLang="fr-FR" u="none"/>
            </a:br>
            <a:r>
              <a:rPr lang="fr-FR" altLang="fr-FR" u="none"/>
              <a:t>     </a:t>
            </a:r>
            <a:r>
              <a:rPr lang="fr-FR" altLang="fr-FR" sz="2800" i="1" u="none"/>
              <a:t>… résineux, feuillus, arbustes, herbacées</a:t>
            </a:r>
            <a:endParaRPr lang="en-GB" altLang="fr-FR" sz="2800" i="1" u="none">
              <a:solidFill>
                <a:schemeClr val="tx1"/>
              </a:solidFill>
            </a:endParaRPr>
          </a:p>
        </p:txBody>
      </p:sp>
      <p:sp>
        <p:nvSpPr>
          <p:cNvPr id="33798" name="Text Box 8"/>
          <p:cNvSpPr txBox="1">
            <a:spLocks noChangeArrowheads="1"/>
          </p:cNvSpPr>
          <p:nvPr/>
        </p:nvSpPr>
        <p:spPr bwMode="auto">
          <a:xfrm>
            <a:off x="250825" y="2060575"/>
            <a:ext cx="8604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solidFill>
                  <a:schemeClr val="accent2"/>
                </a:solidFill>
              </a:rPr>
              <a:t> Disparition des pollinisateurs</a:t>
            </a:r>
            <a:br>
              <a:rPr lang="fr-FR" altLang="fr-FR" u="none">
                <a:solidFill>
                  <a:schemeClr val="accent2"/>
                </a:solidFill>
              </a:rPr>
            </a:br>
            <a:r>
              <a:rPr lang="fr-FR" altLang="fr-FR" u="none">
                <a:solidFill>
                  <a:schemeClr val="accent2"/>
                </a:solidFill>
              </a:rPr>
              <a:t>   </a:t>
            </a:r>
            <a:r>
              <a:rPr lang="fr-FR" altLang="fr-FR" sz="2800" i="1" u="none">
                <a:solidFill>
                  <a:schemeClr val="accent2"/>
                </a:solidFill>
              </a:rPr>
              <a:t>… cause peu visible, effet drastique  sur reproduction</a:t>
            </a:r>
            <a:endParaRPr lang="en-GB" altLang="fr-FR" sz="2000" i="1" u="none">
              <a:solidFill>
                <a:schemeClr val="tx1"/>
              </a:solidFill>
            </a:endParaRPr>
          </a:p>
        </p:txBody>
      </p:sp>
      <p:sp>
        <p:nvSpPr>
          <p:cNvPr id="33799" name="Rectangle 2"/>
          <p:cNvSpPr>
            <a:spLocks noChangeArrowheads="1"/>
          </p:cNvSpPr>
          <p:nvPr/>
        </p:nvSpPr>
        <p:spPr bwMode="auto">
          <a:xfrm>
            <a:off x="0" y="4579938"/>
            <a:ext cx="9107488" cy="1042987"/>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800" name="Rectangle 3"/>
          <p:cNvSpPr>
            <a:spLocks noChangeArrowheads="1"/>
          </p:cNvSpPr>
          <p:nvPr/>
        </p:nvSpPr>
        <p:spPr bwMode="auto">
          <a:xfrm>
            <a:off x="0" y="3429000"/>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801" name="Text Box 14"/>
          <p:cNvSpPr txBox="1">
            <a:spLocks noChangeArrowheads="1"/>
          </p:cNvSpPr>
          <p:nvPr/>
        </p:nvSpPr>
        <p:spPr bwMode="auto">
          <a:xfrm>
            <a:off x="193675" y="4508500"/>
            <a:ext cx="8732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a:solidFill>
                  <a:srgbClr val="FF0000"/>
                </a:solidFill>
              </a:rPr>
              <a:t>Glands trop petits et pas arrivés à maturité</a:t>
            </a:r>
            <a:br>
              <a:rPr lang="en-US" altLang="fr-FR" sz="3200" u="none">
                <a:solidFill>
                  <a:srgbClr val="FF0000"/>
                </a:solidFill>
              </a:rPr>
            </a:br>
            <a:r>
              <a:rPr lang="en-US" altLang="fr-FR" sz="3200" i="1" u="none">
                <a:solidFill>
                  <a:srgbClr val="FF0000"/>
                </a:solidFill>
              </a:rPr>
              <a:t>   </a:t>
            </a:r>
            <a:r>
              <a:rPr lang="en-US" altLang="fr-FR" sz="2800" i="1" u="none">
                <a:solidFill>
                  <a:srgbClr val="FF0000"/>
                </a:solidFill>
              </a:rPr>
              <a:t>... floraison d’automne sans espoir de reproduction</a:t>
            </a:r>
          </a:p>
        </p:txBody>
      </p:sp>
      <p:sp>
        <p:nvSpPr>
          <p:cNvPr id="33802" name="Text Box 6"/>
          <p:cNvSpPr txBox="1">
            <a:spLocks noChangeArrowheads="1"/>
          </p:cNvSpPr>
          <p:nvPr/>
        </p:nvSpPr>
        <p:spPr bwMode="auto">
          <a:xfrm>
            <a:off x="468313" y="3357563"/>
            <a:ext cx="86756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fr-FR" altLang="fr-FR" u="none">
                <a:solidFill>
                  <a:srgbClr val="008000"/>
                </a:solidFill>
              </a:rPr>
              <a:t>Avortement massif des cônes </a:t>
            </a:r>
            <a:r>
              <a:rPr lang="fr-FR" altLang="fr-FR" sz="2800" b="0" u="none">
                <a:solidFill>
                  <a:srgbClr val="008000"/>
                </a:solidFill>
              </a:rPr>
              <a:t>(&gt;50% en 2016</a:t>
            </a:r>
            <a:r>
              <a:rPr lang="fr-FR" altLang="fr-FR" b="0" u="none">
                <a:solidFill>
                  <a:srgbClr val="008000"/>
                </a:solidFill>
              </a:rPr>
              <a:t>)</a:t>
            </a:r>
            <a:br>
              <a:rPr lang="fr-FR" altLang="fr-FR" b="0" u="none">
                <a:solidFill>
                  <a:srgbClr val="008000"/>
                </a:solidFill>
              </a:rPr>
            </a:br>
            <a:r>
              <a:rPr lang="fr-FR" altLang="fr-FR" sz="2800" u="none">
                <a:solidFill>
                  <a:srgbClr val="008000"/>
                </a:solidFill>
              </a:rPr>
              <a:t>… </a:t>
            </a:r>
            <a:r>
              <a:rPr lang="fr-FR" altLang="fr-FR" sz="2800" i="1" u="none">
                <a:solidFill>
                  <a:srgbClr val="008000"/>
                </a:solidFill>
              </a:rPr>
              <a:t>et cônes survivants 40 à 60% plus petits</a:t>
            </a:r>
            <a:endParaRPr lang="en-US" altLang="fr-FR" sz="2800" i="1" u="none">
              <a:solidFill>
                <a:schemeClr val="tx1"/>
              </a:solidFill>
            </a:endParaRPr>
          </a:p>
        </p:txBody>
      </p:sp>
    </p:spTree>
    <p:custDataLst>
      <p:tags r:id="rId1"/>
    </p:custDataLst>
  </p:cSld>
  <p:clrMapOvr>
    <a:masterClrMapping/>
  </p:clrMapOvr>
  <p:transition advTm="10475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2782083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descr="fond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5508625" y="1532161"/>
            <a:ext cx="3419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dirty="0">
                <a:solidFill>
                  <a:srgbClr val="9900CC"/>
                </a:solidFill>
              </a:rPr>
              <a:t> </a:t>
            </a:r>
            <a:r>
              <a:rPr lang="en-US" altLang="fr-FR" sz="2800" u="none" dirty="0" err="1">
                <a:solidFill>
                  <a:srgbClr val="9900CC"/>
                </a:solidFill>
              </a:rPr>
              <a:t>fleurs</a:t>
            </a:r>
            <a:r>
              <a:rPr lang="en-US" altLang="fr-FR" sz="2800" u="none" dirty="0">
                <a:solidFill>
                  <a:srgbClr val="9900CC"/>
                </a:solidFill>
              </a:rPr>
              <a:t> </a:t>
            </a:r>
            <a:r>
              <a:rPr lang="en-US" altLang="fr-FR" sz="2800" u="none" dirty="0" err="1">
                <a:solidFill>
                  <a:srgbClr val="9900CC"/>
                </a:solidFill>
              </a:rPr>
              <a:t>en</a:t>
            </a:r>
            <a:r>
              <a:rPr lang="en-US" altLang="fr-FR" sz="2800" u="none" dirty="0">
                <a:solidFill>
                  <a:srgbClr val="9900CC"/>
                </a:solidFill>
              </a:rPr>
              <a:t> </a:t>
            </a:r>
            <a:r>
              <a:rPr lang="en-US" altLang="fr-FR" sz="2800" u="none" dirty="0" smtClean="0">
                <a:solidFill>
                  <a:srgbClr val="9900CC"/>
                </a:solidFill>
              </a:rPr>
              <a:t>hiver</a:t>
            </a:r>
            <a:endParaRPr lang="fr-FR" altLang="fr-FR" sz="2800" i="1" u="none" dirty="0">
              <a:solidFill>
                <a:srgbClr val="9900CC"/>
              </a:solidFill>
            </a:endParaRPr>
          </a:p>
        </p:txBody>
      </p:sp>
      <p:sp>
        <p:nvSpPr>
          <p:cNvPr id="35845" name="Text Box 6"/>
          <p:cNvSpPr txBox="1">
            <a:spLocks noChangeArrowheads="1"/>
          </p:cNvSpPr>
          <p:nvPr/>
        </p:nvSpPr>
        <p:spPr bwMode="auto">
          <a:xfrm>
            <a:off x="5508625" y="2060848"/>
            <a:ext cx="34559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dirty="0">
                <a:solidFill>
                  <a:srgbClr val="993300"/>
                </a:solidFill>
              </a:rPr>
              <a:t> </a:t>
            </a:r>
            <a:r>
              <a:rPr lang="en-US" altLang="fr-FR" sz="2800" u="none" dirty="0" err="1">
                <a:solidFill>
                  <a:srgbClr val="993300"/>
                </a:solidFill>
              </a:rPr>
              <a:t>Croissance</a:t>
            </a:r>
            <a:r>
              <a:rPr lang="en-US" altLang="fr-FR" sz="2800" u="none" dirty="0">
                <a:solidFill>
                  <a:srgbClr val="993300"/>
                </a:solidFill>
              </a:rPr>
              <a:t> continue</a:t>
            </a:r>
            <a:br>
              <a:rPr lang="en-US" altLang="fr-FR" sz="2800" u="none" dirty="0">
                <a:solidFill>
                  <a:srgbClr val="993300"/>
                </a:solidFill>
              </a:rPr>
            </a:br>
            <a:r>
              <a:rPr lang="en-US" altLang="fr-FR" sz="2800" u="none" dirty="0">
                <a:solidFill>
                  <a:srgbClr val="993300"/>
                </a:solidFill>
              </a:rPr>
              <a:t>    …</a:t>
            </a:r>
            <a:r>
              <a:rPr lang="en-US" altLang="fr-FR" sz="2400" i="1" u="none" dirty="0" err="1">
                <a:solidFill>
                  <a:srgbClr val="993300"/>
                </a:solidFill>
              </a:rPr>
              <a:t>même</a:t>
            </a:r>
            <a:r>
              <a:rPr lang="en-US" altLang="fr-FR" sz="2400" i="1" u="none" dirty="0">
                <a:solidFill>
                  <a:srgbClr val="993300"/>
                </a:solidFill>
              </a:rPr>
              <a:t> </a:t>
            </a:r>
            <a:r>
              <a:rPr lang="en-US" altLang="fr-FR" sz="2400" i="1" u="none" dirty="0" err="1">
                <a:solidFill>
                  <a:srgbClr val="993300"/>
                </a:solidFill>
              </a:rPr>
              <a:t>en</a:t>
            </a:r>
            <a:r>
              <a:rPr lang="en-US" altLang="fr-FR" sz="2400" i="1" u="none" dirty="0">
                <a:solidFill>
                  <a:srgbClr val="993300"/>
                </a:solidFill>
              </a:rPr>
              <a:t> hiver</a:t>
            </a:r>
            <a:endParaRPr lang="fr-FR" altLang="fr-FR" sz="2400" i="1" u="none" dirty="0">
              <a:solidFill>
                <a:srgbClr val="993300"/>
              </a:solidFill>
            </a:endParaRPr>
          </a:p>
        </p:txBody>
      </p:sp>
      <p:sp>
        <p:nvSpPr>
          <p:cNvPr id="35846" name="Rectangle 6"/>
          <p:cNvSpPr>
            <a:spLocks noChangeArrowheads="1"/>
          </p:cNvSpPr>
          <p:nvPr/>
        </p:nvSpPr>
        <p:spPr bwMode="auto">
          <a:xfrm>
            <a:off x="468313" y="1700213"/>
            <a:ext cx="4967287" cy="2808287"/>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spcBef>
                <a:spcPct val="0"/>
              </a:spcBef>
            </a:pPr>
            <a:endParaRPr lang="fr-FR" altLang="fr-FR" sz="2400" b="0" u="none">
              <a:solidFill>
                <a:schemeClr val="tx1"/>
              </a:solidFill>
            </a:endParaRPr>
          </a:p>
        </p:txBody>
      </p:sp>
      <p:cxnSp>
        <p:nvCxnSpPr>
          <p:cNvPr id="35847" name="Connecteur droit 8"/>
          <p:cNvCxnSpPr>
            <a:cxnSpLocks noChangeShapeType="1"/>
          </p:cNvCxnSpPr>
          <p:nvPr/>
        </p:nvCxnSpPr>
        <p:spPr bwMode="auto">
          <a:xfrm>
            <a:off x="1403350" y="1700213"/>
            <a:ext cx="0" cy="2808287"/>
          </a:xfrm>
          <a:prstGeom prst="line">
            <a:avLst/>
          </a:prstGeom>
          <a:noFill/>
          <a:ln w="2540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35848" name="Forme libre 9"/>
          <p:cNvSpPr>
            <a:spLocks/>
          </p:cNvSpPr>
          <p:nvPr/>
        </p:nvSpPr>
        <p:spPr bwMode="auto">
          <a:xfrm>
            <a:off x="971550" y="4149725"/>
            <a:ext cx="1182688" cy="358775"/>
          </a:xfrm>
          <a:custGeom>
            <a:avLst/>
            <a:gdLst>
              <a:gd name="T0" fmla="*/ 31222 w 1141862"/>
              <a:gd name="T1" fmla="*/ 125163 h 409432"/>
              <a:gd name="T2" fmla="*/ 256015 w 1141862"/>
              <a:gd name="T3" fmla="*/ 58409 h 409432"/>
              <a:gd name="T4" fmla="*/ 1567305 w 1141862"/>
              <a:gd name="T5" fmla="*/ 0 h 409432"/>
              <a:gd name="T6" fmla="*/ 0 60000 65536"/>
              <a:gd name="T7" fmla="*/ 0 60000 65536"/>
              <a:gd name="T8" fmla="*/ 0 60000 65536"/>
              <a:gd name="T9" fmla="*/ 0 w 1141862"/>
              <a:gd name="T10" fmla="*/ 0 h 409432"/>
              <a:gd name="T11" fmla="*/ 1141862 w 1141862"/>
              <a:gd name="T12" fmla="*/ 409432 h 409432"/>
            </a:gdLst>
            <a:ahLst/>
            <a:cxnLst>
              <a:cxn ang="T6">
                <a:pos x="T0" y="T1"/>
              </a:cxn>
              <a:cxn ang="T7">
                <a:pos x="T2" y="T3"/>
              </a:cxn>
              <a:cxn ang="T8">
                <a:pos x="T4" y="T5"/>
              </a:cxn>
            </a:cxnLst>
            <a:rect l="T9" t="T10" r="T11" b="T12"/>
            <a:pathLst>
              <a:path w="1141862" h="409432">
                <a:moveTo>
                  <a:pt x="22746" y="409432"/>
                </a:moveTo>
                <a:cubicBezTo>
                  <a:pt x="11373" y="334369"/>
                  <a:pt x="0" y="259307"/>
                  <a:pt x="186519" y="191068"/>
                </a:cubicBezTo>
                <a:cubicBezTo>
                  <a:pt x="373038" y="122829"/>
                  <a:pt x="757450" y="61414"/>
                  <a:pt x="1141862" y="0"/>
                </a:cubicBezTo>
              </a:path>
            </a:pathLst>
          </a:custGeom>
          <a:noFill/>
          <a:ln w="571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49" name="Forme libre 12"/>
          <p:cNvSpPr>
            <a:spLocks/>
          </p:cNvSpPr>
          <p:nvPr/>
        </p:nvSpPr>
        <p:spPr bwMode="auto">
          <a:xfrm>
            <a:off x="4594225" y="2000250"/>
            <a:ext cx="431800" cy="503238"/>
          </a:xfrm>
          <a:custGeom>
            <a:avLst/>
            <a:gdLst>
              <a:gd name="T0" fmla="*/ 0 w 1501254"/>
              <a:gd name="T1" fmla="*/ 401053179 h 218365"/>
              <a:gd name="T2" fmla="*/ 5 w 1501254"/>
              <a:gd name="T3" fmla="*/ 125328665 h 218365"/>
              <a:gd name="T4" fmla="*/ 20 w 1501254"/>
              <a:gd name="T5" fmla="*/ 0 h 218365"/>
              <a:gd name="T6" fmla="*/ 0 60000 65536"/>
              <a:gd name="T7" fmla="*/ 0 60000 65536"/>
              <a:gd name="T8" fmla="*/ 0 60000 65536"/>
              <a:gd name="T9" fmla="*/ 0 w 1501254"/>
              <a:gd name="T10" fmla="*/ 0 h 218365"/>
              <a:gd name="T11" fmla="*/ 1501254 w 1501254"/>
              <a:gd name="T12" fmla="*/ 218365 h 218365"/>
            </a:gdLst>
            <a:ahLst/>
            <a:cxnLst>
              <a:cxn ang="T6">
                <a:pos x="T0" y="T1"/>
              </a:cxn>
              <a:cxn ang="T7">
                <a:pos x="T2" y="T3"/>
              </a:cxn>
              <a:cxn ang="T8">
                <a:pos x="T4" y="T5"/>
              </a:cxn>
            </a:cxnLst>
            <a:rect l="T9" t="T10" r="T11" b="T12"/>
            <a:pathLst>
              <a:path w="1501254" h="218365">
                <a:moveTo>
                  <a:pt x="0" y="218365"/>
                </a:moveTo>
                <a:cubicBezTo>
                  <a:pt x="45492" y="161499"/>
                  <a:pt x="90985" y="104633"/>
                  <a:pt x="341194" y="68239"/>
                </a:cubicBezTo>
                <a:cubicBezTo>
                  <a:pt x="591403" y="31845"/>
                  <a:pt x="1046328" y="15922"/>
                  <a:pt x="1501254" y="0"/>
                </a:cubicBezTo>
              </a:path>
            </a:pathLst>
          </a:custGeom>
          <a:noFill/>
          <a:ln w="349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50" name="Text Box 6"/>
          <p:cNvSpPr txBox="1">
            <a:spLocks noChangeArrowheads="1"/>
          </p:cNvSpPr>
          <p:nvPr/>
        </p:nvSpPr>
        <p:spPr bwMode="auto">
          <a:xfrm>
            <a:off x="5508625" y="3068960"/>
            <a:ext cx="3311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dirty="0">
                <a:solidFill>
                  <a:schemeClr val="accent2"/>
                </a:solidFill>
              </a:rPr>
              <a:t> </a:t>
            </a:r>
            <a:r>
              <a:rPr lang="en-US" altLang="fr-FR" sz="2800" u="none" dirty="0" err="1">
                <a:solidFill>
                  <a:schemeClr val="accent2"/>
                </a:solidFill>
              </a:rPr>
              <a:t>Arrêt</a:t>
            </a:r>
            <a:r>
              <a:rPr lang="en-US" altLang="fr-FR" sz="2800" u="none" dirty="0">
                <a:solidFill>
                  <a:schemeClr val="accent2"/>
                </a:solidFill>
              </a:rPr>
              <a:t> </a:t>
            </a:r>
            <a:r>
              <a:rPr lang="en-US" altLang="fr-FR" sz="2800" u="none" dirty="0" err="1">
                <a:solidFill>
                  <a:schemeClr val="accent2"/>
                </a:solidFill>
              </a:rPr>
              <a:t>prolongé</a:t>
            </a:r>
            <a:r>
              <a:rPr lang="en-US" altLang="fr-FR" sz="2800" u="none" dirty="0">
                <a:solidFill>
                  <a:schemeClr val="accent2"/>
                </a:solidFill>
              </a:rPr>
              <a:t/>
            </a:r>
            <a:br>
              <a:rPr lang="en-US" altLang="fr-FR" sz="2800" u="none" dirty="0">
                <a:solidFill>
                  <a:schemeClr val="accent2"/>
                </a:solidFill>
              </a:rPr>
            </a:br>
            <a:r>
              <a:rPr lang="en-US" altLang="fr-FR" sz="2800" u="none" dirty="0">
                <a:solidFill>
                  <a:schemeClr val="accent2"/>
                </a:solidFill>
              </a:rPr>
              <a:t>      </a:t>
            </a:r>
            <a:r>
              <a:rPr lang="en-US" altLang="fr-FR" sz="2800" u="none" dirty="0" err="1">
                <a:solidFill>
                  <a:schemeClr val="accent2"/>
                </a:solidFill>
              </a:rPr>
              <a:t>parfois</a:t>
            </a:r>
            <a:r>
              <a:rPr lang="en-US" altLang="fr-FR" sz="2800" u="none" dirty="0">
                <a:solidFill>
                  <a:schemeClr val="accent2"/>
                </a:solidFill>
              </a:rPr>
              <a:t> </a:t>
            </a:r>
            <a:r>
              <a:rPr lang="en-US" altLang="fr-FR" sz="2800" u="none" dirty="0" err="1">
                <a:solidFill>
                  <a:schemeClr val="accent2"/>
                </a:solidFill>
              </a:rPr>
              <a:t>en</a:t>
            </a:r>
            <a:r>
              <a:rPr lang="en-US" altLang="fr-FR" sz="2800" u="none" dirty="0">
                <a:solidFill>
                  <a:schemeClr val="accent2"/>
                </a:solidFill>
              </a:rPr>
              <a:t> </a:t>
            </a:r>
            <a:r>
              <a:rPr lang="en-US" altLang="fr-FR" sz="2800" u="none" dirty="0" err="1">
                <a:solidFill>
                  <a:schemeClr val="accent2"/>
                </a:solidFill>
              </a:rPr>
              <a:t>été</a:t>
            </a:r>
            <a:r>
              <a:rPr lang="en-US" altLang="fr-FR" sz="2800" u="none" dirty="0">
                <a:solidFill>
                  <a:schemeClr val="accent2"/>
                </a:solidFill>
              </a:rPr>
              <a:t> </a:t>
            </a:r>
            <a:br>
              <a:rPr lang="en-US" altLang="fr-FR" sz="2800" u="none" dirty="0">
                <a:solidFill>
                  <a:schemeClr val="accent2"/>
                </a:solidFill>
              </a:rPr>
            </a:br>
            <a:r>
              <a:rPr lang="en-US" altLang="fr-FR" sz="2800" u="none" dirty="0">
                <a:solidFill>
                  <a:schemeClr val="accent2"/>
                </a:solidFill>
              </a:rPr>
              <a:t> </a:t>
            </a:r>
            <a:r>
              <a:rPr lang="en-US" altLang="fr-FR" sz="2400" u="none" dirty="0">
                <a:solidFill>
                  <a:schemeClr val="accent2"/>
                </a:solidFill>
              </a:rPr>
              <a:t>…</a:t>
            </a:r>
            <a:r>
              <a:rPr lang="en-US" altLang="fr-FR" sz="2400" i="1" u="none" dirty="0">
                <a:solidFill>
                  <a:schemeClr val="accent2"/>
                </a:solidFill>
              </a:rPr>
              <a:t> retard </a:t>
            </a:r>
            <a:r>
              <a:rPr lang="en-US" altLang="fr-FR" sz="2400" i="1" u="none" dirty="0" err="1">
                <a:solidFill>
                  <a:schemeClr val="accent2"/>
                </a:solidFill>
              </a:rPr>
              <a:t>en</a:t>
            </a:r>
            <a:r>
              <a:rPr lang="en-US" altLang="fr-FR" sz="2400" i="1" u="none" dirty="0">
                <a:solidFill>
                  <a:schemeClr val="accent2"/>
                </a:solidFill>
              </a:rPr>
              <a:t> </a:t>
            </a:r>
            <a:r>
              <a:rPr lang="en-US" altLang="fr-FR" sz="2400" i="1" u="none" dirty="0" err="1">
                <a:solidFill>
                  <a:schemeClr val="accent2"/>
                </a:solidFill>
              </a:rPr>
              <a:t>automne</a:t>
            </a:r>
            <a:endParaRPr lang="fr-FR" altLang="fr-FR" sz="2400" i="1" u="none" dirty="0">
              <a:solidFill>
                <a:schemeClr val="accent2"/>
              </a:solidFill>
            </a:endParaRPr>
          </a:p>
        </p:txBody>
      </p:sp>
      <p:grpSp>
        <p:nvGrpSpPr>
          <p:cNvPr id="35851" name="Groupe 32"/>
          <p:cNvGrpSpPr>
            <a:grpSpLocks/>
          </p:cNvGrpSpPr>
          <p:nvPr/>
        </p:nvGrpSpPr>
        <p:grpSpPr bwMode="auto">
          <a:xfrm>
            <a:off x="603250" y="5248452"/>
            <a:ext cx="4616450" cy="820564"/>
            <a:chOff x="827584" y="4528356"/>
            <a:chExt cx="4617223" cy="821059"/>
          </a:xfrm>
        </p:grpSpPr>
        <p:sp>
          <p:nvSpPr>
            <p:cNvPr id="35877" name="ZoneTexte 15"/>
            <p:cNvSpPr txBox="1">
              <a:spLocks noChangeArrowheads="1"/>
            </p:cNvSpPr>
            <p:nvPr/>
          </p:nvSpPr>
          <p:spPr bwMode="auto">
            <a:xfrm rot="-5400000">
              <a:off x="709442" y="4646498"/>
              <a:ext cx="8210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dirty="0" err="1">
                  <a:latin typeface="Arial Narrow" pitchFamily="34" charset="0"/>
                  <a:cs typeface="Arial" pitchFamily="34" charset="0"/>
                </a:rPr>
                <a:t>Nov</a:t>
              </a:r>
              <a:endParaRPr lang="en-US" altLang="fr-FR" sz="3200" u="none" dirty="0">
                <a:latin typeface="Arial Narrow" pitchFamily="34" charset="0"/>
                <a:cs typeface="Arial" pitchFamily="34" charset="0"/>
              </a:endParaRPr>
            </a:p>
          </p:txBody>
        </p:sp>
        <p:sp>
          <p:nvSpPr>
            <p:cNvPr id="35878" name="ZoneTexte 16"/>
            <p:cNvSpPr txBox="1">
              <a:spLocks noChangeArrowheads="1"/>
            </p:cNvSpPr>
            <p:nvPr/>
          </p:nvSpPr>
          <p:spPr bwMode="auto">
            <a:xfrm rot="-5400000">
              <a:off x="1409570" y="4674551"/>
              <a:ext cx="764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latin typeface="Arial Narrow" pitchFamily="34" charset="0"/>
                  <a:cs typeface="Arial" pitchFamily="34" charset="0"/>
                </a:rPr>
                <a:t>Jan</a:t>
              </a:r>
              <a:endParaRPr lang="en-US" altLang="fr-FR" sz="3200" u="none">
                <a:latin typeface="Arial Narrow" pitchFamily="34" charset="0"/>
                <a:cs typeface="Arial" pitchFamily="34" charset="0"/>
              </a:endParaRPr>
            </a:p>
          </p:txBody>
        </p:sp>
        <p:sp>
          <p:nvSpPr>
            <p:cNvPr id="35879" name="ZoneTexte 17"/>
            <p:cNvSpPr txBox="1">
              <a:spLocks noChangeArrowheads="1"/>
            </p:cNvSpPr>
            <p:nvPr/>
          </p:nvSpPr>
          <p:spPr bwMode="auto">
            <a:xfrm rot="-5400000">
              <a:off x="2072027" y="4664932"/>
              <a:ext cx="7841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latin typeface="Arial Narrow" pitchFamily="34" charset="0"/>
                  <a:cs typeface="Arial" pitchFamily="34" charset="0"/>
                </a:rPr>
                <a:t>Mar</a:t>
              </a:r>
              <a:endParaRPr lang="en-US" altLang="fr-FR" sz="3200" u="none">
                <a:latin typeface="Arial Narrow" pitchFamily="34" charset="0"/>
                <a:cs typeface="Arial" pitchFamily="34" charset="0"/>
              </a:endParaRPr>
            </a:p>
          </p:txBody>
        </p:sp>
        <p:sp>
          <p:nvSpPr>
            <p:cNvPr id="35880" name="ZoneTexte 18"/>
            <p:cNvSpPr txBox="1">
              <a:spLocks noChangeArrowheads="1"/>
            </p:cNvSpPr>
            <p:nvPr/>
          </p:nvSpPr>
          <p:spPr bwMode="auto">
            <a:xfrm rot="16200000">
              <a:off x="2763112" y="4636831"/>
              <a:ext cx="746167" cy="58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dirty="0" smtClean="0">
                  <a:latin typeface="Arial Narrow" pitchFamily="34" charset="0"/>
                  <a:cs typeface="Arial" pitchFamily="34" charset="0"/>
                </a:rPr>
                <a:t>Mai</a:t>
              </a:r>
              <a:endParaRPr lang="en-US" altLang="fr-FR" sz="3200" u="none" dirty="0">
                <a:latin typeface="Arial Narrow" pitchFamily="34" charset="0"/>
                <a:cs typeface="Arial" pitchFamily="34" charset="0"/>
              </a:endParaRPr>
            </a:p>
          </p:txBody>
        </p:sp>
        <p:sp>
          <p:nvSpPr>
            <p:cNvPr id="35881" name="ZoneTexte 19"/>
            <p:cNvSpPr txBox="1">
              <a:spLocks noChangeArrowheads="1"/>
            </p:cNvSpPr>
            <p:nvPr/>
          </p:nvSpPr>
          <p:spPr bwMode="auto">
            <a:xfrm rot="-5400000">
              <a:off x="3473084" y="4721839"/>
              <a:ext cx="670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dirty="0" err="1">
                  <a:latin typeface="Arial Narrow" pitchFamily="34" charset="0"/>
                  <a:cs typeface="Arial" pitchFamily="34" charset="0"/>
                </a:rPr>
                <a:t>Jul</a:t>
              </a:r>
              <a:endParaRPr lang="en-US" altLang="fr-FR" sz="3200" u="none" dirty="0">
                <a:latin typeface="Arial Narrow" pitchFamily="34" charset="0"/>
                <a:cs typeface="Arial" pitchFamily="34" charset="0"/>
              </a:endParaRPr>
            </a:p>
          </p:txBody>
        </p:sp>
        <p:sp>
          <p:nvSpPr>
            <p:cNvPr id="35882" name="ZoneTexte 20"/>
            <p:cNvSpPr txBox="1">
              <a:spLocks noChangeArrowheads="1"/>
            </p:cNvSpPr>
            <p:nvPr/>
          </p:nvSpPr>
          <p:spPr bwMode="auto">
            <a:xfrm rot="-5400000">
              <a:off x="4079435" y="4656116"/>
              <a:ext cx="8018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latin typeface="Arial Narrow" pitchFamily="34" charset="0"/>
                  <a:cs typeface="Arial" pitchFamily="34" charset="0"/>
                </a:rPr>
                <a:t>Sep</a:t>
              </a:r>
              <a:endParaRPr lang="en-US" altLang="fr-FR" sz="3200" u="none">
                <a:latin typeface="Arial Narrow" pitchFamily="34" charset="0"/>
                <a:cs typeface="Arial" pitchFamily="34" charset="0"/>
              </a:endParaRPr>
            </a:p>
          </p:txBody>
        </p:sp>
        <p:sp>
          <p:nvSpPr>
            <p:cNvPr id="35883" name="ZoneTexte 21"/>
            <p:cNvSpPr txBox="1">
              <a:spLocks noChangeArrowheads="1"/>
            </p:cNvSpPr>
            <p:nvPr/>
          </p:nvSpPr>
          <p:spPr bwMode="auto">
            <a:xfrm rot="-5400000">
              <a:off x="4741890" y="4646498"/>
              <a:ext cx="8210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latin typeface="Arial Narrow" pitchFamily="34" charset="0"/>
                  <a:cs typeface="Arial" pitchFamily="34" charset="0"/>
                </a:rPr>
                <a:t>Nov</a:t>
              </a:r>
              <a:endParaRPr lang="en-US" altLang="fr-FR" sz="3200" u="none">
                <a:latin typeface="Arial Narrow" pitchFamily="34" charset="0"/>
                <a:cs typeface="Arial" pitchFamily="34" charset="0"/>
              </a:endParaRPr>
            </a:p>
          </p:txBody>
        </p:sp>
      </p:grpSp>
      <p:sp>
        <p:nvSpPr>
          <p:cNvPr id="35852" name="ZoneTexte 22"/>
          <p:cNvSpPr txBox="1">
            <a:spLocks noChangeArrowheads="1"/>
          </p:cNvSpPr>
          <p:nvPr/>
        </p:nvSpPr>
        <p:spPr bwMode="auto">
          <a:xfrm rot="-5400000">
            <a:off x="-1338263" y="2786063"/>
            <a:ext cx="30448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tx1"/>
                </a:solidFill>
                <a:latin typeface="Arial Narrow" pitchFamily="34" charset="0"/>
                <a:cs typeface="Arial" pitchFamily="34" charset="0"/>
              </a:rPr>
              <a:t>Croissance cumulée</a:t>
            </a:r>
            <a:endParaRPr lang="en-US" altLang="fr-FR" sz="2800" u="none">
              <a:solidFill>
                <a:schemeClr val="tx1"/>
              </a:solidFill>
              <a:latin typeface="Arial Narrow" pitchFamily="34" charset="0"/>
              <a:cs typeface="Arial" pitchFamily="34" charset="0"/>
            </a:endParaRPr>
          </a:p>
        </p:txBody>
      </p:sp>
      <p:sp>
        <p:nvSpPr>
          <p:cNvPr id="35853" name="Forme libre 23"/>
          <p:cNvSpPr>
            <a:spLocks/>
          </p:cNvSpPr>
          <p:nvPr/>
        </p:nvSpPr>
        <p:spPr bwMode="auto">
          <a:xfrm>
            <a:off x="3255963" y="2468563"/>
            <a:ext cx="1368425" cy="668337"/>
          </a:xfrm>
          <a:custGeom>
            <a:avLst/>
            <a:gdLst>
              <a:gd name="T0" fmla="*/ 0 w 1624084"/>
              <a:gd name="T1" fmla="*/ 665522 h 668740"/>
              <a:gd name="T2" fmla="*/ 20447 w 1624084"/>
              <a:gd name="T3" fmla="*/ 529702 h 668740"/>
              <a:gd name="T4" fmla="*/ 87631 w 1624084"/>
              <a:gd name="T5" fmla="*/ 448210 h 668740"/>
              <a:gd name="T6" fmla="*/ 251208 w 1624084"/>
              <a:gd name="T7" fmla="*/ 339553 h 668740"/>
              <a:gd name="T8" fmla="*/ 292101 w 1624084"/>
              <a:gd name="T9" fmla="*/ 81495 h 668740"/>
              <a:gd name="T10" fmla="*/ 347602 w 1624084"/>
              <a:gd name="T11" fmla="*/ 0 h 668740"/>
              <a:gd name="T12" fmla="*/ 0 60000 65536"/>
              <a:gd name="T13" fmla="*/ 0 60000 65536"/>
              <a:gd name="T14" fmla="*/ 0 60000 65536"/>
              <a:gd name="T15" fmla="*/ 0 60000 65536"/>
              <a:gd name="T16" fmla="*/ 0 60000 65536"/>
              <a:gd name="T17" fmla="*/ 0 60000 65536"/>
              <a:gd name="T18" fmla="*/ 0 w 1624084"/>
              <a:gd name="T19" fmla="*/ 0 h 668740"/>
              <a:gd name="T20" fmla="*/ 1624084 w 1624084"/>
              <a:gd name="T21" fmla="*/ 668740 h 668740"/>
            </a:gdLst>
            <a:ahLst/>
            <a:cxnLst>
              <a:cxn ang="T12">
                <a:pos x="T0" y="T1"/>
              </a:cxn>
              <a:cxn ang="T13">
                <a:pos x="T2" y="T3"/>
              </a:cxn>
              <a:cxn ang="T14">
                <a:pos x="T4" y="T5"/>
              </a:cxn>
              <a:cxn ang="T15">
                <a:pos x="T6" y="T7"/>
              </a:cxn>
              <a:cxn ang="T16">
                <a:pos x="T8" y="T9"/>
              </a:cxn>
              <a:cxn ang="T17">
                <a:pos x="T10" y="T11"/>
              </a:cxn>
            </a:cxnLst>
            <a:rect l="T18" t="T19" r="T20" b="T21"/>
            <a:pathLst>
              <a:path w="1624084" h="668740">
                <a:moveTo>
                  <a:pt x="0" y="668740"/>
                </a:moveTo>
                <a:cubicBezTo>
                  <a:pt x="13647" y="618698"/>
                  <a:pt x="27295" y="568657"/>
                  <a:pt x="95534" y="532263"/>
                </a:cubicBezTo>
                <a:cubicBezTo>
                  <a:pt x="163773" y="495869"/>
                  <a:pt x="229738" y="482221"/>
                  <a:pt x="409433" y="450376"/>
                </a:cubicBezTo>
                <a:cubicBezTo>
                  <a:pt x="589129" y="418531"/>
                  <a:pt x="1014483" y="402609"/>
                  <a:pt x="1173707" y="341194"/>
                </a:cubicBezTo>
                <a:cubicBezTo>
                  <a:pt x="1332931" y="279779"/>
                  <a:pt x="1289713" y="138753"/>
                  <a:pt x="1364776" y="81887"/>
                </a:cubicBezTo>
                <a:cubicBezTo>
                  <a:pt x="1439839" y="25021"/>
                  <a:pt x="1531961" y="12510"/>
                  <a:pt x="1624084" y="0"/>
                </a:cubicBezTo>
              </a:path>
            </a:pathLst>
          </a:custGeom>
          <a:noFill/>
          <a:ln w="539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54" name="Forme libre 24"/>
          <p:cNvSpPr>
            <a:spLocks/>
          </p:cNvSpPr>
          <p:nvPr/>
        </p:nvSpPr>
        <p:spPr bwMode="auto">
          <a:xfrm>
            <a:off x="5024295" y="1700808"/>
            <a:ext cx="433388" cy="287337"/>
          </a:xfrm>
          <a:custGeom>
            <a:avLst/>
            <a:gdLst>
              <a:gd name="T0" fmla="*/ 0 w 1501254"/>
              <a:gd name="T1" fmla="*/ 2588861 h 218365"/>
              <a:gd name="T2" fmla="*/ 5 w 1501254"/>
              <a:gd name="T3" fmla="*/ 809018 h 218365"/>
              <a:gd name="T4" fmla="*/ 21 w 1501254"/>
              <a:gd name="T5" fmla="*/ 0 h 218365"/>
              <a:gd name="T6" fmla="*/ 0 60000 65536"/>
              <a:gd name="T7" fmla="*/ 0 60000 65536"/>
              <a:gd name="T8" fmla="*/ 0 60000 65536"/>
              <a:gd name="T9" fmla="*/ 0 w 1501254"/>
              <a:gd name="T10" fmla="*/ 0 h 218365"/>
              <a:gd name="T11" fmla="*/ 1501254 w 1501254"/>
              <a:gd name="T12" fmla="*/ 218365 h 218365"/>
            </a:gdLst>
            <a:ahLst/>
            <a:cxnLst>
              <a:cxn ang="T6">
                <a:pos x="T0" y="T1"/>
              </a:cxn>
              <a:cxn ang="T7">
                <a:pos x="T2" y="T3"/>
              </a:cxn>
              <a:cxn ang="T8">
                <a:pos x="T4" y="T5"/>
              </a:cxn>
            </a:cxnLst>
            <a:rect l="T9" t="T10" r="T11" b="T12"/>
            <a:pathLst>
              <a:path w="1501254" h="218365">
                <a:moveTo>
                  <a:pt x="0" y="218365"/>
                </a:moveTo>
                <a:cubicBezTo>
                  <a:pt x="45492" y="161499"/>
                  <a:pt x="90985" y="104633"/>
                  <a:pt x="341194" y="68239"/>
                </a:cubicBezTo>
                <a:cubicBezTo>
                  <a:pt x="591403" y="31845"/>
                  <a:pt x="1046328" y="15922"/>
                  <a:pt x="1501254" y="0"/>
                </a:cubicBezTo>
              </a:path>
            </a:pathLst>
          </a:custGeom>
          <a:noFill/>
          <a:ln w="44450" cap="flat" cmpd="sng" algn="ctr">
            <a:solidFill>
              <a:srgbClr val="FF0000"/>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 name="Forme libre 27"/>
          <p:cNvSpPr/>
          <p:nvPr/>
        </p:nvSpPr>
        <p:spPr bwMode="auto">
          <a:xfrm rot="385344">
            <a:off x="4598988" y="2908300"/>
            <a:ext cx="841375" cy="288925"/>
          </a:xfrm>
          <a:custGeom>
            <a:avLst/>
            <a:gdLst>
              <a:gd name="connsiteX0" fmla="*/ 0 w 1501254"/>
              <a:gd name="connsiteY0" fmla="*/ 218365 h 218365"/>
              <a:gd name="connsiteX1" fmla="*/ 341194 w 1501254"/>
              <a:gd name="connsiteY1" fmla="*/ 68239 h 218365"/>
              <a:gd name="connsiteX2" fmla="*/ 1501254 w 1501254"/>
              <a:gd name="connsiteY2" fmla="*/ 0 h 218365"/>
            </a:gdLst>
            <a:ahLst/>
            <a:cxnLst>
              <a:cxn ang="0">
                <a:pos x="connsiteX0" y="connsiteY0"/>
              </a:cxn>
              <a:cxn ang="0">
                <a:pos x="connsiteX1" y="connsiteY1"/>
              </a:cxn>
              <a:cxn ang="0">
                <a:pos x="connsiteX2" y="connsiteY2"/>
              </a:cxn>
            </a:cxnLst>
            <a:rect l="l" t="t" r="r" b="b"/>
            <a:pathLst>
              <a:path w="1501254" h="218365">
                <a:moveTo>
                  <a:pt x="0" y="218365"/>
                </a:moveTo>
                <a:cubicBezTo>
                  <a:pt x="45492" y="161499"/>
                  <a:pt x="90985" y="104633"/>
                  <a:pt x="341194" y="68239"/>
                </a:cubicBezTo>
                <a:cubicBezTo>
                  <a:pt x="591403" y="31845"/>
                  <a:pt x="1046328" y="15922"/>
                  <a:pt x="1501254" y="0"/>
                </a:cubicBezTo>
              </a:path>
            </a:pathLst>
          </a:custGeom>
          <a:noFill/>
          <a:ln w="34925" cap="flat" cmpd="sng" algn="ctr">
            <a:solidFill>
              <a:schemeClr val="accent6"/>
            </a:solidFill>
            <a:prstDash val="solid"/>
            <a:round/>
            <a:headEnd type="none" w="med" len="med"/>
            <a:tailEnd type="none" w="med" len="med"/>
          </a:ln>
          <a:effectLst/>
        </p:spPr>
        <p:txBody>
          <a:bodyPr/>
          <a:lstStyle/>
          <a:p>
            <a:pPr algn="ctr">
              <a:spcBef>
                <a:spcPct val="0"/>
              </a:spcBef>
              <a:defRPr/>
            </a:pPr>
            <a:endParaRPr lang="en-US" sz="2400" b="0" u="none">
              <a:solidFill>
                <a:schemeClr val="tx1"/>
              </a:solidFill>
            </a:endParaRPr>
          </a:p>
        </p:txBody>
      </p:sp>
      <p:sp>
        <p:nvSpPr>
          <p:cNvPr id="35856" name="Forme libre 30"/>
          <p:cNvSpPr>
            <a:spLocks/>
          </p:cNvSpPr>
          <p:nvPr/>
        </p:nvSpPr>
        <p:spPr bwMode="auto">
          <a:xfrm>
            <a:off x="2141538" y="3108325"/>
            <a:ext cx="1135062" cy="1038225"/>
          </a:xfrm>
          <a:custGeom>
            <a:avLst/>
            <a:gdLst>
              <a:gd name="T0" fmla="*/ 0 w 846161"/>
              <a:gd name="T1" fmla="*/ 1442561 h 996286"/>
              <a:gd name="T2" fmla="*/ 2877853 w 846161"/>
              <a:gd name="T3" fmla="*/ 1165906 h 996286"/>
              <a:gd name="T4" fmla="*/ 5947590 w 846161"/>
              <a:gd name="T5" fmla="*/ 434744 h 996286"/>
              <a:gd name="T6" fmla="*/ 11895162 w 846161"/>
              <a:gd name="T7" fmla="*/ 0 h 996286"/>
              <a:gd name="T8" fmla="*/ 0 60000 65536"/>
              <a:gd name="T9" fmla="*/ 0 60000 65536"/>
              <a:gd name="T10" fmla="*/ 0 60000 65536"/>
              <a:gd name="T11" fmla="*/ 0 60000 65536"/>
              <a:gd name="T12" fmla="*/ 0 w 846161"/>
              <a:gd name="T13" fmla="*/ 0 h 996286"/>
              <a:gd name="T14" fmla="*/ 846161 w 846161"/>
              <a:gd name="T15" fmla="*/ 996286 h 996286"/>
            </a:gdLst>
            <a:ahLst/>
            <a:cxnLst>
              <a:cxn ang="T8">
                <a:pos x="T0" y="T1"/>
              </a:cxn>
              <a:cxn ang="T9">
                <a:pos x="T2" y="T3"/>
              </a:cxn>
              <a:cxn ang="T10">
                <a:pos x="T4" y="T5"/>
              </a:cxn>
              <a:cxn ang="T11">
                <a:pos x="T6" y="T7"/>
              </a:cxn>
            </a:cxnLst>
            <a:rect l="T12" t="T13" r="T14" b="T15"/>
            <a:pathLst>
              <a:path w="846161" h="996286">
                <a:moveTo>
                  <a:pt x="0" y="996286"/>
                </a:moveTo>
                <a:cubicBezTo>
                  <a:pt x="67101" y="958754"/>
                  <a:pt x="134203" y="921223"/>
                  <a:pt x="204716" y="805217"/>
                </a:cubicBezTo>
                <a:cubicBezTo>
                  <a:pt x="275229" y="689211"/>
                  <a:pt x="316174" y="434453"/>
                  <a:pt x="423081" y="300250"/>
                </a:cubicBezTo>
                <a:cubicBezTo>
                  <a:pt x="529988" y="166047"/>
                  <a:pt x="688074" y="83023"/>
                  <a:pt x="846161" y="0"/>
                </a:cubicBezTo>
              </a:path>
            </a:pathLst>
          </a:custGeom>
          <a:noFill/>
          <a:ln w="539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5857" name="Text Box 6"/>
          <p:cNvSpPr txBox="1">
            <a:spLocks noChangeArrowheads="1"/>
          </p:cNvSpPr>
          <p:nvPr/>
        </p:nvSpPr>
        <p:spPr bwMode="auto">
          <a:xfrm>
            <a:off x="3059113" y="3213100"/>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accent2"/>
                </a:solidFill>
              </a:rPr>
              <a:t>     </a:t>
            </a:r>
            <a:r>
              <a:rPr lang="fr-FR" altLang="fr-FR" sz="2800" i="1" u="none">
                <a:solidFill>
                  <a:schemeClr val="accent2"/>
                </a:solidFill>
                <a:latin typeface="Arial Narrow" pitchFamily="34" charset="0"/>
              </a:rPr>
              <a:t>Croissance</a:t>
            </a:r>
            <a:br>
              <a:rPr lang="fr-FR" altLang="fr-FR" sz="2800" i="1" u="none">
                <a:solidFill>
                  <a:schemeClr val="accent2"/>
                </a:solidFill>
                <a:latin typeface="Arial Narrow" pitchFamily="34" charset="0"/>
              </a:rPr>
            </a:br>
            <a:r>
              <a:rPr lang="fr-FR" altLang="fr-FR" sz="2800" i="1" u="none">
                <a:solidFill>
                  <a:schemeClr val="accent2"/>
                </a:solidFill>
                <a:latin typeface="Arial Narrow" pitchFamily="34" charset="0"/>
              </a:rPr>
              <a:t>   normale</a:t>
            </a:r>
          </a:p>
        </p:txBody>
      </p:sp>
      <p:sp>
        <p:nvSpPr>
          <p:cNvPr id="35858" name="Text Box 6"/>
          <p:cNvSpPr txBox="1">
            <a:spLocks noChangeArrowheads="1"/>
          </p:cNvSpPr>
          <p:nvPr/>
        </p:nvSpPr>
        <p:spPr bwMode="auto">
          <a:xfrm>
            <a:off x="1763713" y="1989138"/>
            <a:ext cx="252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accent2"/>
                </a:solidFill>
              </a:rPr>
              <a:t> </a:t>
            </a:r>
            <a:r>
              <a:rPr lang="fr-FR" altLang="fr-FR" sz="2800" i="1" u="none">
                <a:solidFill>
                  <a:srgbClr val="FF0000"/>
                </a:solidFill>
              </a:rPr>
              <a:t>Croissance récente</a:t>
            </a:r>
          </a:p>
        </p:txBody>
      </p:sp>
      <p:sp>
        <p:nvSpPr>
          <p:cNvPr id="35859" name="Text Box 6"/>
          <p:cNvSpPr txBox="1">
            <a:spLocks noChangeArrowheads="1"/>
          </p:cNvSpPr>
          <p:nvPr/>
        </p:nvSpPr>
        <p:spPr bwMode="auto">
          <a:xfrm>
            <a:off x="971550" y="3789363"/>
            <a:ext cx="431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1</a:t>
            </a:r>
          </a:p>
        </p:txBody>
      </p:sp>
      <p:sp>
        <p:nvSpPr>
          <p:cNvPr id="35860" name="Text Box 6"/>
          <p:cNvSpPr txBox="1">
            <a:spLocks noChangeArrowheads="1"/>
          </p:cNvSpPr>
          <p:nvPr/>
        </p:nvSpPr>
        <p:spPr bwMode="auto">
          <a:xfrm>
            <a:off x="2266950" y="3265488"/>
            <a:ext cx="43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2</a:t>
            </a:r>
          </a:p>
        </p:txBody>
      </p:sp>
      <p:sp>
        <p:nvSpPr>
          <p:cNvPr id="35861" name="Text Box 6"/>
          <p:cNvSpPr txBox="1">
            <a:spLocks noChangeArrowheads="1"/>
          </p:cNvSpPr>
          <p:nvPr/>
        </p:nvSpPr>
        <p:spPr bwMode="auto">
          <a:xfrm>
            <a:off x="3203575" y="2473325"/>
            <a:ext cx="43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3</a:t>
            </a:r>
          </a:p>
        </p:txBody>
      </p:sp>
      <p:sp>
        <p:nvSpPr>
          <p:cNvPr id="35862" name="Text Box 6"/>
          <p:cNvSpPr txBox="1">
            <a:spLocks noChangeArrowheads="1"/>
          </p:cNvSpPr>
          <p:nvPr/>
        </p:nvSpPr>
        <p:spPr bwMode="auto">
          <a:xfrm>
            <a:off x="4427538" y="1700213"/>
            <a:ext cx="43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4</a:t>
            </a:r>
          </a:p>
        </p:txBody>
      </p:sp>
      <p:sp>
        <p:nvSpPr>
          <p:cNvPr id="35863" name="Text Box 6"/>
          <p:cNvSpPr txBox="1">
            <a:spLocks noChangeArrowheads="1"/>
          </p:cNvSpPr>
          <p:nvPr/>
        </p:nvSpPr>
        <p:spPr bwMode="auto">
          <a:xfrm>
            <a:off x="2195513" y="3986213"/>
            <a:ext cx="431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accent2"/>
                </a:solidFill>
              </a:rPr>
              <a:t>1</a:t>
            </a:r>
          </a:p>
        </p:txBody>
      </p:sp>
      <p:sp>
        <p:nvSpPr>
          <p:cNvPr id="35864" name="Text Box 6"/>
          <p:cNvSpPr txBox="1">
            <a:spLocks noChangeArrowheads="1"/>
          </p:cNvSpPr>
          <p:nvPr/>
        </p:nvSpPr>
        <p:spPr bwMode="auto">
          <a:xfrm>
            <a:off x="2771775" y="3670300"/>
            <a:ext cx="43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accent2"/>
                </a:solidFill>
              </a:rPr>
              <a:t>2</a:t>
            </a:r>
          </a:p>
        </p:txBody>
      </p:sp>
      <p:sp>
        <p:nvSpPr>
          <p:cNvPr id="35865" name="Text Box 6"/>
          <p:cNvSpPr txBox="1">
            <a:spLocks noChangeArrowheads="1"/>
          </p:cNvSpPr>
          <p:nvPr/>
        </p:nvSpPr>
        <p:spPr bwMode="auto">
          <a:xfrm>
            <a:off x="4572000" y="2565400"/>
            <a:ext cx="43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accent2"/>
                </a:solidFill>
              </a:rPr>
              <a:t>3</a:t>
            </a:r>
          </a:p>
        </p:txBody>
      </p:sp>
      <p:sp>
        <p:nvSpPr>
          <p:cNvPr id="35866" name="Forme libre 40"/>
          <p:cNvSpPr>
            <a:spLocks/>
          </p:cNvSpPr>
          <p:nvPr/>
        </p:nvSpPr>
        <p:spPr bwMode="auto">
          <a:xfrm>
            <a:off x="2008188" y="3151188"/>
            <a:ext cx="2576512" cy="1354137"/>
          </a:xfrm>
          <a:custGeom>
            <a:avLst/>
            <a:gdLst>
              <a:gd name="T0" fmla="*/ 0 w 2626242"/>
              <a:gd name="T1" fmla="*/ 1676887 h 1318437"/>
              <a:gd name="T2" fmla="*/ 384922 w 2626242"/>
              <a:gd name="T3" fmla="*/ 1541654 h 1318437"/>
              <a:gd name="T4" fmla="*/ 653474 w 2626242"/>
              <a:gd name="T5" fmla="*/ 892535 h 1318437"/>
              <a:gd name="T6" fmla="*/ 877265 w 2626242"/>
              <a:gd name="T7" fmla="*/ 351604 h 1318437"/>
              <a:gd name="T8" fmla="*/ 1306944 w 2626242"/>
              <a:gd name="T9" fmla="*/ 121709 h 1318437"/>
              <a:gd name="T10" fmla="*/ 2211064 w 2626242"/>
              <a:gd name="T11" fmla="*/ 0 h 1318437"/>
              <a:gd name="T12" fmla="*/ 0 60000 65536"/>
              <a:gd name="T13" fmla="*/ 0 60000 65536"/>
              <a:gd name="T14" fmla="*/ 0 60000 65536"/>
              <a:gd name="T15" fmla="*/ 0 60000 65536"/>
              <a:gd name="T16" fmla="*/ 0 60000 65536"/>
              <a:gd name="T17" fmla="*/ 0 60000 65536"/>
              <a:gd name="T18" fmla="*/ 0 w 2626242"/>
              <a:gd name="T19" fmla="*/ 0 h 1318437"/>
              <a:gd name="T20" fmla="*/ 2626242 w 2626242"/>
              <a:gd name="T21" fmla="*/ 1318437 h 1318437"/>
            </a:gdLst>
            <a:ahLst/>
            <a:cxnLst>
              <a:cxn ang="T12">
                <a:pos x="T0" y="T1"/>
              </a:cxn>
              <a:cxn ang="T13">
                <a:pos x="T2" y="T3"/>
              </a:cxn>
              <a:cxn ang="T14">
                <a:pos x="T4" y="T5"/>
              </a:cxn>
              <a:cxn ang="T15">
                <a:pos x="T6" y="T7"/>
              </a:cxn>
              <a:cxn ang="T16">
                <a:pos x="T8" y="T9"/>
              </a:cxn>
              <a:cxn ang="T17">
                <a:pos x="T10" y="T11"/>
              </a:cxn>
            </a:cxnLst>
            <a:rect l="T18" t="T19" r="T20" b="T21"/>
            <a:pathLst>
              <a:path w="2626242" h="1318437">
                <a:moveTo>
                  <a:pt x="0" y="1318437"/>
                </a:moveTo>
                <a:cubicBezTo>
                  <a:pt x="163918" y="1316665"/>
                  <a:pt x="327837" y="1314893"/>
                  <a:pt x="457200" y="1212112"/>
                </a:cubicBezTo>
                <a:cubicBezTo>
                  <a:pt x="586563" y="1109331"/>
                  <a:pt x="776177" y="701749"/>
                  <a:pt x="776177" y="701749"/>
                </a:cubicBezTo>
                <a:cubicBezTo>
                  <a:pt x="873642" y="545805"/>
                  <a:pt x="912628" y="377455"/>
                  <a:pt x="1041991" y="276446"/>
                </a:cubicBezTo>
                <a:cubicBezTo>
                  <a:pt x="1171354" y="175437"/>
                  <a:pt x="1288312" y="141767"/>
                  <a:pt x="1552354" y="95693"/>
                </a:cubicBezTo>
                <a:cubicBezTo>
                  <a:pt x="1816396" y="49619"/>
                  <a:pt x="2221319" y="24809"/>
                  <a:pt x="2626242" y="0"/>
                </a:cubicBezTo>
              </a:path>
            </a:pathLst>
          </a:custGeom>
          <a:noFill/>
          <a:ln w="34925"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fr-FR"/>
          </a:p>
        </p:txBody>
      </p:sp>
      <p:cxnSp>
        <p:nvCxnSpPr>
          <p:cNvPr id="35867" name="Connecteur droit avec flèche 42"/>
          <p:cNvCxnSpPr>
            <a:cxnSpLocks noChangeShapeType="1"/>
          </p:cNvCxnSpPr>
          <p:nvPr/>
        </p:nvCxnSpPr>
        <p:spPr bwMode="auto">
          <a:xfrm>
            <a:off x="1979613" y="5084763"/>
            <a:ext cx="863600" cy="0"/>
          </a:xfrm>
          <a:prstGeom prst="straightConnector1">
            <a:avLst/>
          </a:prstGeom>
          <a:noFill/>
          <a:ln w="44450" algn="ctr">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35868" name="Connecteur droit avec flèche 43"/>
          <p:cNvCxnSpPr>
            <a:cxnSpLocks noChangeShapeType="1"/>
          </p:cNvCxnSpPr>
          <p:nvPr/>
        </p:nvCxnSpPr>
        <p:spPr bwMode="auto">
          <a:xfrm>
            <a:off x="1258888" y="4797425"/>
            <a:ext cx="1584325" cy="0"/>
          </a:xfrm>
          <a:prstGeom prst="straightConnector1">
            <a:avLst/>
          </a:prstGeom>
          <a:noFill/>
          <a:ln w="4445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35869" name="Text Box 6"/>
          <p:cNvSpPr txBox="1">
            <a:spLocks noChangeArrowheads="1"/>
          </p:cNvSpPr>
          <p:nvPr/>
        </p:nvSpPr>
        <p:spPr bwMode="auto">
          <a:xfrm>
            <a:off x="2916238" y="4508500"/>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accent2"/>
                </a:solidFill>
              </a:rPr>
              <a:t> </a:t>
            </a:r>
            <a:r>
              <a:rPr lang="fr-FR" altLang="fr-FR" sz="2800" i="1" u="none">
                <a:solidFill>
                  <a:srgbClr val="FF0000"/>
                </a:solidFill>
              </a:rPr>
              <a:t>Récent</a:t>
            </a:r>
          </a:p>
        </p:txBody>
      </p:sp>
      <p:sp>
        <p:nvSpPr>
          <p:cNvPr id="35870" name="Text Box 6"/>
          <p:cNvSpPr txBox="1">
            <a:spLocks noChangeArrowheads="1"/>
          </p:cNvSpPr>
          <p:nvPr/>
        </p:nvSpPr>
        <p:spPr bwMode="auto">
          <a:xfrm>
            <a:off x="2916238" y="4868863"/>
            <a:ext cx="251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accent2"/>
                </a:solidFill>
              </a:rPr>
              <a:t> Normal</a:t>
            </a:r>
          </a:p>
        </p:txBody>
      </p:sp>
      <p:sp>
        <p:nvSpPr>
          <p:cNvPr id="35871" name="Text Box 6"/>
          <p:cNvSpPr txBox="1">
            <a:spLocks noChangeArrowheads="1"/>
          </p:cNvSpPr>
          <p:nvPr/>
        </p:nvSpPr>
        <p:spPr bwMode="auto">
          <a:xfrm>
            <a:off x="323850" y="4508500"/>
            <a:ext cx="1042988" cy="83185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400" i="1" u="none">
                <a:solidFill>
                  <a:srgbClr val="800080"/>
                </a:solidFill>
              </a:rPr>
              <a:t> Cônes mâles</a:t>
            </a:r>
          </a:p>
        </p:txBody>
      </p:sp>
      <p:sp>
        <p:nvSpPr>
          <p:cNvPr id="35872"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Phénologie: décalages, déphasages </a:t>
            </a:r>
          </a:p>
        </p:txBody>
      </p:sp>
      <p:cxnSp>
        <p:nvCxnSpPr>
          <p:cNvPr id="35873" name="Connecteur droit avec flèche 57"/>
          <p:cNvCxnSpPr>
            <a:cxnSpLocks noChangeShapeType="1"/>
          </p:cNvCxnSpPr>
          <p:nvPr/>
        </p:nvCxnSpPr>
        <p:spPr bwMode="auto">
          <a:xfrm>
            <a:off x="1403350" y="1557338"/>
            <a:ext cx="4105275" cy="0"/>
          </a:xfrm>
          <a:prstGeom prst="straightConnector1">
            <a:avLst/>
          </a:prstGeom>
          <a:noFill/>
          <a:ln w="444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5874" name="Connecteur droit avec flèche 59"/>
          <p:cNvCxnSpPr>
            <a:cxnSpLocks noChangeShapeType="1"/>
          </p:cNvCxnSpPr>
          <p:nvPr/>
        </p:nvCxnSpPr>
        <p:spPr bwMode="auto">
          <a:xfrm>
            <a:off x="539750" y="1557338"/>
            <a:ext cx="863600" cy="0"/>
          </a:xfrm>
          <a:prstGeom prst="straightConnector1">
            <a:avLst/>
          </a:prstGeom>
          <a:noFill/>
          <a:ln w="444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5875" name="Text Box 6"/>
          <p:cNvSpPr txBox="1">
            <a:spLocks noChangeArrowheads="1"/>
          </p:cNvSpPr>
          <p:nvPr/>
        </p:nvSpPr>
        <p:spPr bwMode="auto">
          <a:xfrm>
            <a:off x="2484438" y="1104900"/>
            <a:ext cx="215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tx1"/>
                </a:solidFill>
              </a:rPr>
              <a:t>Année n</a:t>
            </a:r>
          </a:p>
        </p:txBody>
      </p:sp>
      <p:sp>
        <p:nvSpPr>
          <p:cNvPr id="35876" name="Text Box 6"/>
          <p:cNvSpPr txBox="1">
            <a:spLocks noChangeArrowheads="1"/>
          </p:cNvSpPr>
          <p:nvPr/>
        </p:nvSpPr>
        <p:spPr bwMode="auto">
          <a:xfrm>
            <a:off x="539750" y="1104900"/>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i="1" u="none">
                <a:solidFill>
                  <a:schemeClr val="tx1"/>
                </a:solidFill>
              </a:rPr>
              <a:t>n-1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6" descr="fond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3" descr="PC050011 PP 5 déc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69135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10"/>
          <p:cNvSpPr txBox="1">
            <a:spLocks noChangeArrowheads="1"/>
          </p:cNvSpPr>
          <p:nvPr/>
        </p:nvSpPr>
        <p:spPr bwMode="auto">
          <a:xfrm>
            <a:off x="827088" y="2565400"/>
            <a:ext cx="2051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en-US" altLang="fr-FR" sz="2800">
                <a:solidFill>
                  <a:schemeClr val="bg1"/>
                </a:solidFill>
              </a:rPr>
              <a:t>Pin pignon</a:t>
            </a:r>
            <a:endParaRPr lang="fr-FR" altLang="fr-FR" i="1">
              <a:solidFill>
                <a:schemeClr val="bg1"/>
              </a:solidFill>
            </a:endParaRPr>
          </a:p>
        </p:txBody>
      </p:sp>
      <p:sp>
        <p:nvSpPr>
          <p:cNvPr id="36869" name="Text Box 18"/>
          <p:cNvSpPr txBox="1">
            <a:spLocks noChangeArrowheads="1"/>
          </p:cNvSpPr>
          <p:nvPr/>
        </p:nvSpPr>
        <p:spPr bwMode="auto">
          <a:xfrm rot="5400000">
            <a:off x="5868988" y="3282950"/>
            <a:ext cx="4176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a:solidFill>
                  <a:srgbClr val="FF0000"/>
                </a:solidFill>
              </a:rPr>
              <a:t>12 décembre 2011</a:t>
            </a:r>
          </a:p>
        </p:txBody>
      </p:sp>
      <p:sp>
        <p:nvSpPr>
          <p:cNvPr id="36870"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Phénologie: décalages, déphasages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Phénologie</a:t>
            </a:r>
          </a:p>
        </p:txBody>
      </p:sp>
      <p:pic>
        <p:nvPicPr>
          <p:cNvPr id="37891"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8988"/>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ZoneTexte 3"/>
          <p:cNvSpPr txBox="1">
            <a:spLocks noChangeArrowheads="1"/>
          </p:cNvSpPr>
          <p:nvPr/>
        </p:nvSpPr>
        <p:spPr bwMode="auto">
          <a:xfrm>
            <a:off x="250825" y="908050"/>
            <a:ext cx="35655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a:solidFill>
                  <a:schemeClr val="bg1"/>
                </a:solidFill>
              </a:rPr>
              <a:t>Chêne kermes</a:t>
            </a:r>
            <a:br>
              <a:rPr lang="fr-FR" altLang="fr-FR" u="none">
                <a:solidFill>
                  <a:schemeClr val="bg1"/>
                </a:solidFill>
              </a:rPr>
            </a:br>
            <a:r>
              <a:rPr lang="fr-FR" altLang="fr-FR" i="1" u="none">
                <a:solidFill>
                  <a:schemeClr val="bg1"/>
                </a:solidFill>
              </a:rPr>
              <a:t>décembre 2016</a:t>
            </a:r>
            <a:br>
              <a:rPr lang="fr-FR" altLang="fr-FR" i="1" u="none">
                <a:solidFill>
                  <a:schemeClr val="bg1"/>
                </a:solidFill>
              </a:rPr>
            </a:br>
            <a:r>
              <a:rPr lang="fr-FR" altLang="fr-FR" i="1" u="none">
                <a:solidFill>
                  <a:schemeClr val="bg1"/>
                </a:solidFill>
              </a:rPr>
              <a:t>floraison décalée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_DSC6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p:cNvGrpSpPr>
            <a:grpSpLocks/>
          </p:cNvGrpSpPr>
          <p:nvPr/>
        </p:nvGrpSpPr>
        <p:grpSpPr bwMode="auto">
          <a:xfrm>
            <a:off x="0" y="817563"/>
            <a:ext cx="9144000" cy="6067425"/>
            <a:chOff x="0" y="817563"/>
            <a:chExt cx="9144000" cy="6067821"/>
          </a:xfrm>
        </p:grpSpPr>
        <p:pic>
          <p:nvPicPr>
            <p:cNvPr id="38917" name="Picture 6" descr="Copie de DSC09107"/>
            <p:cNvPicPr>
              <a:picLocks noChangeAspect="1" noChangeArrowheads="1"/>
            </p:cNvPicPr>
            <p:nvPr/>
          </p:nvPicPr>
          <p:blipFill>
            <a:blip r:embed="rId3">
              <a:extLst>
                <a:ext uri="{28A0092B-C50C-407E-A947-70E740481C1C}">
                  <a14:useLocalDpi xmlns:a14="http://schemas.microsoft.com/office/drawing/2010/main" val="0"/>
                </a:ext>
              </a:extLst>
            </a:blip>
            <a:srcRect t="8517"/>
            <a:stretch>
              <a:fillRect/>
            </a:stretch>
          </p:blipFill>
          <p:spPr bwMode="auto">
            <a:xfrm>
              <a:off x="0" y="817563"/>
              <a:ext cx="9144000" cy="606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12"/>
            <p:cNvSpPr txBox="1">
              <a:spLocks noChangeArrowheads="1"/>
            </p:cNvSpPr>
            <p:nvPr/>
          </p:nvSpPr>
          <p:spPr bwMode="auto">
            <a:xfrm>
              <a:off x="611560" y="980739"/>
              <a:ext cx="3357363" cy="156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i="1" u="none">
                  <a:solidFill>
                    <a:schemeClr val="tx1"/>
                  </a:solidFill>
                </a:rPr>
                <a:t>Début février 2012</a:t>
              </a:r>
              <a:br>
                <a:rPr lang="fr-FR" altLang="fr-FR" sz="3200" i="1" u="none">
                  <a:solidFill>
                    <a:schemeClr val="tx1"/>
                  </a:solidFill>
                </a:rPr>
              </a:br>
              <a:r>
                <a:rPr lang="fr-FR" altLang="fr-FR" sz="3200" i="1" u="none">
                  <a:solidFill>
                    <a:schemeClr val="tx1"/>
                  </a:solidFill>
                </a:rPr>
                <a:t>fleurs mâles</a:t>
              </a:r>
              <a:br>
                <a:rPr lang="fr-FR" altLang="fr-FR" sz="3200" i="1" u="none">
                  <a:solidFill>
                    <a:schemeClr val="tx1"/>
                  </a:solidFill>
                </a:rPr>
              </a:br>
              <a:r>
                <a:rPr lang="fr-FR" altLang="fr-FR" sz="3200" i="1" u="none">
                  <a:solidFill>
                    <a:schemeClr val="tx1"/>
                  </a:solidFill>
                </a:rPr>
                <a:t>pin d’Alep</a:t>
              </a:r>
            </a:p>
          </p:txBody>
        </p:sp>
      </p:grpSp>
      <p:sp>
        <p:nvSpPr>
          <p:cNvPr id="38916"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Phénologie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6" descr="fond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u="none" dirty="0">
                <a:solidFill>
                  <a:srgbClr val="3333CC"/>
                </a:solidFill>
              </a:rPr>
              <a:t>Pathologies « phénologiques »</a:t>
            </a:r>
          </a:p>
        </p:txBody>
      </p:sp>
      <p:pic>
        <p:nvPicPr>
          <p:cNvPr id="39940" name="Picture 6" descr="_DSC5951"/>
          <p:cNvPicPr>
            <a:picLocks noChangeAspect="1" noChangeArrowheads="1"/>
          </p:cNvPicPr>
          <p:nvPr/>
        </p:nvPicPr>
        <p:blipFill>
          <a:blip r:embed="rId3">
            <a:extLst>
              <a:ext uri="{28A0092B-C50C-407E-A947-70E740481C1C}">
                <a14:useLocalDpi xmlns:a14="http://schemas.microsoft.com/office/drawing/2010/main" val="0"/>
              </a:ext>
            </a:extLst>
          </a:blip>
          <a:srcRect r="22223"/>
          <a:stretch>
            <a:fillRect/>
          </a:stretch>
        </p:blipFill>
        <p:spPr bwMode="auto">
          <a:xfrm>
            <a:off x="179388" y="1268413"/>
            <a:ext cx="52927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5508625" y="2205038"/>
            <a:ext cx="3419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a:solidFill>
                  <a:srgbClr val="9900CC"/>
                </a:solidFill>
              </a:rPr>
              <a:t> tissus non-durcis</a:t>
            </a:r>
            <a:br>
              <a:rPr lang="en-US" altLang="fr-FR" sz="2800" u="none">
                <a:solidFill>
                  <a:srgbClr val="9900CC"/>
                </a:solidFill>
              </a:rPr>
            </a:br>
            <a:r>
              <a:rPr lang="en-US" altLang="fr-FR" sz="2800" u="none">
                <a:solidFill>
                  <a:srgbClr val="9900CC"/>
                </a:solidFill>
              </a:rPr>
              <a:t>      </a:t>
            </a:r>
            <a:r>
              <a:rPr lang="en-US" altLang="fr-FR" sz="2400" i="1" u="none">
                <a:solidFill>
                  <a:srgbClr val="9900CC"/>
                </a:solidFill>
              </a:rPr>
              <a:t>et en croissance</a:t>
            </a:r>
            <a:endParaRPr lang="fr-FR" altLang="fr-FR" sz="2800" i="1" u="none">
              <a:solidFill>
                <a:srgbClr val="9900CC"/>
              </a:solidFill>
            </a:endParaRPr>
          </a:p>
        </p:txBody>
      </p:sp>
      <p:sp>
        <p:nvSpPr>
          <p:cNvPr id="39942" name="Text Box 5"/>
          <p:cNvSpPr txBox="1">
            <a:spLocks noChangeArrowheads="1"/>
          </p:cNvSpPr>
          <p:nvPr/>
        </p:nvSpPr>
        <p:spPr bwMode="auto">
          <a:xfrm>
            <a:off x="5508625" y="1268413"/>
            <a:ext cx="3455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a:solidFill>
                  <a:srgbClr val="FF0000"/>
                </a:solidFill>
              </a:rPr>
              <a:t> Automnes chauds</a:t>
            </a:r>
            <a:br>
              <a:rPr lang="en-US" altLang="fr-FR" sz="2800" u="none">
                <a:solidFill>
                  <a:srgbClr val="FF0000"/>
                </a:solidFill>
              </a:rPr>
            </a:br>
            <a:r>
              <a:rPr lang="en-US" altLang="fr-FR" sz="2800" u="none">
                <a:solidFill>
                  <a:srgbClr val="FF0000"/>
                </a:solidFill>
              </a:rPr>
              <a:t>       </a:t>
            </a:r>
            <a:r>
              <a:rPr lang="en-US" altLang="fr-FR" sz="2800" i="1" u="none">
                <a:solidFill>
                  <a:srgbClr val="FF0000"/>
                </a:solidFill>
              </a:rPr>
              <a:t> </a:t>
            </a:r>
            <a:r>
              <a:rPr lang="en-US" altLang="fr-FR" sz="2400" i="1" u="none">
                <a:solidFill>
                  <a:srgbClr val="FF0000"/>
                </a:solidFill>
              </a:rPr>
              <a:t>et humides</a:t>
            </a:r>
            <a:endParaRPr lang="fr-FR" altLang="fr-FR" sz="2400" i="1" u="none">
              <a:solidFill>
                <a:srgbClr val="FF0000"/>
              </a:solidFill>
            </a:endParaRPr>
          </a:p>
        </p:txBody>
      </p:sp>
      <p:sp>
        <p:nvSpPr>
          <p:cNvPr id="39943" name="Text Box 6"/>
          <p:cNvSpPr txBox="1">
            <a:spLocks noChangeArrowheads="1"/>
          </p:cNvSpPr>
          <p:nvPr/>
        </p:nvSpPr>
        <p:spPr bwMode="auto">
          <a:xfrm>
            <a:off x="5508625" y="3213100"/>
            <a:ext cx="34559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a:solidFill>
                  <a:srgbClr val="993300"/>
                </a:solidFill>
              </a:rPr>
              <a:t> dégâts de gel</a:t>
            </a:r>
            <a:br>
              <a:rPr lang="en-US" altLang="fr-FR" sz="2800" u="none">
                <a:solidFill>
                  <a:srgbClr val="993300"/>
                </a:solidFill>
              </a:rPr>
            </a:br>
            <a:r>
              <a:rPr lang="en-US" altLang="fr-FR" sz="2800" u="none">
                <a:solidFill>
                  <a:srgbClr val="993300"/>
                </a:solidFill>
              </a:rPr>
              <a:t>      </a:t>
            </a:r>
            <a:r>
              <a:rPr lang="en-US" altLang="fr-FR" sz="2400" i="1" u="none">
                <a:solidFill>
                  <a:srgbClr val="993300"/>
                </a:solidFill>
              </a:rPr>
              <a:t>fragilisant les tissus</a:t>
            </a:r>
            <a:endParaRPr lang="fr-FR" altLang="fr-FR" sz="2400" i="1" u="none">
              <a:solidFill>
                <a:srgbClr val="993300"/>
              </a:solidFill>
            </a:endParaRPr>
          </a:p>
        </p:txBody>
      </p:sp>
      <p:sp>
        <p:nvSpPr>
          <p:cNvPr id="39944" name="Text Box 6"/>
          <p:cNvSpPr txBox="1">
            <a:spLocks noChangeArrowheads="1"/>
          </p:cNvSpPr>
          <p:nvPr/>
        </p:nvSpPr>
        <p:spPr bwMode="auto">
          <a:xfrm>
            <a:off x="5508625" y="4149725"/>
            <a:ext cx="34559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en-US" altLang="fr-FR" sz="2800" u="none">
                <a:solidFill>
                  <a:schemeClr val="accent2"/>
                </a:solidFill>
              </a:rPr>
              <a:t> =&gt; champignons</a:t>
            </a:r>
            <a:br>
              <a:rPr lang="en-US" altLang="fr-FR" sz="2800" u="none">
                <a:solidFill>
                  <a:schemeClr val="accent2"/>
                </a:solidFill>
              </a:rPr>
            </a:br>
            <a:r>
              <a:rPr lang="en-US" altLang="fr-FR" sz="2800" u="none">
                <a:solidFill>
                  <a:schemeClr val="accent2"/>
                </a:solidFill>
              </a:rPr>
              <a:t> </a:t>
            </a:r>
            <a:r>
              <a:rPr lang="en-US" altLang="fr-FR" sz="2400" u="none">
                <a:solidFill>
                  <a:schemeClr val="accent2"/>
                </a:solidFill>
              </a:rPr>
              <a:t>…</a:t>
            </a:r>
            <a:r>
              <a:rPr lang="en-US" altLang="fr-FR" sz="2400" i="1" u="none">
                <a:solidFill>
                  <a:schemeClr val="accent2"/>
                </a:solidFill>
              </a:rPr>
              <a:t> épidémiques</a:t>
            </a:r>
          </a:p>
          <a:p>
            <a:endParaRPr lang="fr-FR" altLang="fr-FR" sz="2400" i="1" u="none">
              <a:solidFill>
                <a:schemeClr val="accent2"/>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_DSC5908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62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0" y="260350"/>
            <a:ext cx="39957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i="1">
                <a:solidFill>
                  <a:srgbClr val="FF0000"/>
                </a:solidFill>
              </a:rPr>
              <a:t>Houppiers très clairs</a:t>
            </a:r>
            <a:br>
              <a:rPr lang="fr-FR" altLang="fr-FR" sz="3200" i="1">
                <a:solidFill>
                  <a:srgbClr val="FF0000"/>
                </a:solidFill>
              </a:rPr>
            </a:br>
            <a:r>
              <a:rPr lang="fr-FR" altLang="fr-FR" sz="3200" i="1">
                <a:solidFill>
                  <a:srgbClr val="FF0000"/>
                </a:solidFill>
              </a:rPr>
              <a:t>=&gt; croissance réduite</a:t>
            </a:r>
            <a:endParaRPr lang="fr-FR" altLang="fr-FR" sz="3200" i="1">
              <a:solidFill>
                <a:srgbClr val="5C2F9D"/>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3884181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2924175"/>
            <a:ext cx="9144000" cy="3933825"/>
            <a:chOff x="0" y="935"/>
            <a:chExt cx="5623" cy="2540"/>
          </a:xfrm>
        </p:grpSpPr>
        <p:pic>
          <p:nvPicPr>
            <p:cNvPr id="46089" name="Picture 3" descr="cugndxvz[1]"/>
            <p:cNvPicPr>
              <a:picLocks noChangeAspect="1" noChangeArrowheads="1"/>
            </p:cNvPicPr>
            <p:nvPr/>
          </p:nvPicPr>
          <p:blipFill>
            <a:blip r:embed="rId3">
              <a:extLst>
                <a:ext uri="{28A0092B-C50C-407E-A947-70E740481C1C}">
                  <a14:useLocalDpi xmlns:a14="http://schemas.microsoft.com/office/drawing/2010/main" val="0"/>
                </a:ext>
              </a:extLst>
            </a:blip>
            <a:srcRect l="15355" r="33170" b="18657"/>
            <a:stretch>
              <a:fillRect/>
            </a:stretch>
          </p:blipFill>
          <p:spPr bwMode="auto">
            <a:xfrm>
              <a:off x="0" y="935"/>
              <a:ext cx="289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cugndxvz[1]"/>
            <p:cNvPicPr>
              <a:picLocks noChangeArrowheads="1"/>
            </p:cNvPicPr>
            <p:nvPr/>
          </p:nvPicPr>
          <p:blipFill>
            <a:blip r:embed="rId4">
              <a:extLst>
                <a:ext uri="{28A0092B-C50C-407E-A947-70E740481C1C}">
                  <a14:useLocalDpi xmlns:a14="http://schemas.microsoft.com/office/drawing/2010/main" val="0"/>
                </a:ext>
              </a:extLst>
            </a:blip>
            <a:srcRect l="33170" r="15355" b="18657"/>
            <a:stretch>
              <a:fillRect/>
            </a:stretch>
          </p:blipFill>
          <p:spPr bwMode="auto">
            <a:xfrm>
              <a:off x="2880" y="935"/>
              <a:ext cx="274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083" name="Group 5"/>
          <p:cNvGrpSpPr>
            <a:grpSpLocks/>
          </p:cNvGrpSpPr>
          <p:nvPr/>
        </p:nvGrpSpPr>
        <p:grpSpPr bwMode="auto">
          <a:xfrm flipV="1">
            <a:off x="0" y="0"/>
            <a:ext cx="9144000" cy="2924175"/>
            <a:chOff x="0" y="935"/>
            <a:chExt cx="5623" cy="2540"/>
          </a:xfrm>
        </p:grpSpPr>
        <p:pic>
          <p:nvPicPr>
            <p:cNvPr id="46087" name="Picture 6" descr="cugndxvz[1]"/>
            <p:cNvPicPr>
              <a:picLocks noChangeAspect="1" noChangeArrowheads="1"/>
            </p:cNvPicPr>
            <p:nvPr/>
          </p:nvPicPr>
          <p:blipFill>
            <a:blip r:embed="rId3">
              <a:extLst>
                <a:ext uri="{28A0092B-C50C-407E-A947-70E740481C1C}">
                  <a14:useLocalDpi xmlns:a14="http://schemas.microsoft.com/office/drawing/2010/main" val="0"/>
                </a:ext>
              </a:extLst>
            </a:blip>
            <a:srcRect l="15355" r="33170" b="18657"/>
            <a:stretch>
              <a:fillRect/>
            </a:stretch>
          </p:blipFill>
          <p:spPr bwMode="auto">
            <a:xfrm>
              <a:off x="0" y="935"/>
              <a:ext cx="289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7" descr="cugndxvz[1]"/>
            <p:cNvPicPr>
              <a:picLocks noChangeArrowheads="1"/>
            </p:cNvPicPr>
            <p:nvPr/>
          </p:nvPicPr>
          <p:blipFill>
            <a:blip r:embed="rId4">
              <a:extLst>
                <a:ext uri="{28A0092B-C50C-407E-A947-70E740481C1C}">
                  <a14:useLocalDpi xmlns:a14="http://schemas.microsoft.com/office/drawing/2010/main" val="0"/>
                </a:ext>
              </a:extLst>
            </a:blip>
            <a:srcRect l="33170" r="15355" b="18657"/>
            <a:stretch>
              <a:fillRect/>
            </a:stretch>
          </p:blipFill>
          <p:spPr bwMode="auto">
            <a:xfrm>
              <a:off x="2880" y="935"/>
              <a:ext cx="274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4" name="Text Box 8"/>
          <p:cNvSpPr txBox="1">
            <a:spLocks noChangeArrowheads="1"/>
          </p:cNvSpPr>
          <p:nvPr/>
        </p:nvSpPr>
        <p:spPr bwMode="auto">
          <a:xfrm>
            <a:off x="0" y="1125538"/>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dirty="0">
                <a:solidFill>
                  <a:schemeClr val="bg1"/>
                </a:solidFill>
                <a:latin typeface="Calibri" pitchFamily="34" charset="0"/>
              </a:rPr>
              <a:t>    1 - un climat presque partout plus chaud </a:t>
            </a:r>
            <a:br>
              <a:rPr lang="fr-FR" altLang="fr-FR" sz="3200" u="none" dirty="0">
                <a:solidFill>
                  <a:schemeClr val="bg1"/>
                </a:solidFill>
                <a:latin typeface="Calibri" pitchFamily="34" charset="0"/>
              </a:rPr>
            </a:br>
            <a:r>
              <a:rPr lang="fr-FR" altLang="fr-FR" sz="3200" u="none" dirty="0">
                <a:solidFill>
                  <a:schemeClr val="bg1"/>
                </a:solidFill>
                <a:latin typeface="Calibri" pitchFamily="34" charset="0"/>
              </a:rPr>
              <a:t> </a:t>
            </a:r>
            <a:r>
              <a:rPr lang="fr-FR" altLang="fr-FR" sz="3200" u="none" dirty="0" smtClean="0">
                <a:solidFill>
                  <a:schemeClr val="bg1"/>
                </a:solidFill>
                <a:latin typeface="Calibri" pitchFamily="34" charset="0"/>
              </a:rPr>
              <a:t>         et </a:t>
            </a:r>
            <a:r>
              <a:rPr lang="fr-FR" altLang="fr-FR" sz="3200" u="none" dirty="0">
                <a:solidFill>
                  <a:schemeClr val="bg1"/>
                </a:solidFill>
                <a:latin typeface="Calibri" pitchFamily="34" charset="0"/>
              </a:rPr>
              <a:t>parfois plus sec</a:t>
            </a:r>
            <a:br>
              <a:rPr lang="fr-FR" altLang="fr-FR" sz="3200" u="none" dirty="0">
                <a:solidFill>
                  <a:schemeClr val="bg1"/>
                </a:solidFill>
                <a:latin typeface="Calibri" pitchFamily="34" charset="0"/>
              </a:rPr>
            </a:br>
            <a:endParaRPr lang="fr-FR" altLang="fr-FR" sz="3200" u="none" dirty="0">
              <a:solidFill>
                <a:schemeClr val="bg1"/>
              </a:solidFill>
              <a:latin typeface="Calibri" pitchFamily="34" charset="0"/>
            </a:endParaRPr>
          </a:p>
          <a:p>
            <a:endParaRPr lang="fr-FR" altLang="fr-FR" sz="3200" u="none" dirty="0">
              <a:solidFill>
                <a:schemeClr val="bg1"/>
              </a:solidFill>
              <a:latin typeface="Calibri" pitchFamily="34" charset="0"/>
            </a:endParaRPr>
          </a:p>
        </p:txBody>
      </p:sp>
      <p:sp>
        <p:nvSpPr>
          <p:cNvPr id="46085" name="Text Box 8"/>
          <p:cNvSpPr txBox="1">
            <a:spLocks noChangeArrowheads="1"/>
          </p:cNvSpPr>
          <p:nvPr/>
        </p:nvSpPr>
        <p:spPr bwMode="auto">
          <a:xfrm>
            <a:off x="0" y="3141663"/>
            <a:ext cx="91789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solidFill>
                  <a:schemeClr val="bg1"/>
                </a:solidFill>
                <a:latin typeface="Calibri" pitchFamily="34" charset="0"/>
              </a:rPr>
              <a:t> donc des feux</a:t>
            </a:r>
            <a:br>
              <a:rPr lang="fr-FR" altLang="fr-FR" sz="3200" u="none">
                <a:solidFill>
                  <a:schemeClr val="bg1"/>
                </a:solidFill>
                <a:latin typeface="Calibri" pitchFamily="34" charset="0"/>
              </a:rPr>
            </a:br>
            <a:r>
              <a:rPr lang="fr-FR" altLang="fr-FR" sz="3200" u="none">
                <a:solidFill>
                  <a:schemeClr val="bg1"/>
                </a:solidFill>
                <a:latin typeface="Calibri" pitchFamily="34" charset="0"/>
              </a:rPr>
              <a:t>      plus fréquents, </a:t>
            </a:r>
            <a:br>
              <a:rPr lang="fr-FR" altLang="fr-FR" sz="3200" u="none">
                <a:solidFill>
                  <a:schemeClr val="bg1"/>
                </a:solidFill>
                <a:latin typeface="Calibri" pitchFamily="34" charset="0"/>
              </a:rPr>
            </a:br>
            <a:r>
              <a:rPr lang="fr-FR" altLang="fr-FR" sz="3200" u="none">
                <a:solidFill>
                  <a:schemeClr val="bg1"/>
                </a:solidFill>
                <a:latin typeface="Calibri" pitchFamily="34" charset="0"/>
              </a:rPr>
              <a:t>	       plus violents,</a:t>
            </a:r>
            <a:br>
              <a:rPr lang="fr-FR" altLang="fr-FR" sz="3200" u="none">
                <a:solidFill>
                  <a:schemeClr val="bg1"/>
                </a:solidFill>
                <a:latin typeface="Calibri" pitchFamily="34" charset="0"/>
              </a:rPr>
            </a:br>
            <a:r>
              <a:rPr lang="fr-FR" altLang="fr-FR" sz="3200" u="none">
                <a:solidFill>
                  <a:schemeClr val="bg1"/>
                </a:solidFill>
                <a:latin typeface="Calibri" pitchFamily="34" charset="0"/>
              </a:rPr>
              <a:t>			 plus destructeurs </a:t>
            </a:r>
          </a:p>
          <a:p>
            <a:endParaRPr lang="fr-FR" altLang="fr-FR" sz="3200" u="none">
              <a:solidFill>
                <a:schemeClr val="bg1"/>
              </a:solidFill>
              <a:latin typeface="Calibri" pitchFamily="34" charset="0"/>
            </a:endParaRPr>
          </a:p>
        </p:txBody>
      </p:sp>
      <p:sp>
        <p:nvSpPr>
          <p:cNvPr id="46086" name="Text Box 8"/>
          <p:cNvSpPr txBox="1">
            <a:spLocks noChangeArrowheads="1"/>
          </p:cNvSpPr>
          <p:nvPr/>
        </p:nvSpPr>
        <p:spPr bwMode="auto">
          <a:xfrm>
            <a:off x="5867400" y="2060575"/>
            <a:ext cx="34210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i="1" u="none" dirty="0">
                <a:solidFill>
                  <a:schemeClr val="bg1"/>
                </a:solidFill>
                <a:latin typeface="Calibri" pitchFamily="34" charset="0"/>
              </a:rPr>
              <a:t>en particulier en </a:t>
            </a:r>
            <a:r>
              <a:rPr lang="fr-FR" altLang="fr-FR" sz="3200" i="1" u="none" dirty="0" smtClean="0">
                <a:solidFill>
                  <a:schemeClr val="bg1"/>
                </a:solidFill>
                <a:latin typeface="Calibri" pitchFamily="34" charset="0"/>
              </a:rPr>
              <a:t>méditerranée</a:t>
            </a:r>
          </a:p>
          <a:p>
            <a:endParaRPr lang="fr-FR" altLang="fr-FR" sz="1200" i="1" u="none" dirty="0" smtClean="0">
              <a:solidFill>
                <a:schemeClr val="bg1"/>
              </a:solidFill>
              <a:latin typeface="Calibri" pitchFamily="34" charset="0"/>
            </a:endParaRPr>
          </a:p>
          <a:p>
            <a:r>
              <a:rPr lang="fr-FR" altLang="fr-FR" sz="3200" i="1" u="none" dirty="0" smtClean="0">
                <a:solidFill>
                  <a:srgbClr val="FF0000"/>
                </a:solidFill>
                <a:latin typeface="Calibri" pitchFamily="34" charset="0"/>
              </a:rPr>
              <a:t>Risque de </a:t>
            </a:r>
            <a:r>
              <a:rPr lang="fr-FR" altLang="fr-FR" sz="3200" i="1" u="none" dirty="0" err="1" smtClean="0">
                <a:solidFill>
                  <a:srgbClr val="FF0000"/>
                </a:solidFill>
                <a:latin typeface="Calibri" pitchFamily="34" charset="0"/>
              </a:rPr>
              <a:t>mégafeux</a:t>
            </a:r>
            <a:endParaRPr lang="fr-FR" altLang="fr-FR" sz="3200" i="1" u="none"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0" y="836613"/>
            <a:ext cx="9180512" cy="6021387"/>
          </a:xfrm>
          <a:prstGeom prst="rect">
            <a:avLst/>
          </a:prstGeom>
          <a:solidFill>
            <a:schemeClr val="accent2"/>
          </a:solidFill>
          <a:ln w="31750" algn="ctr">
            <a:solidFill>
              <a:srgbClr val="0000FF"/>
            </a:solidFill>
            <a:round/>
            <a:headEnd/>
            <a:tailEnd/>
          </a:ln>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6" name="Text Box 6"/>
          <p:cNvSpPr txBox="1">
            <a:spLocks noChangeArrowheads="1"/>
          </p:cNvSpPr>
          <p:nvPr/>
        </p:nvSpPr>
        <p:spPr bwMode="auto">
          <a:xfrm>
            <a:off x="990600" y="141462"/>
            <a:ext cx="7543800" cy="5191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r>
              <a:rPr lang="fr-FR" altLang="fr-FR" sz="2800" u="none" dirty="0" smtClean="0">
                <a:solidFill>
                  <a:schemeClr val="accent2"/>
                </a:solidFill>
                <a:latin typeface="Arial" pitchFamily="34" charset="0"/>
              </a:rPr>
              <a:t>Le changement, c'est (déjà) maintenant !</a:t>
            </a:r>
            <a:endParaRPr lang="fr-FR" altLang="fr-FR" sz="2800" u="none" dirty="0">
              <a:solidFill>
                <a:schemeClr val="accent2"/>
              </a:solidFill>
              <a:latin typeface="Arial" pitchFamily="34" charset="0"/>
            </a:endParaRPr>
          </a:p>
        </p:txBody>
      </p:sp>
      <p:sp>
        <p:nvSpPr>
          <p:cNvPr id="7" name="Text Box 6"/>
          <p:cNvSpPr txBox="1">
            <a:spLocks noChangeArrowheads="1"/>
          </p:cNvSpPr>
          <p:nvPr/>
        </p:nvSpPr>
        <p:spPr bwMode="auto">
          <a:xfrm>
            <a:off x="2195736" y="961649"/>
            <a:ext cx="5400600" cy="52322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800" u="none" dirty="0" smtClean="0">
                <a:solidFill>
                  <a:srgbClr val="FF0000"/>
                </a:solidFill>
                <a:latin typeface="Arial" pitchFamily="34" charset="0"/>
              </a:rPr>
              <a:t>En Provence, même tendance</a:t>
            </a:r>
            <a:endParaRPr lang="fr-FR" altLang="fr-FR" sz="2800" u="none" dirty="0">
              <a:solidFill>
                <a:srgbClr val="FF0000"/>
              </a:solidFill>
              <a:latin typeface="Arial" pitchFamily="34" charset="0"/>
            </a:endParaRPr>
          </a:p>
        </p:txBody>
      </p:sp>
      <p:pic>
        <p:nvPicPr>
          <p:cNvPr id="3" name="Image 2"/>
          <p:cNvPicPr>
            <a:picLocks noChangeAspect="1"/>
          </p:cNvPicPr>
          <p:nvPr/>
        </p:nvPicPr>
        <p:blipFill>
          <a:blip r:embed="rId3"/>
          <a:stretch>
            <a:fillRect/>
          </a:stretch>
        </p:blipFill>
        <p:spPr>
          <a:xfrm>
            <a:off x="395536" y="1628800"/>
            <a:ext cx="8424936" cy="5119282"/>
          </a:xfrm>
          <a:prstGeom prst="rect">
            <a:avLst/>
          </a:prstGeom>
        </p:spPr>
      </p:pic>
      <p:sp>
        <p:nvSpPr>
          <p:cNvPr id="2" name="ZoneTexte 1"/>
          <p:cNvSpPr txBox="1"/>
          <p:nvPr/>
        </p:nvSpPr>
        <p:spPr>
          <a:xfrm>
            <a:off x="539552" y="1988840"/>
            <a:ext cx="720080" cy="400110"/>
          </a:xfrm>
          <a:prstGeom prst="rect">
            <a:avLst/>
          </a:prstGeom>
          <a:noFill/>
        </p:spPr>
        <p:txBody>
          <a:bodyPr wrap="square" rtlCol="0">
            <a:spAutoFit/>
          </a:bodyPr>
          <a:lstStyle/>
          <a:p>
            <a:r>
              <a:rPr lang="fr-FR" sz="2000" dirty="0" smtClean="0">
                <a:solidFill>
                  <a:schemeClr val="tx1"/>
                </a:solidFill>
              </a:rPr>
              <a:t>°C</a:t>
            </a:r>
            <a:endParaRPr lang="fr-FR" sz="2000" dirty="0">
              <a:solidFill>
                <a:schemeClr val="tx1"/>
              </a:solidFill>
            </a:endParaRPr>
          </a:p>
        </p:txBody>
      </p:sp>
      <p:sp>
        <p:nvSpPr>
          <p:cNvPr id="5" name="ZoneTexte 4"/>
          <p:cNvSpPr txBox="1"/>
          <p:nvPr/>
        </p:nvSpPr>
        <p:spPr>
          <a:xfrm rot="16200000">
            <a:off x="842828" y="2909700"/>
            <a:ext cx="1295273" cy="461665"/>
          </a:xfrm>
          <a:prstGeom prst="rect">
            <a:avLst/>
          </a:prstGeom>
          <a:noFill/>
        </p:spPr>
        <p:txBody>
          <a:bodyPr wrap="square" rtlCol="0">
            <a:spAutoFit/>
          </a:bodyPr>
          <a:lstStyle/>
          <a:p>
            <a:r>
              <a:rPr lang="fr-FR" sz="2400" dirty="0" smtClean="0"/>
              <a:t>+1.34°C</a:t>
            </a:r>
            <a:endParaRPr lang="fr-FR" sz="2400" dirty="0"/>
          </a:p>
        </p:txBody>
      </p:sp>
    </p:spTree>
    <p:extLst>
      <p:ext uri="{BB962C8B-B14F-4D97-AF65-F5344CB8AC3E}">
        <p14:creationId xmlns:p14="http://schemas.microsoft.com/office/powerpoint/2010/main" val="2411450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t 3"/>
          <p:cNvGraphicFramePr>
            <a:graphicFrameLocks noChangeAspect="1"/>
          </p:cNvGraphicFramePr>
          <p:nvPr/>
        </p:nvGraphicFramePr>
        <p:xfrm>
          <a:off x="-11113" y="0"/>
          <a:ext cx="9191626" cy="6889750"/>
        </p:xfrm>
        <a:graphic>
          <a:graphicData uri="http://schemas.openxmlformats.org/presentationml/2006/ole">
            <mc:AlternateContent xmlns:mc="http://schemas.openxmlformats.org/markup-compatibility/2006">
              <mc:Choice xmlns:v="urn:schemas-microsoft-com:vml" Requires="v">
                <p:oleObj spid="_x0000_s49268" name="Diapositive" r:id="rId3" imgW="4309862" imgH="3232372" progId="PowerPoint.Slide.8">
                  <p:embed/>
                </p:oleObj>
              </mc:Choice>
              <mc:Fallback>
                <p:oleObj name="Diapositive" r:id="rId3" imgW="4309862" imgH="3232372" progId="PowerPoint.Slide.8">
                  <p:embed/>
                  <p:pic>
                    <p:nvPicPr>
                      <p:cNvPr id="0" name="Obje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91626"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5" name="Text Box 8"/>
          <p:cNvSpPr txBox="1">
            <a:spLocks noChangeArrowheads="1"/>
          </p:cNvSpPr>
          <p:nvPr/>
        </p:nvSpPr>
        <p:spPr bwMode="auto">
          <a:xfrm>
            <a:off x="5508103" y="115888"/>
            <a:ext cx="36327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3600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u="none" dirty="0" smtClean="0">
                <a:solidFill>
                  <a:schemeClr val="bg1"/>
                </a:solidFill>
              </a:rPr>
              <a:t>Des zones qui ne brûlaient jamais</a:t>
            </a:r>
            <a:endParaRPr lang="fr-FR" altLang="fr-FR" u="none" dirty="0">
              <a:solidFill>
                <a:schemeClr val="bg1"/>
              </a:solidFill>
            </a:endParaRPr>
          </a:p>
        </p:txBody>
      </p:sp>
      <p:sp>
        <p:nvSpPr>
          <p:cNvPr id="12" name="Text Box 8"/>
          <p:cNvSpPr txBox="1">
            <a:spLocks noChangeArrowheads="1"/>
          </p:cNvSpPr>
          <p:nvPr/>
        </p:nvSpPr>
        <p:spPr bwMode="auto">
          <a:xfrm>
            <a:off x="12700" y="4811713"/>
            <a:ext cx="4559300" cy="1569660"/>
          </a:xfrm>
          <a:prstGeom prst="rect">
            <a:avLst/>
          </a:prstGeom>
          <a:solidFill>
            <a:schemeClr val="bg1">
              <a:lumMod val="50000"/>
              <a:alpha val="52000"/>
            </a:schemeClr>
          </a:solidFill>
          <a:ln w="9525">
            <a:noFill/>
            <a:miter lim="800000"/>
            <a:headEnd/>
            <a:tailEnd/>
          </a:ln>
          <a:effectLst/>
        </p:spPr>
        <p:txBody>
          <a:bodyPr rIns="36000">
            <a:spAutoFit/>
          </a:bodyPr>
          <a:lstStyle/>
          <a:p>
            <a:pPr fontAlgn="auto">
              <a:spcAft>
                <a:spcPts val="0"/>
              </a:spcAft>
              <a:defRPr/>
            </a:pPr>
            <a:r>
              <a:rPr lang="fr-FR" sz="3200" u="none" dirty="0" smtClean="0">
                <a:solidFill>
                  <a:schemeClr val="bg1"/>
                </a:solidFill>
              </a:rPr>
              <a:t>… qui s’embrasent à</a:t>
            </a:r>
            <a:br>
              <a:rPr lang="fr-FR" sz="3200" u="none" dirty="0" smtClean="0">
                <a:solidFill>
                  <a:schemeClr val="bg1"/>
                </a:solidFill>
              </a:rPr>
            </a:br>
            <a:r>
              <a:rPr lang="fr-FR" sz="3200" u="none" dirty="0" smtClean="0">
                <a:solidFill>
                  <a:schemeClr val="bg1"/>
                </a:solidFill>
              </a:rPr>
              <a:t>cause du combustible</a:t>
            </a:r>
            <a:br>
              <a:rPr lang="fr-FR" sz="3200" u="none" dirty="0" smtClean="0">
                <a:solidFill>
                  <a:schemeClr val="bg1"/>
                </a:solidFill>
              </a:rPr>
            </a:br>
            <a:r>
              <a:rPr lang="fr-FR" sz="3200" u="none" dirty="0" smtClean="0">
                <a:solidFill>
                  <a:schemeClr val="bg1"/>
                </a:solidFill>
              </a:rPr>
              <a:t>mort très inflammable</a:t>
            </a:r>
            <a:endParaRPr lang="fr-FR" sz="3200" u="none"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2256776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 y="560388"/>
            <a:ext cx="923925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lg" len="lg"/>
              </a14:hiddenLine>
            </a:ext>
          </a:extLst>
        </p:spPr>
      </p:pic>
      <p:sp>
        <p:nvSpPr>
          <p:cNvPr id="67587" name="Text Box 3"/>
          <p:cNvSpPr txBox="1">
            <a:spLocks noChangeArrowheads="1"/>
          </p:cNvSpPr>
          <p:nvPr/>
        </p:nvSpPr>
        <p:spPr bwMode="auto">
          <a:xfrm>
            <a:off x="1114425" y="5735638"/>
            <a:ext cx="7850188" cy="4921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t>moins     </a:t>
            </a:r>
            <a:r>
              <a:rPr lang="fr-FR" altLang="fr-FR" sz="3200" i="1" u="none">
                <a:solidFill>
                  <a:schemeClr val="tx1"/>
                </a:solidFill>
              </a:rPr>
              <a:t>besoin en eau et fraîcheur</a:t>
            </a:r>
            <a:r>
              <a:rPr lang="fr-FR" altLang="fr-FR" sz="3200" u="none">
                <a:solidFill>
                  <a:schemeClr val="tx1"/>
                </a:solidFill>
              </a:rPr>
              <a:t>   </a:t>
            </a:r>
            <a:r>
              <a:rPr lang="fr-FR" altLang="fr-FR" sz="3200" u="none">
                <a:solidFill>
                  <a:schemeClr val="accent2"/>
                </a:solidFill>
              </a:rPr>
              <a:t>plus</a:t>
            </a:r>
            <a:endParaRPr lang="fr-FR" altLang="fr-FR" sz="3200" u="none">
              <a:solidFill>
                <a:schemeClr val="tx1"/>
              </a:solidFill>
            </a:endParaRPr>
          </a:p>
        </p:txBody>
      </p:sp>
      <p:sp>
        <p:nvSpPr>
          <p:cNvPr id="67588" name="Line 4"/>
          <p:cNvSpPr>
            <a:spLocks noChangeShapeType="1"/>
          </p:cNvSpPr>
          <p:nvPr/>
        </p:nvSpPr>
        <p:spPr bwMode="auto">
          <a:xfrm flipH="1">
            <a:off x="1331913" y="6310313"/>
            <a:ext cx="3311525" cy="1587"/>
          </a:xfrm>
          <a:prstGeom prst="line">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fr-FR"/>
          </a:p>
        </p:txBody>
      </p:sp>
      <p:sp>
        <p:nvSpPr>
          <p:cNvPr id="67589" name="Text Box 6"/>
          <p:cNvSpPr txBox="1">
            <a:spLocks noChangeArrowheads="1"/>
          </p:cNvSpPr>
          <p:nvPr/>
        </p:nvSpPr>
        <p:spPr bwMode="auto">
          <a:xfrm>
            <a:off x="5264150" y="1479550"/>
            <a:ext cx="2016125" cy="3651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400" u="none">
                <a:solidFill>
                  <a:schemeClr val="tx1"/>
                </a:solidFill>
              </a:rPr>
              <a:t>   Présence</a:t>
            </a:r>
          </a:p>
        </p:txBody>
      </p:sp>
      <p:sp>
        <p:nvSpPr>
          <p:cNvPr id="67590" name="Text Box 7"/>
          <p:cNvSpPr txBox="1">
            <a:spLocks noChangeArrowheads="1"/>
          </p:cNvSpPr>
          <p:nvPr/>
        </p:nvSpPr>
        <p:spPr bwMode="auto">
          <a:xfrm>
            <a:off x="5243513" y="1839913"/>
            <a:ext cx="2879725" cy="3651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400" u="none">
                <a:solidFill>
                  <a:schemeClr val="tx1"/>
                </a:solidFill>
              </a:rPr>
              <a:t>   Recouvrement</a:t>
            </a:r>
          </a:p>
        </p:txBody>
      </p:sp>
      <p:sp>
        <p:nvSpPr>
          <p:cNvPr id="67591" name="Rectangle 9"/>
          <p:cNvSpPr>
            <a:spLocks noChangeArrowheads="1"/>
          </p:cNvSpPr>
          <p:nvPr/>
        </p:nvSpPr>
        <p:spPr bwMode="auto">
          <a:xfrm>
            <a:off x="1116013" y="836613"/>
            <a:ext cx="7140575" cy="3698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400"/>
              <a:t>   </a:t>
            </a:r>
          </a:p>
        </p:txBody>
      </p:sp>
      <p:sp>
        <p:nvSpPr>
          <p:cNvPr id="67592" name="Text Box 24"/>
          <p:cNvSpPr txBox="1">
            <a:spLocks noChangeArrowheads="1"/>
          </p:cNvSpPr>
          <p:nvPr/>
        </p:nvSpPr>
        <p:spPr bwMode="auto">
          <a:xfrm>
            <a:off x="971550" y="3789363"/>
            <a:ext cx="2952750" cy="368300"/>
          </a:xfrm>
          <a:prstGeom prst="rect">
            <a:avLst/>
          </a:prstGeom>
          <a:solidFill>
            <a:schemeClr val="bg1">
              <a:alpha val="74901"/>
            </a:schemeClr>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buClr>
                <a:srgbClr val="006699"/>
              </a:buClr>
              <a:buSzPct val="100000"/>
              <a:buFont typeface="Wingdings" pitchFamily="2" charset="2"/>
              <a:buNone/>
            </a:pPr>
            <a:r>
              <a:rPr lang="fr-FR" altLang="fr-FR" sz="2400" u="none">
                <a:solidFill>
                  <a:srgbClr val="FF0000"/>
                </a:solidFill>
                <a:latin typeface="Arial" pitchFamily="34" charset="0"/>
              </a:rPr>
              <a:t>Espèces xérophiles</a:t>
            </a:r>
          </a:p>
        </p:txBody>
      </p:sp>
      <p:sp>
        <p:nvSpPr>
          <p:cNvPr id="67593" name="Text Box 24"/>
          <p:cNvSpPr txBox="1">
            <a:spLocks noChangeArrowheads="1"/>
          </p:cNvSpPr>
          <p:nvPr/>
        </p:nvSpPr>
        <p:spPr bwMode="auto">
          <a:xfrm>
            <a:off x="5795963" y="2708275"/>
            <a:ext cx="3097212" cy="369888"/>
          </a:xfrm>
          <a:prstGeom prst="rect">
            <a:avLst/>
          </a:prstGeom>
          <a:solidFill>
            <a:schemeClr val="bg1">
              <a:alpha val="74901"/>
            </a:schemeClr>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buClr>
                <a:srgbClr val="006699"/>
              </a:buClr>
              <a:buSzPct val="100000"/>
              <a:buFont typeface="Wingdings" pitchFamily="2" charset="2"/>
              <a:buNone/>
            </a:pPr>
            <a:r>
              <a:rPr lang="fr-FR" altLang="fr-FR" sz="2400" u="none">
                <a:solidFill>
                  <a:srgbClr val="0000FF"/>
                </a:solidFill>
                <a:latin typeface="Arial" pitchFamily="34" charset="0"/>
              </a:rPr>
              <a:t>Espèces mésophiles</a:t>
            </a:r>
          </a:p>
        </p:txBody>
      </p:sp>
      <p:sp>
        <p:nvSpPr>
          <p:cNvPr id="67594" name="Text Box 13"/>
          <p:cNvSpPr txBox="1">
            <a:spLocks noChangeArrowheads="1"/>
          </p:cNvSpPr>
          <p:nvPr/>
        </p:nvSpPr>
        <p:spPr bwMode="auto">
          <a:xfrm>
            <a:off x="5781675" y="4797425"/>
            <a:ext cx="1677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006600"/>
                </a:solidFill>
              </a:rPr>
              <a:t>Ch. Blanc  </a:t>
            </a:r>
          </a:p>
        </p:txBody>
      </p:sp>
      <p:sp>
        <p:nvSpPr>
          <p:cNvPr id="67595" name="Text Box 13"/>
          <p:cNvSpPr txBox="1">
            <a:spLocks noChangeArrowheads="1"/>
          </p:cNvSpPr>
          <p:nvPr/>
        </p:nvSpPr>
        <p:spPr bwMode="auto">
          <a:xfrm>
            <a:off x="7392988" y="5159375"/>
            <a:ext cx="1728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006600"/>
                </a:solidFill>
              </a:rPr>
              <a:t>P. sylvestre</a:t>
            </a:r>
            <a:r>
              <a:rPr lang="fr-FR" altLang="fr-FR" u="none">
                <a:solidFill>
                  <a:srgbClr val="006600"/>
                </a:solidFill>
              </a:rPr>
              <a:t>              </a:t>
            </a:r>
          </a:p>
        </p:txBody>
      </p:sp>
      <p:sp>
        <p:nvSpPr>
          <p:cNvPr id="67596" name="Text Box 13"/>
          <p:cNvSpPr txBox="1">
            <a:spLocks noChangeArrowheads="1"/>
          </p:cNvSpPr>
          <p:nvPr/>
        </p:nvSpPr>
        <p:spPr bwMode="auto">
          <a:xfrm>
            <a:off x="8077200" y="5445125"/>
            <a:ext cx="108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006600"/>
                </a:solidFill>
              </a:rPr>
              <a:t> Sapin</a:t>
            </a:r>
            <a:r>
              <a:rPr lang="fr-FR" altLang="fr-FR" u="none">
                <a:solidFill>
                  <a:srgbClr val="006600"/>
                </a:solidFill>
              </a:rPr>
              <a:t>           </a:t>
            </a:r>
            <a:endParaRPr lang="fr-FR" altLang="fr-FR" sz="3200" u="none">
              <a:solidFill>
                <a:srgbClr val="006600"/>
              </a:solidFill>
            </a:endParaRPr>
          </a:p>
        </p:txBody>
      </p:sp>
      <p:sp>
        <p:nvSpPr>
          <p:cNvPr id="67597" name="Text Box 13"/>
          <p:cNvSpPr txBox="1">
            <a:spLocks noChangeArrowheads="1"/>
          </p:cNvSpPr>
          <p:nvPr/>
        </p:nvSpPr>
        <p:spPr bwMode="auto">
          <a:xfrm>
            <a:off x="2255838" y="4868863"/>
            <a:ext cx="1287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Ch. vert</a:t>
            </a:r>
          </a:p>
        </p:txBody>
      </p:sp>
      <p:sp>
        <p:nvSpPr>
          <p:cNvPr id="67598" name="Text Box 13"/>
          <p:cNvSpPr txBox="1">
            <a:spLocks noChangeArrowheads="1"/>
          </p:cNvSpPr>
          <p:nvPr/>
        </p:nvSpPr>
        <p:spPr bwMode="auto">
          <a:xfrm>
            <a:off x="1031875" y="4868863"/>
            <a:ext cx="10715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txBody>
          <a:bodyPr lIns="0" r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rgbClr val="FF0000"/>
                </a:solidFill>
              </a:rPr>
              <a:t>P. Alep</a:t>
            </a:r>
          </a:p>
        </p:txBody>
      </p:sp>
      <p:sp>
        <p:nvSpPr>
          <p:cNvPr id="67599" name="Line 5"/>
          <p:cNvSpPr>
            <a:spLocks noChangeShapeType="1"/>
          </p:cNvSpPr>
          <p:nvPr/>
        </p:nvSpPr>
        <p:spPr bwMode="auto">
          <a:xfrm flipV="1">
            <a:off x="4643438" y="6313488"/>
            <a:ext cx="3313112" cy="0"/>
          </a:xfrm>
          <a:prstGeom prst="line">
            <a:avLst/>
          </a:prstGeom>
          <a:noFill/>
          <a:ln w="60325">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fr-FR"/>
          </a:p>
        </p:txBody>
      </p:sp>
      <p:sp>
        <p:nvSpPr>
          <p:cNvPr id="67600" name="Text Box 8"/>
          <p:cNvSpPr txBox="1">
            <a:spLocks noChangeArrowheads="1"/>
          </p:cNvSpPr>
          <p:nvPr/>
        </p:nvSpPr>
        <p:spPr bwMode="auto">
          <a:xfrm>
            <a:off x="0" y="0"/>
            <a:ext cx="9144000" cy="83661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2800" u="none"/>
              <a:t>Variations de la flore 1997-2008</a:t>
            </a:r>
            <a:endParaRPr lang="fr-FR" altLang="fr-FR" sz="3200" i="1">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87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p:cNvSpPr>
            <a:spLocks noChangeArrowheads="1"/>
          </p:cNvSpPr>
          <p:nvPr/>
        </p:nvSpPr>
        <p:spPr bwMode="auto">
          <a:xfrm>
            <a:off x="34925" y="2059087"/>
            <a:ext cx="9144000" cy="1152525"/>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pPr>
            <a:endParaRPr lang="fr-FR" altLang="fr-FR"/>
          </a:p>
        </p:txBody>
      </p:sp>
      <p:sp>
        <p:nvSpPr>
          <p:cNvPr id="8198" name="Rectangle 3"/>
          <p:cNvSpPr>
            <a:spLocks noChangeArrowheads="1"/>
          </p:cNvSpPr>
          <p:nvPr/>
        </p:nvSpPr>
        <p:spPr bwMode="auto">
          <a:xfrm>
            <a:off x="34925" y="979587"/>
            <a:ext cx="9144000" cy="100965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pPr>
            <a:endParaRPr lang="fr-FR" altLang="fr-FR"/>
          </a:p>
        </p:txBody>
      </p:sp>
      <p:sp>
        <p:nvSpPr>
          <p:cNvPr id="8199" name="Text Box 4"/>
          <p:cNvSpPr txBox="1">
            <a:spLocks noChangeArrowheads="1"/>
          </p:cNvSpPr>
          <p:nvPr/>
        </p:nvSpPr>
        <p:spPr bwMode="auto">
          <a:xfrm>
            <a:off x="285750" y="836712"/>
            <a:ext cx="88931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buFontTx/>
              <a:buChar char="•"/>
            </a:pPr>
            <a:r>
              <a:rPr lang="fr-FR" altLang="fr-FR" u="none" dirty="0"/>
              <a:t> </a:t>
            </a:r>
            <a:r>
              <a:rPr lang="fr-FR" altLang="fr-FR" u="none" dirty="0" smtClean="0"/>
              <a:t>Aridification </a:t>
            </a:r>
            <a:r>
              <a:rPr lang="fr-FR" altLang="fr-FR" u="none" dirty="0" smtClean="0">
                <a:sym typeface="Wingdings" panose="05000000000000000000" pitchFamily="2" charset="2"/>
              </a:rPr>
              <a:t> perte de biodiversité</a:t>
            </a:r>
            <a:r>
              <a:rPr lang="fr-FR" altLang="fr-FR" sz="3200" u="none" dirty="0"/>
              <a:t/>
            </a:r>
            <a:br>
              <a:rPr lang="fr-FR" altLang="fr-FR" sz="3200" u="none" dirty="0"/>
            </a:br>
            <a:r>
              <a:rPr lang="fr-FR" altLang="fr-FR" sz="3200" u="none" dirty="0"/>
              <a:t>	</a:t>
            </a:r>
            <a:r>
              <a:rPr lang="fr-FR" altLang="fr-FR" sz="2800" i="1" u="none" dirty="0" smtClean="0"/>
              <a:t>… flore mais aussi faune sensible à la sécheresse</a:t>
            </a:r>
            <a:endParaRPr lang="en-GB" altLang="fr-FR" sz="2800" i="1" u="none" dirty="0">
              <a:solidFill>
                <a:schemeClr val="tx1"/>
              </a:solidFill>
            </a:endParaRPr>
          </a:p>
        </p:txBody>
      </p:sp>
      <p:sp>
        <p:nvSpPr>
          <p:cNvPr id="8200" name="Text Box 8"/>
          <p:cNvSpPr txBox="1">
            <a:spLocks noChangeArrowheads="1"/>
          </p:cNvSpPr>
          <p:nvPr/>
        </p:nvSpPr>
        <p:spPr bwMode="auto">
          <a:xfrm>
            <a:off x="862013" y="1941612"/>
            <a:ext cx="83169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buFontTx/>
              <a:buChar char="•"/>
            </a:pPr>
            <a:r>
              <a:rPr lang="fr-FR" altLang="fr-FR" sz="3200" u="none" dirty="0" smtClean="0">
                <a:solidFill>
                  <a:schemeClr val="accent2"/>
                </a:solidFill>
              </a:rPr>
              <a:t> Productivité faible </a:t>
            </a:r>
            <a:r>
              <a:rPr lang="fr-FR" altLang="fr-FR" sz="3200" u="none" dirty="0" smtClean="0">
                <a:solidFill>
                  <a:schemeClr val="accent2"/>
                </a:solidFill>
                <a:sym typeface="Wingdings" panose="05000000000000000000" pitchFamily="2" charset="2"/>
              </a:rPr>
              <a:t> feuilles/bois/MO du sol</a:t>
            </a:r>
            <a:r>
              <a:rPr lang="fr-FR" altLang="fr-FR" sz="3200" u="none" dirty="0">
                <a:solidFill>
                  <a:schemeClr val="accent2"/>
                </a:solidFill>
              </a:rPr>
              <a:t/>
            </a:r>
            <a:br>
              <a:rPr lang="fr-FR" altLang="fr-FR" sz="3200" u="none" dirty="0">
                <a:solidFill>
                  <a:schemeClr val="accent2"/>
                </a:solidFill>
              </a:rPr>
            </a:br>
            <a:r>
              <a:rPr lang="fr-FR" altLang="fr-FR" u="none" dirty="0">
                <a:solidFill>
                  <a:schemeClr val="accent2"/>
                </a:solidFill>
              </a:rPr>
              <a:t>       </a:t>
            </a:r>
            <a:r>
              <a:rPr lang="fr-FR" altLang="fr-FR" sz="2800" i="1" u="none" dirty="0">
                <a:solidFill>
                  <a:schemeClr val="accent2"/>
                </a:solidFill>
              </a:rPr>
              <a:t>… </a:t>
            </a:r>
            <a:r>
              <a:rPr lang="fr-FR" altLang="fr-FR" sz="2800" i="1" u="none" dirty="0" smtClean="0">
                <a:solidFill>
                  <a:schemeClr val="accent2"/>
                </a:solidFill>
              </a:rPr>
              <a:t>toute les chaînes alimentaires impactées ...</a:t>
            </a:r>
            <a:endParaRPr lang="en-GB" altLang="fr-FR" sz="2800" i="1" u="none" dirty="0">
              <a:solidFill>
                <a:schemeClr val="tx1"/>
              </a:solidFill>
            </a:endParaRPr>
          </a:p>
        </p:txBody>
      </p:sp>
      <p:sp>
        <p:nvSpPr>
          <p:cNvPr id="8201" name="Rectangle 2"/>
          <p:cNvSpPr>
            <a:spLocks noChangeArrowheads="1"/>
          </p:cNvSpPr>
          <p:nvPr/>
        </p:nvSpPr>
        <p:spPr bwMode="auto">
          <a:xfrm>
            <a:off x="34925" y="4364137"/>
            <a:ext cx="9144000" cy="1800000"/>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pPr>
            <a:endParaRPr lang="fr-FR" altLang="fr-FR"/>
          </a:p>
        </p:txBody>
      </p:sp>
      <p:sp>
        <p:nvSpPr>
          <p:cNvPr id="8202" name="Rectangle 3"/>
          <p:cNvSpPr>
            <a:spLocks noChangeArrowheads="1"/>
          </p:cNvSpPr>
          <p:nvPr/>
        </p:nvSpPr>
        <p:spPr bwMode="auto">
          <a:xfrm>
            <a:off x="34925" y="3284637"/>
            <a:ext cx="9144000" cy="1006475"/>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pPr>
            <a:endParaRPr lang="fr-FR" altLang="fr-FR"/>
          </a:p>
        </p:txBody>
      </p:sp>
      <p:sp>
        <p:nvSpPr>
          <p:cNvPr id="8203" name="Text Box 6"/>
          <p:cNvSpPr txBox="1">
            <a:spLocks noChangeArrowheads="1"/>
          </p:cNvSpPr>
          <p:nvPr/>
        </p:nvSpPr>
        <p:spPr bwMode="auto">
          <a:xfrm>
            <a:off x="1366838" y="3284637"/>
            <a:ext cx="7777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spcBef>
                <a:spcPct val="50000"/>
              </a:spcBef>
              <a:buFont typeface="Arial" charset="0"/>
              <a:buChar char="•"/>
            </a:pPr>
            <a:r>
              <a:rPr lang="en-US" altLang="fr-FR" sz="3200" u="none" dirty="0" smtClean="0">
                <a:solidFill>
                  <a:srgbClr val="008000"/>
                </a:solidFill>
              </a:rPr>
              <a:t>Reproduction </a:t>
            </a:r>
            <a:r>
              <a:rPr lang="en-US" altLang="fr-FR" sz="3200" u="none" dirty="0" err="1" smtClean="0">
                <a:solidFill>
                  <a:srgbClr val="008000"/>
                </a:solidFill>
              </a:rPr>
              <a:t>réduite</a:t>
            </a:r>
            <a:r>
              <a:rPr lang="en-US" altLang="fr-FR" sz="3200" u="none" dirty="0" smtClean="0">
                <a:solidFill>
                  <a:srgbClr val="008000"/>
                </a:solidFill>
              </a:rPr>
              <a:t> (</a:t>
            </a:r>
            <a:r>
              <a:rPr lang="en-US" altLang="fr-FR" sz="3200" u="none" dirty="0" err="1" smtClean="0">
                <a:solidFill>
                  <a:srgbClr val="008000"/>
                </a:solidFill>
              </a:rPr>
              <a:t>fleurs</a:t>
            </a:r>
            <a:r>
              <a:rPr lang="en-US" altLang="fr-FR" sz="3200" u="none" dirty="0" smtClean="0">
                <a:solidFill>
                  <a:srgbClr val="008000"/>
                </a:solidFill>
              </a:rPr>
              <a:t>/</a:t>
            </a:r>
            <a:r>
              <a:rPr lang="en-US" altLang="fr-FR" sz="3200" u="none" dirty="0" err="1" smtClean="0">
                <a:solidFill>
                  <a:srgbClr val="008000"/>
                </a:solidFill>
              </a:rPr>
              <a:t>graines</a:t>
            </a:r>
            <a:r>
              <a:rPr lang="en-US" altLang="fr-FR" sz="3200" u="none" dirty="0" smtClean="0">
                <a:solidFill>
                  <a:srgbClr val="008000"/>
                </a:solidFill>
              </a:rPr>
              <a:t>)</a:t>
            </a:r>
            <a:r>
              <a:rPr lang="en-US" altLang="fr-FR" sz="3200" u="none" dirty="0">
                <a:solidFill>
                  <a:srgbClr val="008000"/>
                </a:solidFill>
              </a:rPr>
              <a:t/>
            </a:r>
            <a:br>
              <a:rPr lang="en-US" altLang="fr-FR" sz="3200" u="none" dirty="0">
                <a:solidFill>
                  <a:srgbClr val="008000"/>
                </a:solidFill>
              </a:rPr>
            </a:br>
            <a:r>
              <a:rPr lang="en-US" altLang="fr-FR" sz="2800" u="none" dirty="0">
                <a:solidFill>
                  <a:srgbClr val="008000"/>
                </a:solidFill>
              </a:rPr>
              <a:t>	</a:t>
            </a:r>
            <a:r>
              <a:rPr lang="en-US" altLang="fr-FR" sz="2800" i="1" u="none" dirty="0">
                <a:solidFill>
                  <a:srgbClr val="008000"/>
                </a:solidFill>
              </a:rPr>
              <a:t>… </a:t>
            </a:r>
            <a:r>
              <a:rPr lang="en-US" altLang="fr-FR" sz="2800" i="1" u="none" dirty="0" smtClean="0">
                <a:solidFill>
                  <a:srgbClr val="008000"/>
                </a:solidFill>
              </a:rPr>
              <a:t>impacts </a:t>
            </a:r>
            <a:r>
              <a:rPr lang="en-US" altLang="fr-FR" sz="2800" i="1" u="none" dirty="0" err="1" smtClean="0">
                <a:solidFill>
                  <a:srgbClr val="008000"/>
                </a:solidFill>
              </a:rPr>
              <a:t>pollinisateurs</a:t>
            </a:r>
            <a:r>
              <a:rPr lang="en-US" altLang="fr-FR" sz="2800" i="1" u="none" dirty="0" smtClean="0">
                <a:solidFill>
                  <a:srgbClr val="008000"/>
                </a:solidFill>
              </a:rPr>
              <a:t>/</a:t>
            </a:r>
            <a:r>
              <a:rPr lang="en-US" altLang="fr-FR" sz="2800" i="1" u="none" dirty="0" err="1" smtClean="0">
                <a:solidFill>
                  <a:srgbClr val="008000"/>
                </a:solidFill>
              </a:rPr>
              <a:t>miel</a:t>
            </a:r>
            <a:r>
              <a:rPr lang="en-US" altLang="fr-FR" sz="2800" i="1" u="none" dirty="0" smtClean="0">
                <a:solidFill>
                  <a:srgbClr val="008000"/>
                </a:solidFill>
              </a:rPr>
              <a:t>/</a:t>
            </a:r>
            <a:r>
              <a:rPr lang="en-US" altLang="fr-FR" sz="2800" i="1" u="none" dirty="0" err="1" smtClean="0">
                <a:solidFill>
                  <a:srgbClr val="008000"/>
                </a:solidFill>
              </a:rPr>
              <a:t>granivores</a:t>
            </a:r>
            <a:endParaRPr lang="en-US" altLang="fr-FR" sz="2800" i="1" u="none" dirty="0">
              <a:solidFill>
                <a:schemeClr val="tx1"/>
              </a:solidFill>
            </a:endParaRPr>
          </a:p>
        </p:txBody>
      </p:sp>
      <p:sp>
        <p:nvSpPr>
          <p:cNvPr id="8204" name="Text Box 14"/>
          <p:cNvSpPr txBox="1">
            <a:spLocks noChangeArrowheads="1"/>
          </p:cNvSpPr>
          <p:nvPr/>
        </p:nvSpPr>
        <p:spPr bwMode="auto">
          <a:xfrm>
            <a:off x="862013" y="4364137"/>
            <a:ext cx="828675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266700" indent="-266700">
              <a:spcBef>
                <a:spcPct val="50000"/>
              </a:spcBef>
              <a:buFont typeface="Arial" charset="0"/>
              <a:buChar char="•"/>
            </a:pPr>
            <a:r>
              <a:rPr lang="en-US" altLang="fr-FR" sz="3200" u="none" dirty="0" smtClean="0">
                <a:solidFill>
                  <a:srgbClr val="A50021"/>
                </a:solidFill>
              </a:rPr>
              <a:t> </a:t>
            </a:r>
            <a:r>
              <a:rPr lang="en-US" altLang="fr-FR" sz="3200" u="none" dirty="0" err="1" smtClean="0">
                <a:solidFill>
                  <a:srgbClr val="A50021"/>
                </a:solidFill>
              </a:rPr>
              <a:t>Cercles</a:t>
            </a:r>
            <a:r>
              <a:rPr lang="en-US" altLang="fr-FR" sz="3200" u="none" dirty="0" smtClean="0">
                <a:solidFill>
                  <a:srgbClr val="A50021"/>
                </a:solidFill>
              </a:rPr>
              <a:t> </a:t>
            </a:r>
            <a:r>
              <a:rPr lang="en-US" altLang="fr-FR" sz="3200" u="none" dirty="0" err="1" smtClean="0">
                <a:solidFill>
                  <a:srgbClr val="A50021"/>
                </a:solidFill>
              </a:rPr>
              <a:t>vicieux</a:t>
            </a:r>
            <a:r>
              <a:rPr lang="en-US" altLang="fr-FR" sz="3200" u="none" dirty="0" smtClean="0">
                <a:solidFill>
                  <a:srgbClr val="A50021"/>
                </a:solidFill>
              </a:rPr>
              <a:t> / </a:t>
            </a:r>
            <a:r>
              <a:rPr lang="en-US" altLang="fr-FR" sz="3200" u="none" dirty="0" err="1" smtClean="0">
                <a:solidFill>
                  <a:srgbClr val="A50021"/>
                </a:solidFill>
              </a:rPr>
              <a:t>rétroactions</a:t>
            </a:r>
            <a:r>
              <a:rPr lang="en-US" altLang="fr-FR" sz="3200" u="none" dirty="0" smtClean="0">
                <a:solidFill>
                  <a:srgbClr val="A50021"/>
                </a:solidFill>
              </a:rPr>
              <a:t> </a:t>
            </a:r>
            <a:r>
              <a:rPr lang="en-US" altLang="fr-FR" sz="3200" u="none" dirty="0" err="1" smtClean="0">
                <a:solidFill>
                  <a:srgbClr val="A50021"/>
                </a:solidFill>
              </a:rPr>
              <a:t>négatives</a:t>
            </a:r>
            <a:r>
              <a:rPr lang="en-US" altLang="fr-FR" sz="3200" u="none" dirty="0">
                <a:solidFill>
                  <a:srgbClr val="A50021"/>
                </a:solidFill>
              </a:rPr>
              <a:t/>
            </a:r>
            <a:br>
              <a:rPr lang="en-US" altLang="fr-FR" sz="3200" u="none" dirty="0">
                <a:solidFill>
                  <a:srgbClr val="A50021"/>
                </a:solidFill>
              </a:rPr>
            </a:br>
            <a:r>
              <a:rPr lang="en-US" altLang="fr-FR" sz="2800" u="none" dirty="0" smtClean="0">
                <a:solidFill>
                  <a:srgbClr val="A50021"/>
                </a:solidFill>
              </a:rPr>
              <a:t>…  </a:t>
            </a:r>
            <a:r>
              <a:rPr lang="en-US" altLang="fr-FR" sz="2800" i="1" u="none" dirty="0" err="1" smtClean="0">
                <a:solidFill>
                  <a:srgbClr val="A50021"/>
                </a:solidFill>
                <a:latin typeface="Arial Narrow" panose="020B0606020202030204" pitchFamily="34" charset="0"/>
              </a:rPr>
              <a:t>baisse</a:t>
            </a:r>
            <a:r>
              <a:rPr lang="en-US" altLang="fr-FR" sz="2800" i="1" u="none" dirty="0" smtClean="0">
                <a:solidFill>
                  <a:srgbClr val="A50021"/>
                </a:solidFill>
                <a:latin typeface="Arial Narrow" panose="020B0606020202030204" pitchFamily="34" charset="0"/>
              </a:rPr>
              <a:t> </a:t>
            </a:r>
            <a:r>
              <a:rPr lang="en-US" altLang="fr-FR" sz="2800" i="1" u="none" dirty="0" err="1" smtClean="0">
                <a:solidFill>
                  <a:srgbClr val="A50021"/>
                </a:solidFill>
                <a:latin typeface="Arial Narrow" panose="020B0606020202030204" pitchFamily="34" charset="0"/>
              </a:rPr>
              <a:t>pollinisateurs</a:t>
            </a:r>
            <a:r>
              <a:rPr lang="en-US" altLang="fr-FR" sz="2800" i="1" u="none" dirty="0" smtClean="0">
                <a:solidFill>
                  <a:srgbClr val="A50021"/>
                </a:solidFill>
                <a:latin typeface="Arial Narrow" panose="020B0606020202030204" pitchFamily="34" charset="0"/>
              </a:rPr>
              <a:t> </a:t>
            </a:r>
            <a:r>
              <a:rPr lang="en-US" altLang="fr-FR" sz="2800" i="1" u="none" dirty="0" smtClean="0">
                <a:solidFill>
                  <a:srgbClr val="A50021"/>
                </a:solidFill>
                <a:latin typeface="Arial Narrow" panose="020B0606020202030204" pitchFamily="34" charset="0"/>
                <a:sym typeface="Wingdings" panose="05000000000000000000" pitchFamily="2" charset="2"/>
              </a:rPr>
              <a:t> reproduction</a:t>
            </a:r>
            <a:r>
              <a:rPr lang="en-US" altLang="fr-FR" sz="2800" i="1" u="none" dirty="0">
                <a:solidFill>
                  <a:srgbClr val="A50021"/>
                </a:solidFill>
                <a:latin typeface="Arial Narrow" panose="020B0606020202030204" pitchFamily="34" charset="0"/>
                <a:sym typeface="Wingdings" panose="05000000000000000000" pitchFamily="2" charset="2"/>
              </a:rPr>
              <a:t/>
            </a:r>
            <a:br>
              <a:rPr lang="en-US" altLang="fr-FR" sz="2800" i="1" u="none" dirty="0">
                <a:solidFill>
                  <a:srgbClr val="A50021"/>
                </a:solidFill>
                <a:latin typeface="Arial Narrow" panose="020B0606020202030204" pitchFamily="34" charset="0"/>
                <a:sym typeface="Wingdings" panose="05000000000000000000" pitchFamily="2" charset="2"/>
              </a:rPr>
            </a:br>
            <a:r>
              <a:rPr lang="en-US" altLang="fr-FR" sz="2800" i="1" u="none" dirty="0" err="1" smtClean="0">
                <a:solidFill>
                  <a:srgbClr val="A50021"/>
                </a:solidFill>
                <a:latin typeface="Arial Narrow" panose="020B0606020202030204" pitchFamily="34" charset="0"/>
                <a:sym typeface="Wingdings" panose="05000000000000000000" pitchFamily="2" charset="2"/>
              </a:rPr>
              <a:t>activités</a:t>
            </a:r>
            <a:r>
              <a:rPr lang="en-US" altLang="fr-FR" sz="2800" i="1" u="none" dirty="0" smtClean="0">
                <a:solidFill>
                  <a:srgbClr val="A50021"/>
                </a:solidFill>
                <a:latin typeface="Arial Narrow" panose="020B0606020202030204" pitchFamily="34" charset="0"/>
                <a:sym typeface="Wingdings" panose="05000000000000000000" pitchFamily="2" charset="2"/>
              </a:rPr>
              <a:t> </a:t>
            </a:r>
            <a:r>
              <a:rPr lang="en-US" altLang="fr-FR" sz="2800" i="1" u="none" dirty="0" err="1" smtClean="0">
                <a:solidFill>
                  <a:srgbClr val="A50021"/>
                </a:solidFill>
                <a:latin typeface="Arial Narrow" panose="020B0606020202030204" pitchFamily="34" charset="0"/>
                <a:sym typeface="Wingdings" panose="05000000000000000000" pitchFamily="2" charset="2"/>
              </a:rPr>
              <a:t>biologiques</a:t>
            </a:r>
            <a:r>
              <a:rPr lang="en-US" altLang="fr-FR" sz="2800" i="1" u="none" dirty="0" smtClean="0">
                <a:solidFill>
                  <a:srgbClr val="A50021"/>
                </a:solidFill>
                <a:latin typeface="Arial Narrow" panose="020B0606020202030204" pitchFamily="34" charset="0"/>
                <a:sym typeface="Wingdings" panose="05000000000000000000" pitchFamily="2" charset="2"/>
              </a:rPr>
              <a:t> sol  </a:t>
            </a:r>
            <a:r>
              <a:rPr lang="en-US" altLang="fr-FR" sz="2800" i="1" u="none" dirty="0" err="1" smtClean="0">
                <a:solidFill>
                  <a:srgbClr val="A50021"/>
                </a:solidFill>
                <a:latin typeface="Arial Narrow" panose="020B0606020202030204" pitchFamily="34" charset="0"/>
                <a:sym typeface="Wingdings" panose="05000000000000000000" pitchFamily="2" charset="2"/>
              </a:rPr>
              <a:t>fertilité</a:t>
            </a:r>
            <a:r>
              <a:rPr lang="en-US" altLang="fr-FR" sz="2800" i="1" u="none" dirty="0" smtClean="0">
                <a:solidFill>
                  <a:srgbClr val="A50021"/>
                </a:solidFill>
                <a:latin typeface="Arial Narrow" panose="020B0606020202030204" pitchFamily="34" charset="0"/>
                <a:sym typeface="Wingdings" panose="05000000000000000000" pitchFamily="2" charset="2"/>
              </a:rPr>
              <a:t>  </a:t>
            </a:r>
            <a:r>
              <a:rPr lang="en-US" altLang="fr-FR" sz="2800" i="1" u="none" dirty="0" err="1" smtClean="0">
                <a:solidFill>
                  <a:srgbClr val="A50021"/>
                </a:solidFill>
                <a:latin typeface="Arial Narrow" panose="020B0606020202030204" pitchFamily="34" charset="0"/>
                <a:sym typeface="Wingdings" panose="05000000000000000000" pitchFamily="2" charset="2"/>
              </a:rPr>
              <a:t>productivité</a:t>
            </a:r>
            <a:r>
              <a:rPr lang="en-US" altLang="fr-FR" sz="2800" i="1" u="none" dirty="0">
                <a:solidFill>
                  <a:srgbClr val="A50021"/>
                </a:solidFill>
                <a:latin typeface="Arial Narrow" panose="020B0606020202030204" pitchFamily="34" charset="0"/>
                <a:sym typeface="Wingdings" panose="05000000000000000000" pitchFamily="2" charset="2"/>
              </a:rPr>
              <a:t/>
            </a:r>
            <a:br>
              <a:rPr lang="en-US" altLang="fr-FR" sz="2800" i="1" u="none" dirty="0">
                <a:solidFill>
                  <a:srgbClr val="A50021"/>
                </a:solidFill>
                <a:latin typeface="Arial Narrow" panose="020B0606020202030204" pitchFamily="34" charset="0"/>
                <a:sym typeface="Wingdings" panose="05000000000000000000" pitchFamily="2" charset="2"/>
              </a:rPr>
            </a:br>
            <a:r>
              <a:rPr lang="en-US" altLang="fr-FR" sz="2800" i="1" u="none" dirty="0" smtClean="0">
                <a:solidFill>
                  <a:srgbClr val="A50021"/>
                </a:solidFill>
                <a:latin typeface="Arial Narrow" panose="020B0606020202030204" pitchFamily="34" charset="0"/>
                <a:sym typeface="Wingdings" panose="05000000000000000000" pitchFamily="2" charset="2"/>
              </a:rPr>
              <a:t>                              stock MO du sol</a:t>
            </a:r>
          </a:p>
        </p:txBody>
      </p:sp>
      <p:sp>
        <p:nvSpPr>
          <p:cNvPr id="18"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lgn="ctr" eaLnBrk="1" hangingPunct="1">
              <a:lnSpc>
                <a:spcPct val="140000"/>
              </a:lnSpc>
            </a:pPr>
            <a:r>
              <a:rPr lang="fr-FR" altLang="fr-FR" sz="2800" u="none" dirty="0" smtClean="0"/>
              <a:t>Changement climatique et forêt</a:t>
            </a:r>
            <a:endParaRPr lang="fr-FR" altLang="fr-FR" sz="2800" i="1" u="none" dirty="0"/>
          </a:p>
        </p:txBody>
      </p:sp>
      <p:sp>
        <p:nvSpPr>
          <p:cNvPr id="4" name="Forme libre 3"/>
          <p:cNvSpPr/>
          <p:nvPr/>
        </p:nvSpPr>
        <p:spPr bwMode="auto">
          <a:xfrm flipH="1">
            <a:off x="611559" y="5591175"/>
            <a:ext cx="2880000" cy="419100"/>
          </a:xfrm>
          <a:custGeom>
            <a:avLst/>
            <a:gdLst>
              <a:gd name="connsiteX0" fmla="*/ 2286000 w 2757999"/>
              <a:gd name="connsiteY0" fmla="*/ 0 h 419100"/>
              <a:gd name="connsiteX1" fmla="*/ 2590800 w 2757999"/>
              <a:gd name="connsiteY1" fmla="*/ 295275 h 419100"/>
              <a:gd name="connsiteX2" fmla="*/ 0 w 2757999"/>
              <a:gd name="connsiteY2" fmla="*/ 419100 h 419100"/>
              <a:gd name="connsiteX3" fmla="*/ 0 w 2757999"/>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2757999" h="419100">
                <a:moveTo>
                  <a:pt x="2286000" y="0"/>
                </a:moveTo>
                <a:cubicBezTo>
                  <a:pt x="2628900" y="112712"/>
                  <a:pt x="2971800" y="225425"/>
                  <a:pt x="2590800" y="295275"/>
                </a:cubicBezTo>
                <a:cubicBezTo>
                  <a:pt x="2209800" y="365125"/>
                  <a:pt x="0" y="419100"/>
                  <a:pt x="0" y="419100"/>
                </a:cubicBezTo>
                <a:lnTo>
                  <a:pt x="0" y="419100"/>
                </a:lnTo>
              </a:path>
            </a:pathLst>
          </a:custGeom>
          <a:noFill/>
          <a:ln w="101600" cap="flat" cmpd="dbl" algn="ctr">
            <a:solidFill>
              <a:srgbClr val="C00000"/>
            </a:solidFill>
            <a:prstDash val="solid"/>
            <a:round/>
            <a:headEnd type="stealth" w="med" len="med"/>
            <a:tailEnd type="none" w="med" len="lg"/>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fr-FR" sz="3600" b="1" i="0" u="sng" strike="noStrike" cap="none" normalizeH="0" baseline="0" smtClean="0">
              <a:ln>
                <a:noFill/>
              </a:ln>
              <a:solidFill>
                <a:srgbClr val="FF3300"/>
              </a:solidFill>
              <a:effectLst/>
              <a:latin typeface="Times New Roman" pitchFamily="18" charset="0"/>
            </a:endParaRPr>
          </a:p>
        </p:txBody>
      </p:sp>
      <p:sp>
        <p:nvSpPr>
          <p:cNvPr id="21" name="Forme libre 20"/>
          <p:cNvSpPr/>
          <p:nvPr/>
        </p:nvSpPr>
        <p:spPr bwMode="auto">
          <a:xfrm>
            <a:off x="6084167" y="5601137"/>
            <a:ext cx="2844000" cy="419100"/>
          </a:xfrm>
          <a:custGeom>
            <a:avLst/>
            <a:gdLst>
              <a:gd name="connsiteX0" fmla="*/ 2286000 w 2757999"/>
              <a:gd name="connsiteY0" fmla="*/ 0 h 419100"/>
              <a:gd name="connsiteX1" fmla="*/ 2590800 w 2757999"/>
              <a:gd name="connsiteY1" fmla="*/ 295275 h 419100"/>
              <a:gd name="connsiteX2" fmla="*/ 0 w 2757999"/>
              <a:gd name="connsiteY2" fmla="*/ 419100 h 419100"/>
              <a:gd name="connsiteX3" fmla="*/ 0 w 2757999"/>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2757999" h="419100">
                <a:moveTo>
                  <a:pt x="2286000" y="0"/>
                </a:moveTo>
                <a:cubicBezTo>
                  <a:pt x="2628900" y="112712"/>
                  <a:pt x="2971800" y="225425"/>
                  <a:pt x="2590800" y="295275"/>
                </a:cubicBezTo>
                <a:cubicBezTo>
                  <a:pt x="2209800" y="365125"/>
                  <a:pt x="0" y="419100"/>
                  <a:pt x="0" y="419100"/>
                </a:cubicBezTo>
                <a:lnTo>
                  <a:pt x="0" y="419100"/>
                </a:lnTo>
              </a:path>
            </a:pathLst>
          </a:custGeom>
          <a:noFill/>
          <a:ln w="101600" cap="flat" cmpd="dbl" algn="ctr">
            <a:solidFill>
              <a:srgbClr val="C00000"/>
            </a:solidFill>
            <a:prstDash val="solid"/>
            <a:round/>
            <a:headEnd type="none" w="med" len="med"/>
            <a:tailEnd type="stealth" w="med" len="lg"/>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fr-FR" sz="3600" b="1" i="0" u="sng" strike="noStrike" cap="none" normalizeH="0" baseline="0" smtClean="0">
              <a:ln>
                <a:noFill/>
              </a:ln>
              <a:solidFill>
                <a:srgbClr val="FF3300"/>
              </a:solidFill>
              <a:effectLst/>
              <a:latin typeface="Times New Roman" pitchFamily="18" charset="0"/>
            </a:endParaRPr>
          </a:p>
        </p:txBody>
      </p:sp>
    </p:spTree>
    <p:extLst>
      <p:ext uri="{BB962C8B-B14F-4D97-AF65-F5344CB8AC3E}">
        <p14:creationId xmlns:p14="http://schemas.microsoft.com/office/powerpoint/2010/main" val="1122144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0" y="836712"/>
            <a:ext cx="9144000" cy="6021288"/>
          </a:xfrm>
          <a:prstGeom prst="rect">
            <a:avLst/>
          </a:prstGeom>
        </p:spPr>
      </p:pic>
    </p:spTree>
    <p:extLst>
      <p:ext uri="{BB962C8B-B14F-4D97-AF65-F5344CB8AC3E}">
        <p14:creationId xmlns:p14="http://schemas.microsoft.com/office/powerpoint/2010/main" val="198278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8" name="Picture 8" descr="o04kjmv3[1]"/>
          <p:cNvPicPr>
            <a:picLocks noChangeAspect="1" noChangeArrowheads="1"/>
          </p:cNvPicPr>
          <p:nvPr/>
        </p:nvPicPr>
        <p:blipFill>
          <a:blip r:embed="rId3" cstate="print">
            <a:lum bright="30000"/>
          </a:blip>
          <a:srcRect/>
          <a:stretch>
            <a:fillRect/>
          </a:stretch>
        </p:blipFill>
        <p:spPr bwMode="auto">
          <a:xfrm>
            <a:off x="5" y="1"/>
            <a:ext cx="9204325" cy="6896100"/>
          </a:xfrm>
          <a:prstGeom prst="rect">
            <a:avLst/>
          </a:prstGeom>
          <a:noFill/>
        </p:spPr>
      </p:pic>
      <p:sp>
        <p:nvSpPr>
          <p:cNvPr id="81929" name="Rectangle 9"/>
          <p:cNvSpPr>
            <a:spLocks noChangeArrowheads="1"/>
          </p:cNvSpPr>
          <p:nvPr/>
        </p:nvSpPr>
        <p:spPr bwMode="auto">
          <a:xfrm>
            <a:off x="1" y="1"/>
            <a:ext cx="69850" cy="6985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3" name="Text Box 2"/>
          <p:cNvSpPr txBox="1">
            <a:spLocks noChangeArrowheads="1"/>
          </p:cNvSpPr>
          <p:nvPr/>
        </p:nvSpPr>
        <p:spPr bwMode="auto">
          <a:xfrm>
            <a:off x="3491882" y="260649"/>
            <a:ext cx="5652120" cy="3708708"/>
          </a:xfrm>
          <a:prstGeom prst="rect">
            <a:avLst/>
          </a:prstGeom>
          <a:solidFill>
            <a:srgbClr val="FFFF00">
              <a:alpha val="45000"/>
            </a:srgbClr>
          </a:solidFill>
          <a:ln w="9525">
            <a:noFill/>
            <a:miter lim="800000"/>
            <a:headEnd/>
            <a:tailEnd/>
          </a:ln>
          <a:effectLst/>
        </p:spPr>
        <p:txBody>
          <a:bodyPr wrap="square">
            <a:spAutoFit/>
          </a:bodyPr>
          <a:lstStyle/>
          <a:p>
            <a:pPr algn="ctr">
              <a:spcBef>
                <a:spcPts val="600"/>
              </a:spcBef>
            </a:pPr>
            <a:endParaRPr lang="en-GB" sz="900" b="1" i="1" dirty="0">
              <a:solidFill>
                <a:srgbClr val="000066"/>
              </a:solidFill>
            </a:endParaRPr>
          </a:p>
          <a:p>
            <a:pPr algn="ctr">
              <a:spcBef>
                <a:spcPts val="600"/>
              </a:spcBef>
            </a:pPr>
            <a:r>
              <a:rPr lang="en-GB" b="1" i="1" u="none" dirty="0" err="1">
                <a:solidFill>
                  <a:srgbClr val="000066"/>
                </a:solidFill>
              </a:rPr>
              <a:t>L’essentiel</a:t>
            </a:r>
            <a:r>
              <a:rPr lang="en-GB" b="1" i="1" u="none" dirty="0">
                <a:solidFill>
                  <a:srgbClr val="000066"/>
                </a:solidFill>
              </a:rPr>
              <a:t> </a:t>
            </a:r>
            <a:r>
              <a:rPr lang="en-GB" b="1" i="1" u="none" dirty="0" err="1">
                <a:solidFill>
                  <a:srgbClr val="000066"/>
                </a:solidFill>
              </a:rPr>
              <a:t>est</a:t>
            </a:r>
            <a:r>
              <a:rPr lang="en-GB" b="1" i="1" u="none" dirty="0">
                <a:solidFill>
                  <a:srgbClr val="000066"/>
                </a:solidFill>
              </a:rPr>
              <a:t> invisible </a:t>
            </a:r>
          </a:p>
          <a:p>
            <a:pPr algn="ctr">
              <a:spcBef>
                <a:spcPts val="600"/>
              </a:spcBef>
            </a:pPr>
            <a:r>
              <a:rPr lang="en-GB" b="1" i="1" u="none" dirty="0">
                <a:solidFill>
                  <a:srgbClr val="000066"/>
                </a:solidFill>
              </a:rPr>
              <a:t>pour les </a:t>
            </a:r>
            <a:r>
              <a:rPr lang="en-GB" b="1" i="1" u="none" dirty="0" err="1">
                <a:solidFill>
                  <a:srgbClr val="000066"/>
                </a:solidFill>
              </a:rPr>
              <a:t>yeux</a:t>
            </a:r>
            <a:r>
              <a:rPr lang="en-GB" b="1" i="1" u="none" dirty="0">
                <a:solidFill>
                  <a:srgbClr val="000066"/>
                </a:solidFill>
              </a:rPr>
              <a:t> (St </a:t>
            </a:r>
            <a:r>
              <a:rPr lang="en-GB" b="1" i="1" u="none" dirty="0" err="1">
                <a:solidFill>
                  <a:srgbClr val="000066"/>
                </a:solidFill>
              </a:rPr>
              <a:t>Exupéry</a:t>
            </a:r>
            <a:r>
              <a:rPr lang="en-GB" b="1" i="1" u="none" dirty="0">
                <a:solidFill>
                  <a:srgbClr val="000066"/>
                </a:solidFill>
              </a:rPr>
              <a:t>)</a:t>
            </a:r>
          </a:p>
          <a:p>
            <a:pPr algn="ctr">
              <a:spcBef>
                <a:spcPts val="600"/>
              </a:spcBef>
            </a:pPr>
            <a:endParaRPr lang="en-GB" sz="1600" b="1" i="1" u="none" dirty="0">
              <a:solidFill>
                <a:srgbClr val="000066"/>
              </a:solidFill>
            </a:endParaRPr>
          </a:p>
          <a:p>
            <a:pPr algn="ctr">
              <a:spcBef>
                <a:spcPts val="600"/>
              </a:spcBef>
            </a:pPr>
            <a:r>
              <a:rPr lang="en-GB" b="1" i="1" u="none" dirty="0">
                <a:solidFill>
                  <a:srgbClr val="000066"/>
                </a:solidFill>
              </a:rPr>
              <a:t>Application à la </a:t>
            </a:r>
            <a:r>
              <a:rPr lang="en-GB" b="1" i="1" u="none" dirty="0" err="1" smtClean="0">
                <a:solidFill>
                  <a:srgbClr val="000066"/>
                </a:solidFill>
              </a:rPr>
              <a:t>biodiversité</a:t>
            </a:r>
            <a:r>
              <a:rPr lang="en-GB" b="1" i="1" u="none" dirty="0" smtClean="0">
                <a:solidFill>
                  <a:srgbClr val="000066"/>
                </a:solidFill>
              </a:rPr>
              <a:t/>
            </a:r>
            <a:br>
              <a:rPr lang="en-GB" b="1" i="1" u="none" dirty="0" smtClean="0">
                <a:solidFill>
                  <a:srgbClr val="000066"/>
                </a:solidFill>
              </a:rPr>
            </a:br>
            <a:r>
              <a:rPr lang="en-GB" b="1" i="1" u="none" dirty="0" smtClean="0">
                <a:solidFill>
                  <a:srgbClr val="000066"/>
                </a:solidFill>
              </a:rPr>
              <a:t>des sols </a:t>
            </a:r>
            <a:r>
              <a:rPr lang="en-GB" b="1" i="1" u="none" dirty="0" err="1" smtClean="0">
                <a:solidFill>
                  <a:srgbClr val="000066"/>
                </a:solidFill>
              </a:rPr>
              <a:t>forestiers</a:t>
            </a:r>
            <a:endParaRPr lang="en-GB" sz="600" b="1" i="1" u="none" dirty="0">
              <a:solidFill>
                <a:srgbClr val="000066"/>
              </a:solidFill>
            </a:endParaRPr>
          </a:p>
          <a:p>
            <a:pPr algn="ctr">
              <a:spcBef>
                <a:spcPts val="600"/>
              </a:spcBef>
            </a:pPr>
            <a:endParaRPr lang="fr-FR" sz="1600" b="1" i="1" dirty="0">
              <a:solidFill>
                <a:srgbClr val="000066"/>
              </a:solidFill>
            </a:endParaRPr>
          </a:p>
          <a:p>
            <a:pPr algn="ctr">
              <a:spcBef>
                <a:spcPts val="600"/>
              </a:spcBef>
            </a:pPr>
            <a:endParaRPr lang="fr-FR" sz="2000" dirty="0">
              <a:solidFill>
                <a:srgbClr val="990000"/>
              </a:solidFill>
            </a:endParaRPr>
          </a:p>
        </p:txBody>
      </p:sp>
    </p:spTree>
    <p:extLst>
      <p:ext uri="{BB962C8B-B14F-4D97-AF65-F5344CB8AC3E}">
        <p14:creationId xmlns:p14="http://schemas.microsoft.com/office/powerpoint/2010/main" val="780780477"/>
      </p:ext>
    </p:extLst>
  </p:cSld>
  <p:clrMapOvr>
    <a:masterClrMapping/>
  </p:clrMapOvr>
  <p:transition advTm="1891"/>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p:cNvGrpSpPr>
            <a:grpSpLocks/>
          </p:cNvGrpSpPr>
          <p:nvPr/>
        </p:nvGrpSpPr>
        <p:grpSpPr bwMode="auto">
          <a:xfrm>
            <a:off x="-26605" y="1"/>
            <a:ext cx="9202355" cy="6858000"/>
            <a:chOff x="1026" y="1842"/>
            <a:chExt cx="3762" cy="2478"/>
          </a:xfrm>
        </p:grpSpPr>
        <p:pic>
          <p:nvPicPr>
            <p:cNvPr id="21"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2"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571266" name="Rectangle 2"/>
          <p:cNvSpPr>
            <a:spLocks noChangeArrowheads="1"/>
          </p:cNvSpPr>
          <p:nvPr/>
        </p:nvSpPr>
        <p:spPr bwMode="auto">
          <a:xfrm>
            <a:off x="107500" y="5321568"/>
            <a:ext cx="8928996" cy="972000"/>
          </a:xfrm>
          <a:prstGeom prst="rect">
            <a:avLst/>
          </a:prstGeom>
          <a:solidFill>
            <a:srgbClr val="CCFFFF"/>
          </a:solidFill>
          <a:ln w="9525" algn="ctr">
            <a:noFill/>
            <a:miter lim="800000"/>
            <a:headEnd/>
            <a:tailEnd/>
          </a:ln>
          <a:effectLst/>
        </p:spPr>
        <p:txBody>
          <a:bodyPr wrap="square" anchor="ctr">
            <a:spAutoFit/>
          </a:bodyPr>
          <a:lstStyle/>
          <a:p>
            <a:endParaRPr lang="en-US"/>
          </a:p>
        </p:txBody>
      </p:sp>
      <p:sp>
        <p:nvSpPr>
          <p:cNvPr id="2571267" name="Rectangle 3"/>
          <p:cNvSpPr>
            <a:spLocks noChangeArrowheads="1"/>
          </p:cNvSpPr>
          <p:nvPr/>
        </p:nvSpPr>
        <p:spPr bwMode="auto">
          <a:xfrm>
            <a:off x="107500" y="4166528"/>
            <a:ext cx="8928996" cy="972000"/>
          </a:xfrm>
          <a:prstGeom prst="rect">
            <a:avLst/>
          </a:prstGeom>
          <a:solidFill>
            <a:srgbClr val="FFCC99"/>
          </a:solidFill>
          <a:ln w="9525" algn="ctr">
            <a:noFill/>
            <a:miter lim="800000"/>
            <a:headEnd/>
            <a:tailEnd/>
          </a:ln>
          <a:effectLst/>
        </p:spPr>
        <p:txBody>
          <a:bodyPr wrap="square" anchor="ctr">
            <a:spAutoFit/>
          </a:bodyPr>
          <a:lstStyle/>
          <a:p>
            <a:endParaRPr lang="en-US"/>
          </a:p>
        </p:txBody>
      </p:sp>
      <p:sp>
        <p:nvSpPr>
          <p:cNvPr id="2571268" name="Rectangle 4"/>
          <p:cNvSpPr>
            <a:spLocks noChangeArrowheads="1"/>
          </p:cNvSpPr>
          <p:nvPr/>
        </p:nvSpPr>
        <p:spPr bwMode="auto">
          <a:xfrm>
            <a:off x="107500" y="2981397"/>
            <a:ext cx="8928996" cy="972000"/>
          </a:xfrm>
          <a:prstGeom prst="rect">
            <a:avLst/>
          </a:prstGeom>
          <a:solidFill>
            <a:srgbClr val="FFFFCC"/>
          </a:solidFill>
          <a:ln w="9525" algn="ctr">
            <a:noFill/>
            <a:miter lim="800000"/>
            <a:headEnd/>
            <a:tailEnd/>
          </a:ln>
          <a:effectLst/>
        </p:spPr>
        <p:txBody>
          <a:bodyPr wrap="square" anchor="ctr">
            <a:spAutoFit/>
          </a:bodyPr>
          <a:lstStyle/>
          <a:p>
            <a:endParaRPr lang="en-US"/>
          </a:p>
        </p:txBody>
      </p:sp>
      <p:sp>
        <p:nvSpPr>
          <p:cNvPr id="2571269" name="Rectangle 5"/>
          <p:cNvSpPr>
            <a:spLocks noChangeArrowheads="1"/>
          </p:cNvSpPr>
          <p:nvPr/>
        </p:nvSpPr>
        <p:spPr bwMode="auto">
          <a:xfrm>
            <a:off x="107500" y="1809908"/>
            <a:ext cx="8928996" cy="972000"/>
          </a:xfrm>
          <a:prstGeom prst="rect">
            <a:avLst/>
          </a:prstGeom>
          <a:solidFill>
            <a:srgbClr val="CCFFCC"/>
          </a:solidFill>
          <a:ln w="9525" algn="ctr">
            <a:noFill/>
            <a:miter lim="800000"/>
            <a:headEnd/>
            <a:tailEnd/>
          </a:ln>
          <a:effectLst/>
        </p:spPr>
        <p:txBody>
          <a:bodyPr wrap="square" anchor="ctr">
            <a:spAutoFit/>
          </a:bodyPr>
          <a:lstStyle/>
          <a:p>
            <a:endParaRPr lang="en-US"/>
          </a:p>
        </p:txBody>
      </p:sp>
      <p:sp>
        <p:nvSpPr>
          <p:cNvPr id="2571270" name="Text Box 6"/>
          <p:cNvSpPr txBox="1">
            <a:spLocks noChangeArrowheads="1"/>
          </p:cNvSpPr>
          <p:nvPr/>
        </p:nvSpPr>
        <p:spPr bwMode="auto">
          <a:xfrm>
            <a:off x="987096" y="4105671"/>
            <a:ext cx="8156904" cy="1015663"/>
          </a:xfrm>
          <a:prstGeom prst="rect">
            <a:avLst/>
          </a:prstGeom>
          <a:noFill/>
          <a:ln w="9525">
            <a:noFill/>
            <a:miter lim="800000"/>
            <a:headEnd/>
            <a:tailEnd/>
          </a:ln>
          <a:effectLst/>
        </p:spPr>
        <p:txBody>
          <a:bodyPr wrap="square">
            <a:spAutoFit/>
          </a:bodyPr>
          <a:lstStyle/>
          <a:p>
            <a:pPr algn="l" eaLnBrk="0" hangingPunct="0">
              <a:spcBef>
                <a:spcPct val="50000"/>
              </a:spcBef>
            </a:pPr>
            <a:r>
              <a:rPr lang="en-US" sz="3200" u="none" dirty="0">
                <a:solidFill>
                  <a:srgbClr val="008000"/>
                </a:solidFill>
              </a:rPr>
              <a:t>dix </a:t>
            </a:r>
            <a:r>
              <a:rPr lang="en-US" sz="3200" u="none" dirty="0" smtClean="0">
                <a:solidFill>
                  <a:srgbClr val="008000"/>
                </a:solidFill>
              </a:rPr>
              <a:t>mille </a:t>
            </a:r>
            <a:r>
              <a:rPr lang="en-US" sz="3200" u="none" dirty="0">
                <a:solidFill>
                  <a:srgbClr val="008000"/>
                </a:solidFill>
              </a:rPr>
              <a:t>à 1 million de </a:t>
            </a:r>
            <a:r>
              <a:rPr lang="en-US" sz="3200" u="none" dirty="0" err="1" smtClean="0">
                <a:solidFill>
                  <a:srgbClr val="008000"/>
                </a:solidFill>
              </a:rPr>
              <a:t>protozoaires</a:t>
            </a:r>
            <a:r>
              <a:rPr lang="en-US" sz="3200" u="none" dirty="0" smtClean="0">
                <a:solidFill>
                  <a:srgbClr val="008000"/>
                </a:solidFill>
              </a:rPr>
              <a:t> et </a:t>
            </a:r>
            <a:r>
              <a:rPr lang="en-US" sz="3200" u="none" dirty="0" err="1" smtClean="0">
                <a:solidFill>
                  <a:srgbClr val="008000"/>
                </a:solidFill>
              </a:rPr>
              <a:t>algues</a:t>
            </a:r>
            <a:r>
              <a:rPr lang="en-US" sz="2800" u="none" dirty="0" smtClean="0"/>
              <a:t>   </a:t>
            </a:r>
            <a:r>
              <a:rPr lang="en-US" sz="2800" u="none" dirty="0" smtClean="0">
                <a:solidFill>
                  <a:srgbClr val="008000"/>
                </a:solidFill>
              </a:rPr>
              <a:t>… </a:t>
            </a:r>
            <a:r>
              <a:rPr lang="en-US" sz="2800" i="1" u="none" dirty="0">
                <a:solidFill>
                  <a:srgbClr val="008000"/>
                </a:solidFill>
              </a:rPr>
              <a:t>pour </a:t>
            </a:r>
            <a:r>
              <a:rPr lang="en-US" sz="2800" i="1" u="none" dirty="0" err="1">
                <a:solidFill>
                  <a:srgbClr val="008000"/>
                </a:solidFill>
              </a:rPr>
              <a:t>plusieurs</a:t>
            </a:r>
            <a:r>
              <a:rPr lang="en-US" sz="2800" i="1" u="none" dirty="0">
                <a:solidFill>
                  <a:srgbClr val="008000"/>
                </a:solidFill>
              </a:rPr>
              <a:t> </a:t>
            </a:r>
            <a:r>
              <a:rPr lang="en-US" sz="2800" i="1" u="none" dirty="0" err="1">
                <a:solidFill>
                  <a:srgbClr val="008000"/>
                </a:solidFill>
              </a:rPr>
              <a:t>dizaines</a:t>
            </a:r>
            <a:r>
              <a:rPr lang="en-US" sz="2800" i="1" u="none" dirty="0">
                <a:solidFill>
                  <a:srgbClr val="008000"/>
                </a:solidFill>
              </a:rPr>
              <a:t> </a:t>
            </a:r>
            <a:r>
              <a:rPr lang="en-US" sz="2800" i="1" u="none" dirty="0" err="1">
                <a:solidFill>
                  <a:srgbClr val="008000"/>
                </a:solidFill>
              </a:rPr>
              <a:t>d’espèces</a:t>
            </a:r>
            <a:endParaRPr lang="en-US" sz="2800" i="1" u="none" dirty="0">
              <a:solidFill>
                <a:srgbClr val="008000"/>
              </a:solidFill>
            </a:endParaRPr>
          </a:p>
        </p:txBody>
      </p:sp>
      <p:sp>
        <p:nvSpPr>
          <p:cNvPr id="2571276" name="Text Box 12"/>
          <p:cNvSpPr txBox="1">
            <a:spLocks noChangeArrowheads="1"/>
          </p:cNvSpPr>
          <p:nvPr/>
        </p:nvSpPr>
        <p:spPr bwMode="auto">
          <a:xfrm>
            <a:off x="1" y="1674916"/>
            <a:ext cx="8963472" cy="1077218"/>
          </a:xfrm>
          <a:prstGeom prst="rect">
            <a:avLst/>
          </a:prstGeom>
          <a:noFill/>
          <a:ln w="9525">
            <a:noFill/>
            <a:miter lim="800000"/>
            <a:headEnd/>
            <a:tailEnd/>
          </a:ln>
          <a:effectLst/>
        </p:spPr>
        <p:txBody>
          <a:bodyPr wrap="square">
            <a:spAutoFit/>
          </a:bodyPr>
          <a:lstStyle/>
          <a:p>
            <a:pPr algn="l" eaLnBrk="0" hangingPunct="0">
              <a:spcBef>
                <a:spcPct val="50000"/>
              </a:spcBef>
            </a:pPr>
            <a:r>
              <a:rPr lang="en-US" u="none" dirty="0">
                <a:solidFill>
                  <a:schemeClr val="accent2"/>
                </a:solidFill>
              </a:rPr>
              <a:t>  </a:t>
            </a:r>
            <a:r>
              <a:rPr lang="en-US" sz="3200" u="none" dirty="0">
                <a:solidFill>
                  <a:schemeClr val="accent2"/>
                </a:solidFill>
              </a:rPr>
              <a:t> 10 millions à 1 milliard de </a:t>
            </a:r>
            <a:r>
              <a:rPr lang="en-US" sz="3200" u="none" dirty="0" err="1">
                <a:solidFill>
                  <a:schemeClr val="accent2"/>
                </a:solidFill>
              </a:rPr>
              <a:t>bactéries</a:t>
            </a:r>
            <a:r>
              <a:rPr lang="en-US" sz="2800" i="1" u="none" dirty="0">
                <a:solidFill>
                  <a:schemeClr val="accent2"/>
                </a:solidFill>
              </a:rPr>
              <a:t/>
            </a:r>
            <a:br>
              <a:rPr lang="en-US" sz="2800" i="1" u="none" dirty="0">
                <a:solidFill>
                  <a:schemeClr val="accent2"/>
                </a:solidFill>
              </a:rPr>
            </a:br>
            <a:r>
              <a:rPr lang="en-US" sz="2800" i="1" u="none" dirty="0">
                <a:solidFill>
                  <a:schemeClr val="accent2"/>
                </a:solidFill>
              </a:rPr>
              <a:t>         … </a:t>
            </a:r>
            <a:r>
              <a:rPr lang="en-US" sz="2800" i="1" u="none" dirty="0" err="1">
                <a:solidFill>
                  <a:schemeClr val="accent2"/>
                </a:solidFill>
              </a:rPr>
              <a:t>jusqu’à</a:t>
            </a:r>
            <a:r>
              <a:rPr lang="en-US" sz="2800" i="1" u="none" dirty="0">
                <a:solidFill>
                  <a:schemeClr val="accent2"/>
                </a:solidFill>
              </a:rPr>
              <a:t> 4000 </a:t>
            </a:r>
            <a:r>
              <a:rPr lang="en-US" sz="2800" i="1" u="none" dirty="0" err="1">
                <a:solidFill>
                  <a:schemeClr val="accent2"/>
                </a:solidFill>
              </a:rPr>
              <a:t>espèces</a:t>
            </a:r>
            <a:r>
              <a:rPr lang="en-US" sz="2800" i="1" u="none" dirty="0">
                <a:solidFill>
                  <a:schemeClr val="accent2"/>
                </a:solidFill>
              </a:rPr>
              <a:t> </a:t>
            </a:r>
            <a:r>
              <a:rPr lang="en-US" sz="2800" i="1" u="none" dirty="0">
                <a:solidFill>
                  <a:schemeClr val="accent2"/>
                </a:solidFill>
                <a:latin typeface="Arial Narrow" panose="020B0606020202030204" pitchFamily="34" charset="0"/>
              </a:rPr>
              <a:t>(</a:t>
            </a:r>
            <a:r>
              <a:rPr lang="en-US" sz="2400" i="1" u="none" dirty="0" err="1">
                <a:solidFill>
                  <a:schemeClr val="accent2"/>
                </a:solidFill>
                <a:latin typeface="Arial Narrow" panose="020B0606020202030204" pitchFamily="34" charset="0"/>
              </a:rPr>
              <a:t>contre</a:t>
            </a:r>
            <a:r>
              <a:rPr lang="en-US" sz="2400" i="1" u="none" dirty="0">
                <a:solidFill>
                  <a:schemeClr val="accent2"/>
                </a:solidFill>
                <a:latin typeface="Arial Narrow" panose="020B0606020202030204" pitchFamily="34" charset="0"/>
              </a:rPr>
              <a:t> ~5000 </a:t>
            </a:r>
            <a:r>
              <a:rPr lang="en-US" sz="2400" i="1" u="none" dirty="0" err="1">
                <a:solidFill>
                  <a:schemeClr val="accent2"/>
                </a:solidFill>
                <a:latin typeface="Arial Narrow" panose="020B0606020202030204" pitchFamily="34" charset="0"/>
              </a:rPr>
              <a:t>mamifères</a:t>
            </a:r>
            <a:r>
              <a:rPr lang="en-US" sz="2400" i="1" u="none" dirty="0">
                <a:solidFill>
                  <a:schemeClr val="accent2"/>
                </a:solidFill>
                <a:latin typeface="Arial Narrow" panose="020B0606020202030204" pitchFamily="34" charset="0"/>
              </a:rPr>
              <a:t> sur </a:t>
            </a:r>
            <a:r>
              <a:rPr lang="en-US" sz="2400" i="1" u="none" dirty="0" err="1">
                <a:solidFill>
                  <a:schemeClr val="accent2"/>
                </a:solidFill>
                <a:latin typeface="Arial Narrow" panose="020B0606020202030204" pitchFamily="34" charset="0"/>
              </a:rPr>
              <a:t>terre</a:t>
            </a:r>
            <a:r>
              <a:rPr lang="en-US" sz="2800" i="1" dirty="0">
                <a:solidFill>
                  <a:schemeClr val="accent2"/>
                </a:solidFill>
                <a:latin typeface="Arial Narrow" panose="020B0606020202030204" pitchFamily="34" charset="0"/>
              </a:rPr>
              <a:t>)</a:t>
            </a:r>
            <a:endParaRPr lang="en-US" sz="2800" dirty="0">
              <a:solidFill>
                <a:schemeClr val="accent2"/>
              </a:solidFill>
              <a:latin typeface="Arial Narrow" panose="020B0606020202030204" pitchFamily="34" charset="0"/>
            </a:endParaRPr>
          </a:p>
        </p:txBody>
      </p:sp>
      <p:sp>
        <p:nvSpPr>
          <p:cNvPr id="2571277" name="Text Box 13"/>
          <p:cNvSpPr txBox="1">
            <a:spLocks noChangeArrowheads="1"/>
          </p:cNvSpPr>
          <p:nvPr/>
        </p:nvSpPr>
        <p:spPr bwMode="auto">
          <a:xfrm>
            <a:off x="611565" y="2924282"/>
            <a:ext cx="8497515" cy="1015663"/>
          </a:xfrm>
          <a:prstGeom prst="rect">
            <a:avLst/>
          </a:prstGeom>
          <a:noFill/>
          <a:ln w="9525">
            <a:noFill/>
            <a:miter lim="800000"/>
            <a:headEnd/>
            <a:tailEnd/>
          </a:ln>
          <a:effectLst/>
        </p:spPr>
        <p:txBody>
          <a:bodyPr wrap="square">
            <a:spAutoFit/>
          </a:bodyPr>
          <a:lstStyle/>
          <a:p>
            <a:r>
              <a:rPr lang="en-US" sz="2800" u="none" dirty="0">
                <a:solidFill>
                  <a:srgbClr val="9900CC"/>
                </a:solidFill>
              </a:rPr>
              <a:t> </a:t>
            </a:r>
            <a:r>
              <a:rPr lang="en-US" sz="3200" u="none" dirty="0">
                <a:solidFill>
                  <a:srgbClr val="9900CC"/>
                </a:solidFill>
              </a:rPr>
              <a:t>dix </a:t>
            </a:r>
            <a:r>
              <a:rPr lang="en-US" sz="3200" u="none" dirty="0" smtClean="0">
                <a:solidFill>
                  <a:srgbClr val="9900CC"/>
                </a:solidFill>
              </a:rPr>
              <a:t>mille </a:t>
            </a:r>
            <a:r>
              <a:rPr lang="en-US" sz="3200" u="none" dirty="0">
                <a:solidFill>
                  <a:srgbClr val="9900CC"/>
                </a:solidFill>
              </a:rPr>
              <a:t>à 1 millions de champignons</a:t>
            </a:r>
            <a:br>
              <a:rPr lang="en-US" sz="3200" u="none" dirty="0">
                <a:solidFill>
                  <a:srgbClr val="9900CC"/>
                </a:solidFill>
              </a:rPr>
            </a:br>
            <a:r>
              <a:rPr lang="en-US" sz="2800" u="none" dirty="0">
                <a:solidFill>
                  <a:srgbClr val="9900CC"/>
                </a:solidFill>
              </a:rPr>
              <a:t>… </a:t>
            </a:r>
            <a:r>
              <a:rPr lang="en-US" sz="2800" i="1" u="none" dirty="0" err="1">
                <a:solidFill>
                  <a:srgbClr val="9900CC"/>
                </a:solidFill>
              </a:rPr>
              <a:t>jusqu’à</a:t>
            </a:r>
            <a:r>
              <a:rPr lang="en-US" sz="2800" i="1" u="none" dirty="0">
                <a:solidFill>
                  <a:srgbClr val="9900CC"/>
                </a:solidFill>
              </a:rPr>
              <a:t> 2000 </a:t>
            </a:r>
            <a:r>
              <a:rPr lang="en-US" sz="2800" i="1" u="none" dirty="0" err="1" smtClean="0">
                <a:solidFill>
                  <a:srgbClr val="9900CC"/>
                </a:solidFill>
              </a:rPr>
              <a:t>espèces</a:t>
            </a:r>
            <a:r>
              <a:rPr lang="en-US" sz="2800" i="1" u="none" dirty="0" smtClean="0">
                <a:solidFill>
                  <a:srgbClr val="9900CC"/>
                </a:solidFill>
              </a:rPr>
              <a:t> et </a:t>
            </a:r>
            <a:r>
              <a:rPr lang="en-US" sz="2800" i="1" u="none" dirty="0">
                <a:solidFill>
                  <a:srgbClr val="9900CC"/>
                </a:solidFill>
              </a:rPr>
              <a:t>200 m de </a:t>
            </a:r>
            <a:r>
              <a:rPr lang="en-US" sz="2800" i="1" u="none" dirty="0" err="1">
                <a:solidFill>
                  <a:srgbClr val="9900CC"/>
                </a:solidFill>
              </a:rPr>
              <a:t>mycélium</a:t>
            </a:r>
            <a:endParaRPr lang="en-US" sz="2800" i="1" u="none" dirty="0">
              <a:solidFill>
                <a:srgbClr val="9900CC"/>
              </a:solidFill>
            </a:endParaRPr>
          </a:p>
        </p:txBody>
      </p:sp>
      <p:sp>
        <p:nvSpPr>
          <p:cNvPr id="2571278" name="Text Box 14"/>
          <p:cNvSpPr txBox="1">
            <a:spLocks noChangeArrowheads="1"/>
          </p:cNvSpPr>
          <p:nvPr/>
        </p:nvSpPr>
        <p:spPr bwMode="auto">
          <a:xfrm>
            <a:off x="1043608" y="5277905"/>
            <a:ext cx="7736140" cy="1015663"/>
          </a:xfrm>
          <a:prstGeom prst="rect">
            <a:avLst/>
          </a:prstGeom>
          <a:noFill/>
          <a:ln w="9525">
            <a:noFill/>
            <a:miter lim="800000"/>
            <a:headEnd/>
            <a:tailEnd/>
          </a:ln>
          <a:effectLst/>
        </p:spPr>
        <p:txBody>
          <a:bodyPr wrap="square">
            <a:spAutoFit/>
          </a:bodyPr>
          <a:lstStyle/>
          <a:p>
            <a:r>
              <a:rPr lang="en-US" sz="3200" u="none" dirty="0">
                <a:solidFill>
                  <a:srgbClr val="FF0000"/>
                </a:solidFill>
              </a:rPr>
              <a:t>       100 à 1000 </a:t>
            </a:r>
            <a:r>
              <a:rPr lang="en-US" sz="3200" u="none" dirty="0" err="1" smtClean="0">
                <a:solidFill>
                  <a:srgbClr val="FF0000"/>
                </a:solidFill>
              </a:rPr>
              <a:t>invertébrés</a:t>
            </a:r>
            <a:r>
              <a:rPr lang="en-US" sz="3200" u="none" dirty="0" smtClean="0">
                <a:solidFill>
                  <a:srgbClr val="FF0000"/>
                </a:solidFill>
              </a:rPr>
              <a:t/>
            </a:r>
            <a:br>
              <a:rPr lang="en-US" sz="3200" u="none" dirty="0" smtClean="0">
                <a:solidFill>
                  <a:srgbClr val="FF0000"/>
                </a:solidFill>
              </a:rPr>
            </a:br>
            <a:r>
              <a:rPr lang="en-US" sz="2800" u="none" dirty="0">
                <a:solidFill>
                  <a:srgbClr val="FF0000"/>
                </a:solidFill>
              </a:rPr>
              <a:t>	… </a:t>
            </a:r>
            <a:r>
              <a:rPr lang="en-US" sz="2800" i="1" u="none" dirty="0">
                <a:solidFill>
                  <a:srgbClr val="FF0000"/>
                </a:solidFill>
              </a:rPr>
              <a:t>pour des </a:t>
            </a:r>
            <a:r>
              <a:rPr lang="en-US" sz="2800" i="1" u="none" dirty="0" err="1">
                <a:solidFill>
                  <a:srgbClr val="FF0000"/>
                </a:solidFill>
              </a:rPr>
              <a:t>dizaines</a:t>
            </a:r>
            <a:r>
              <a:rPr lang="en-US" sz="2800" i="1" u="none" dirty="0">
                <a:solidFill>
                  <a:srgbClr val="FF0000"/>
                </a:solidFill>
              </a:rPr>
              <a:t> </a:t>
            </a:r>
            <a:r>
              <a:rPr lang="en-US" sz="2800" i="1" u="none" dirty="0" err="1">
                <a:solidFill>
                  <a:srgbClr val="FF0000"/>
                </a:solidFill>
              </a:rPr>
              <a:t>d’espèces</a:t>
            </a:r>
            <a:endParaRPr lang="en-US" sz="2800" i="1" u="none" dirty="0"/>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269814" y="5648310"/>
            <a:ext cx="1062806" cy="11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107500" y="233108"/>
            <a:ext cx="8928996" cy="1242298"/>
            <a:chOff x="107500" y="233108"/>
            <a:chExt cx="8928996" cy="1242298"/>
          </a:xfrm>
        </p:grpSpPr>
        <p:sp>
          <p:nvSpPr>
            <p:cNvPr id="17" name="Rectangle 16"/>
            <p:cNvSpPr>
              <a:spLocks noChangeArrowheads="1"/>
            </p:cNvSpPr>
            <p:nvPr/>
          </p:nvSpPr>
          <p:spPr bwMode="auto">
            <a:xfrm>
              <a:off x="107500" y="233108"/>
              <a:ext cx="8928996"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endParaRPr lang="en-US"/>
            </a:p>
          </p:txBody>
        </p:sp>
        <p:sp>
          <p:nvSpPr>
            <p:cNvPr id="18" name="Rectangle 5"/>
            <p:cNvSpPr>
              <a:spLocks noChangeArrowheads="1"/>
            </p:cNvSpPr>
            <p:nvPr/>
          </p:nvSpPr>
          <p:spPr bwMode="auto">
            <a:xfrm>
              <a:off x="107503" y="836712"/>
              <a:ext cx="8928993"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endParaRPr lang="en-US"/>
            </a:p>
          </p:txBody>
        </p:sp>
      </p:grpSp>
      <p:pic>
        <p:nvPicPr>
          <p:cNvPr id="19" name="Picture 7"/>
          <p:cNvPicPr>
            <a:picLocks noChangeAspect="1" noChangeArrowheads="1"/>
          </p:cNvPicPr>
          <p:nvPr/>
        </p:nvPicPr>
        <p:blipFill>
          <a:blip r:embed="rId6" cstate="print"/>
          <a:srcRect b="22858"/>
          <a:stretch>
            <a:fillRect/>
          </a:stretch>
        </p:blipFill>
        <p:spPr bwMode="auto">
          <a:xfrm rot="598124">
            <a:off x="8223125" y="535014"/>
            <a:ext cx="863600" cy="1150938"/>
          </a:xfrm>
          <a:prstGeom prst="rect">
            <a:avLst/>
          </a:prstGeom>
          <a:noFill/>
          <a:ln w="9525">
            <a:noFill/>
            <a:miter lim="800000"/>
            <a:headEnd/>
            <a:tailEnd/>
          </a:ln>
          <a:effectLst/>
        </p:spPr>
      </p:pic>
      <p:sp>
        <p:nvSpPr>
          <p:cNvPr id="23" name="Text Box 12"/>
          <p:cNvSpPr txBox="1">
            <a:spLocks noChangeArrowheads="1"/>
          </p:cNvSpPr>
          <p:nvPr/>
        </p:nvSpPr>
        <p:spPr bwMode="auto">
          <a:xfrm>
            <a:off x="540044" y="836712"/>
            <a:ext cx="7622219" cy="646331"/>
          </a:xfrm>
          <a:prstGeom prst="rect">
            <a:avLst/>
          </a:prstGeom>
          <a:noFill/>
          <a:ln w="9525">
            <a:noFill/>
            <a:miter lim="800000"/>
            <a:headEnd/>
            <a:tailEnd/>
          </a:ln>
          <a:effectLst/>
        </p:spPr>
        <p:txBody>
          <a:bodyPr wrap="square">
            <a:spAutoFit/>
          </a:bodyPr>
          <a:lstStyle/>
          <a:p>
            <a:pPr algn="ctr" eaLnBrk="0" hangingPunct="0">
              <a:spcBef>
                <a:spcPct val="50000"/>
              </a:spcBef>
            </a:pPr>
            <a:r>
              <a:rPr lang="en-US" b="0" u="none" dirty="0">
                <a:solidFill>
                  <a:schemeClr val="accent2"/>
                </a:solidFill>
              </a:rPr>
              <a:t>  </a:t>
            </a:r>
            <a:r>
              <a:rPr lang="en-US" sz="3200" b="0" u="none" dirty="0">
                <a:solidFill>
                  <a:schemeClr val="accent2"/>
                </a:solidFill>
              </a:rPr>
              <a:t> </a:t>
            </a:r>
            <a:r>
              <a:rPr lang="en-US" sz="3200" b="0" u="none" dirty="0" err="1">
                <a:solidFill>
                  <a:schemeClr val="accent2"/>
                </a:solidFill>
              </a:rPr>
              <a:t>Dans</a:t>
            </a:r>
            <a:r>
              <a:rPr lang="en-US" sz="3200" b="0" u="none" dirty="0">
                <a:solidFill>
                  <a:schemeClr val="accent2"/>
                </a:solidFill>
              </a:rPr>
              <a:t> 1g </a:t>
            </a:r>
            <a:r>
              <a:rPr lang="en-US" sz="3200" b="0" u="none" dirty="0" err="1">
                <a:solidFill>
                  <a:schemeClr val="accent2"/>
                </a:solidFill>
              </a:rPr>
              <a:t>d’humus</a:t>
            </a:r>
            <a:r>
              <a:rPr lang="en-US" sz="3200" b="0" u="none" dirty="0">
                <a:solidFill>
                  <a:schemeClr val="accent2"/>
                </a:solidFill>
              </a:rPr>
              <a:t> </a:t>
            </a:r>
            <a:r>
              <a:rPr lang="en-US" sz="3200" b="0" u="none" dirty="0" err="1">
                <a:solidFill>
                  <a:schemeClr val="accent2"/>
                </a:solidFill>
              </a:rPr>
              <a:t>forestier</a:t>
            </a:r>
            <a:r>
              <a:rPr lang="en-US" sz="3200" b="0" u="none" dirty="0">
                <a:solidFill>
                  <a:schemeClr val="accent2"/>
                </a:solidFill>
              </a:rPr>
              <a:t> </a:t>
            </a:r>
            <a:r>
              <a:rPr lang="en-US" sz="3200" b="0" u="none" dirty="0" err="1">
                <a:solidFill>
                  <a:schemeClr val="accent2"/>
                </a:solidFill>
              </a:rPr>
              <a:t>il</a:t>
            </a:r>
            <a:r>
              <a:rPr lang="en-US" sz="3200" b="0" u="none" dirty="0">
                <a:solidFill>
                  <a:schemeClr val="accent2"/>
                </a:solidFill>
              </a:rPr>
              <a:t> </a:t>
            </a:r>
            <a:r>
              <a:rPr lang="en-US" sz="3200" b="0" u="none" dirty="0" err="1">
                <a:solidFill>
                  <a:schemeClr val="accent2"/>
                </a:solidFill>
              </a:rPr>
              <a:t>peut</a:t>
            </a:r>
            <a:r>
              <a:rPr lang="en-US" sz="3200" b="0" u="none" dirty="0">
                <a:solidFill>
                  <a:schemeClr val="accent2"/>
                </a:solidFill>
              </a:rPr>
              <a:t> y </a:t>
            </a:r>
            <a:r>
              <a:rPr lang="en-US" sz="3200" b="0" u="none" dirty="0" err="1">
                <a:solidFill>
                  <a:schemeClr val="accent2"/>
                </a:solidFill>
              </a:rPr>
              <a:t>avoir</a:t>
            </a:r>
            <a:r>
              <a:rPr lang="en-US" sz="3200" b="0" u="none" dirty="0">
                <a:solidFill>
                  <a:schemeClr val="accent2"/>
                </a:solidFill>
              </a:rPr>
              <a:t> </a:t>
            </a:r>
            <a:r>
              <a:rPr lang="en-US" sz="2800" b="0" dirty="0">
                <a:solidFill>
                  <a:schemeClr val="accent2"/>
                </a:solidFill>
              </a:rPr>
              <a:t>:</a:t>
            </a:r>
          </a:p>
        </p:txBody>
      </p:sp>
      <p:sp>
        <p:nvSpPr>
          <p:cNvPr id="24" name="Text Box 21"/>
          <p:cNvSpPr txBox="1">
            <a:spLocks noChangeArrowheads="1"/>
          </p:cNvSpPr>
          <p:nvPr/>
        </p:nvSpPr>
        <p:spPr bwMode="auto">
          <a:xfrm>
            <a:off x="250830" y="116636"/>
            <a:ext cx="8712643" cy="646331"/>
          </a:xfrm>
          <a:prstGeom prst="rect">
            <a:avLst/>
          </a:prstGeom>
          <a:noFill/>
          <a:ln w="9525">
            <a:noFill/>
            <a:miter lim="800000"/>
            <a:headEnd/>
            <a:tailEnd/>
          </a:ln>
          <a:effectLst/>
        </p:spPr>
        <p:txBody>
          <a:bodyPr wrap="square">
            <a:spAutoFit/>
          </a:bodyPr>
          <a:lstStyle/>
          <a:p>
            <a:pPr algn="ctr" eaLnBrk="0" hangingPunct="0">
              <a:spcBef>
                <a:spcPct val="50000"/>
              </a:spcBef>
            </a:pPr>
            <a:r>
              <a:rPr lang="fr-FR" dirty="0"/>
              <a:t>Une diversité insoupçonnée …</a:t>
            </a:r>
            <a:endParaRPr lang="en-GB" i="1" dirty="0"/>
          </a:p>
        </p:txBody>
      </p:sp>
    </p:spTree>
    <p:extLst>
      <p:ext uri="{BB962C8B-B14F-4D97-AF65-F5344CB8AC3E}">
        <p14:creationId xmlns:p14="http://schemas.microsoft.com/office/powerpoint/2010/main" val="125112659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p:cNvGrpSpPr>
            <a:grpSpLocks/>
          </p:cNvGrpSpPr>
          <p:nvPr/>
        </p:nvGrpSpPr>
        <p:grpSpPr bwMode="auto">
          <a:xfrm>
            <a:off x="-26605" y="1"/>
            <a:ext cx="9202355" cy="6858000"/>
            <a:chOff x="1026" y="1842"/>
            <a:chExt cx="3762" cy="2478"/>
          </a:xfrm>
        </p:grpSpPr>
        <p:pic>
          <p:nvPicPr>
            <p:cNvPr id="21"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2"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571266" name="Rectangle 2"/>
          <p:cNvSpPr>
            <a:spLocks noChangeArrowheads="1"/>
          </p:cNvSpPr>
          <p:nvPr/>
        </p:nvSpPr>
        <p:spPr bwMode="auto">
          <a:xfrm>
            <a:off x="107500" y="5321568"/>
            <a:ext cx="8928996" cy="972000"/>
          </a:xfrm>
          <a:prstGeom prst="rect">
            <a:avLst/>
          </a:prstGeom>
          <a:solidFill>
            <a:srgbClr val="CCFFFF"/>
          </a:solidFill>
          <a:ln w="9525" algn="ctr">
            <a:noFill/>
            <a:miter lim="800000"/>
            <a:headEnd/>
            <a:tailEnd/>
          </a:ln>
          <a:effectLst/>
        </p:spPr>
        <p:txBody>
          <a:bodyPr wrap="square" anchor="ctr">
            <a:spAutoFit/>
          </a:bodyPr>
          <a:lstStyle/>
          <a:p>
            <a:endParaRPr lang="en-US"/>
          </a:p>
        </p:txBody>
      </p:sp>
      <p:sp>
        <p:nvSpPr>
          <p:cNvPr id="2571267" name="Rectangle 3"/>
          <p:cNvSpPr>
            <a:spLocks noChangeArrowheads="1"/>
          </p:cNvSpPr>
          <p:nvPr/>
        </p:nvSpPr>
        <p:spPr bwMode="auto">
          <a:xfrm>
            <a:off x="107500" y="4166528"/>
            <a:ext cx="8928996" cy="972000"/>
          </a:xfrm>
          <a:prstGeom prst="rect">
            <a:avLst/>
          </a:prstGeom>
          <a:solidFill>
            <a:srgbClr val="FFCC99"/>
          </a:solidFill>
          <a:ln w="9525" algn="ctr">
            <a:noFill/>
            <a:miter lim="800000"/>
            <a:headEnd/>
            <a:tailEnd/>
          </a:ln>
          <a:effectLst/>
        </p:spPr>
        <p:txBody>
          <a:bodyPr wrap="square" anchor="ctr">
            <a:spAutoFit/>
          </a:bodyPr>
          <a:lstStyle/>
          <a:p>
            <a:endParaRPr lang="en-US"/>
          </a:p>
        </p:txBody>
      </p:sp>
      <p:sp>
        <p:nvSpPr>
          <p:cNvPr id="2571268" name="Rectangle 4"/>
          <p:cNvSpPr>
            <a:spLocks noChangeArrowheads="1"/>
          </p:cNvSpPr>
          <p:nvPr/>
        </p:nvSpPr>
        <p:spPr bwMode="auto">
          <a:xfrm>
            <a:off x="107500" y="2981397"/>
            <a:ext cx="8928996" cy="972000"/>
          </a:xfrm>
          <a:prstGeom prst="rect">
            <a:avLst/>
          </a:prstGeom>
          <a:solidFill>
            <a:srgbClr val="FFFFCC"/>
          </a:solidFill>
          <a:ln w="9525" algn="ctr">
            <a:noFill/>
            <a:miter lim="800000"/>
            <a:headEnd/>
            <a:tailEnd/>
          </a:ln>
          <a:effectLst/>
        </p:spPr>
        <p:txBody>
          <a:bodyPr wrap="square" anchor="ctr">
            <a:spAutoFit/>
          </a:bodyPr>
          <a:lstStyle/>
          <a:p>
            <a:endParaRPr lang="en-US"/>
          </a:p>
        </p:txBody>
      </p:sp>
      <p:sp>
        <p:nvSpPr>
          <p:cNvPr id="2571269" name="Rectangle 5"/>
          <p:cNvSpPr>
            <a:spLocks noChangeArrowheads="1"/>
          </p:cNvSpPr>
          <p:nvPr/>
        </p:nvSpPr>
        <p:spPr bwMode="auto">
          <a:xfrm>
            <a:off x="107500" y="1809908"/>
            <a:ext cx="8928996" cy="972000"/>
          </a:xfrm>
          <a:prstGeom prst="rect">
            <a:avLst/>
          </a:prstGeom>
          <a:solidFill>
            <a:srgbClr val="CCFFCC"/>
          </a:solidFill>
          <a:ln w="9525" algn="ctr">
            <a:noFill/>
            <a:miter lim="800000"/>
            <a:headEnd/>
            <a:tailEnd/>
          </a:ln>
          <a:effectLst/>
        </p:spPr>
        <p:txBody>
          <a:bodyPr wrap="square" anchor="ctr">
            <a:spAutoFit/>
          </a:bodyPr>
          <a:lstStyle/>
          <a:p>
            <a:endParaRPr lang="en-US"/>
          </a:p>
        </p:txBody>
      </p:sp>
      <p:sp>
        <p:nvSpPr>
          <p:cNvPr id="2571270" name="Text Box 6"/>
          <p:cNvSpPr txBox="1">
            <a:spLocks noChangeArrowheads="1"/>
          </p:cNvSpPr>
          <p:nvPr/>
        </p:nvSpPr>
        <p:spPr bwMode="auto">
          <a:xfrm>
            <a:off x="323528" y="4105671"/>
            <a:ext cx="8820472" cy="1015663"/>
          </a:xfrm>
          <a:prstGeom prst="rect">
            <a:avLst/>
          </a:prstGeom>
          <a:noFill/>
          <a:ln w="9525">
            <a:noFill/>
            <a:miter lim="800000"/>
            <a:headEnd/>
            <a:tailEnd/>
          </a:ln>
          <a:effectLst/>
        </p:spPr>
        <p:txBody>
          <a:bodyPr wrap="square">
            <a:spAutoFit/>
          </a:bodyPr>
          <a:lstStyle/>
          <a:p>
            <a:r>
              <a:rPr lang="en-US" sz="3200" u="none" dirty="0" smtClean="0">
                <a:solidFill>
                  <a:srgbClr val="008000"/>
                </a:solidFill>
                <a:latin typeface="Arial Narrow" panose="020B0606020202030204" pitchFamily="34" charset="0"/>
              </a:rPr>
              <a:t>Champignons sous 1 pied </a:t>
            </a:r>
            <a:r>
              <a:rPr lang="en-US" sz="3200" u="none" dirty="0" smtClean="0">
                <a:solidFill>
                  <a:srgbClr val="008000"/>
                </a:solidFill>
                <a:latin typeface="Arial Narrow" panose="020B0606020202030204" pitchFamily="34" charset="0"/>
              </a:rPr>
              <a:t>= </a:t>
            </a:r>
            <a:r>
              <a:rPr lang="en-US" sz="2800" i="1" u="none" dirty="0" err="1" smtClean="0">
                <a:solidFill>
                  <a:srgbClr val="008000"/>
                </a:solidFill>
                <a:latin typeface="Arial Narrow" panose="020B0606020202030204" pitchFamily="34" charset="0"/>
              </a:rPr>
              <a:t>moyenne</a:t>
            </a:r>
            <a:r>
              <a:rPr lang="en-US" sz="2800" i="1" u="none" dirty="0" smtClean="0">
                <a:solidFill>
                  <a:srgbClr val="008000"/>
                </a:solidFill>
                <a:latin typeface="Arial Narrow" panose="020B0606020202030204" pitchFamily="34" charset="0"/>
              </a:rPr>
              <a:t> </a:t>
            </a:r>
            <a:r>
              <a:rPr lang="fr-FR" sz="2800" i="1" u="none" dirty="0" smtClean="0">
                <a:solidFill>
                  <a:srgbClr val="008000"/>
                </a:solidFill>
                <a:latin typeface="Arial Narrow" panose="020B0606020202030204" pitchFamily="34" charset="0"/>
              </a:rPr>
              <a:t>400m </a:t>
            </a:r>
            <a:r>
              <a:rPr lang="fr-FR" sz="2800" i="1" u="none" dirty="0">
                <a:solidFill>
                  <a:srgbClr val="008000"/>
                </a:solidFill>
                <a:latin typeface="Arial Narrow" panose="020B0606020202030204" pitchFamily="34" charset="0"/>
              </a:rPr>
              <a:t>de mycélium, </a:t>
            </a:r>
            <a:r>
              <a:rPr lang="fr-FR" sz="2800" i="1" u="none" dirty="0" smtClean="0">
                <a:solidFill>
                  <a:srgbClr val="008000"/>
                </a:solidFill>
                <a:latin typeface="Arial Narrow" panose="020B0606020202030204" pitchFamily="34" charset="0"/>
              </a:rPr>
              <a:t/>
            </a:r>
            <a:br>
              <a:rPr lang="fr-FR" sz="2800" i="1" u="none" dirty="0" smtClean="0">
                <a:solidFill>
                  <a:srgbClr val="008000"/>
                </a:solidFill>
                <a:latin typeface="Arial Narrow" panose="020B0606020202030204" pitchFamily="34" charset="0"/>
              </a:rPr>
            </a:br>
            <a:r>
              <a:rPr lang="fr-FR" sz="2800" i="1" u="none" dirty="0" smtClean="0">
                <a:solidFill>
                  <a:srgbClr val="008000"/>
                </a:solidFill>
                <a:latin typeface="Arial Narrow" panose="020B0606020202030204" pitchFamily="34" charset="0"/>
              </a:rPr>
              <a:t> … 25</a:t>
            </a:r>
            <a:r>
              <a:rPr lang="fr-FR" sz="2800" i="1" u="none" dirty="0">
                <a:solidFill>
                  <a:srgbClr val="008000"/>
                </a:solidFill>
                <a:latin typeface="Arial Narrow" panose="020B0606020202030204" pitchFamily="34" charset="0"/>
              </a:rPr>
              <a:t> km/m² </a:t>
            </a:r>
            <a:r>
              <a:rPr lang="fr-FR" sz="2800" i="1" u="none" dirty="0" smtClean="0">
                <a:solidFill>
                  <a:srgbClr val="008000"/>
                </a:solidFill>
                <a:latin typeface="Arial Narrow" panose="020B0606020202030204" pitchFamily="34" charset="0"/>
              </a:rPr>
              <a:t>=&gt; 250</a:t>
            </a:r>
            <a:r>
              <a:rPr lang="fr-FR" sz="2800" i="1" u="none" dirty="0">
                <a:solidFill>
                  <a:srgbClr val="008000"/>
                </a:solidFill>
                <a:latin typeface="Arial Narrow" panose="020B0606020202030204" pitchFamily="34" charset="0"/>
              </a:rPr>
              <a:t> </a:t>
            </a:r>
            <a:r>
              <a:rPr lang="fr-FR" sz="2800" i="1" u="none" dirty="0" smtClean="0">
                <a:solidFill>
                  <a:srgbClr val="008000"/>
                </a:solidFill>
                <a:latin typeface="Arial Narrow" panose="020B0606020202030204" pitchFamily="34" charset="0"/>
              </a:rPr>
              <a:t>000 km/ha = &gt; 6 fois le tour de la terre    </a:t>
            </a:r>
            <a:endParaRPr lang="en-US" sz="2800" i="1" u="none" dirty="0">
              <a:solidFill>
                <a:srgbClr val="008000"/>
              </a:solidFill>
              <a:latin typeface="Arial Narrow" panose="020B0606020202030204" pitchFamily="34" charset="0"/>
            </a:endParaRPr>
          </a:p>
        </p:txBody>
      </p:sp>
      <p:sp>
        <p:nvSpPr>
          <p:cNvPr id="2571276" name="Text Box 12"/>
          <p:cNvSpPr txBox="1">
            <a:spLocks noChangeArrowheads="1"/>
          </p:cNvSpPr>
          <p:nvPr/>
        </p:nvSpPr>
        <p:spPr bwMode="auto">
          <a:xfrm>
            <a:off x="1" y="1674916"/>
            <a:ext cx="8963472" cy="1077218"/>
          </a:xfrm>
          <a:prstGeom prst="rect">
            <a:avLst/>
          </a:prstGeom>
          <a:noFill/>
          <a:ln w="9525">
            <a:noFill/>
            <a:miter lim="800000"/>
            <a:headEnd/>
            <a:tailEnd/>
          </a:ln>
          <a:effectLst/>
        </p:spPr>
        <p:txBody>
          <a:bodyPr wrap="square">
            <a:spAutoFit/>
          </a:bodyPr>
          <a:lstStyle/>
          <a:p>
            <a:pPr algn="l" eaLnBrk="0" hangingPunct="0">
              <a:spcBef>
                <a:spcPct val="50000"/>
              </a:spcBef>
            </a:pPr>
            <a:r>
              <a:rPr lang="en-US" u="none" dirty="0" smtClean="0">
                <a:solidFill>
                  <a:schemeClr val="accent2"/>
                </a:solidFill>
              </a:rPr>
              <a:t>  </a:t>
            </a:r>
            <a:r>
              <a:rPr lang="en-US" sz="3200" u="none" dirty="0" smtClean="0">
                <a:solidFill>
                  <a:schemeClr val="accent2"/>
                </a:solidFill>
              </a:rPr>
              <a:t> de 15 à 100 000 milliards de </a:t>
            </a:r>
            <a:r>
              <a:rPr lang="en-US" sz="3200" u="none" dirty="0" err="1" smtClean="0">
                <a:solidFill>
                  <a:schemeClr val="accent2"/>
                </a:solidFill>
              </a:rPr>
              <a:t>bactéries</a:t>
            </a:r>
            <a:r>
              <a:rPr lang="en-US" sz="3200" u="none" dirty="0" smtClean="0">
                <a:solidFill>
                  <a:schemeClr val="accent2"/>
                </a:solidFill>
              </a:rPr>
              <a:t> / m²</a:t>
            </a:r>
            <a:r>
              <a:rPr lang="en-US" sz="2800" i="1" u="none" dirty="0">
                <a:solidFill>
                  <a:schemeClr val="accent2"/>
                </a:solidFill>
              </a:rPr>
              <a:t/>
            </a:r>
            <a:br>
              <a:rPr lang="en-US" sz="2800" i="1" u="none" dirty="0">
                <a:solidFill>
                  <a:schemeClr val="accent2"/>
                </a:solidFill>
              </a:rPr>
            </a:br>
            <a:r>
              <a:rPr lang="en-US" sz="2800" i="1" u="none" dirty="0">
                <a:solidFill>
                  <a:schemeClr val="accent2"/>
                </a:solidFill>
              </a:rPr>
              <a:t>         … </a:t>
            </a:r>
            <a:r>
              <a:rPr lang="en-US" sz="2800" i="1" u="none" dirty="0" err="1" smtClean="0">
                <a:solidFill>
                  <a:schemeClr val="accent2"/>
                </a:solidFill>
              </a:rPr>
              <a:t>en</a:t>
            </a:r>
            <a:r>
              <a:rPr lang="en-US" sz="2800" i="1" u="none" dirty="0" smtClean="0">
                <a:solidFill>
                  <a:schemeClr val="accent2"/>
                </a:solidFill>
              </a:rPr>
              <a:t> </a:t>
            </a:r>
            <a:r>
              <a:rPr lang="en-US" sz="2800" i="1" u="none" dirty="0" err="1" smtClean="0">
                <a:solidFill>
                  <a:schemeClr val="accent2"/>
                </a:solidFill>
              </a:rPr>
              <a:t>moyenne</a:t>
            </a:r>
            <a:r>
              <a:rPr lang="en-US" sz="2800" i="1" u="none" dirty="0" smtClean="0">
                <a:solidFill>
                  <a:schemeClr val="accent2"/>
                </a:solidFill>
              </a:rPr>
              <a:t> plus que </a:t>
            </a:r>
            <a:r>
              <a:rPr lang="en-US" sz="2800" i="1" u="none" dirty="0" err="1" smtClean="0">
                <a:solidFill>
                  <a:schemeClr val="accent2"/>
                </a:solidFill>
              </a:rPr>
              <a:t>tous</a:t>
            </a:r>
            <a:r>
              <a:rPr lang="en-US" sz="2800" i="1" u="none" dirty="0" smtClean="0">
                <a:solidFill>
                  <a:schemeClr val="accent2"/>
                </a:solidFill>
              </a:rPr>
              <a:t> les </a:t>
            </a:r>
            <a:r>
              <a:rPr lang="en-US" sz="2800" i="1" u="none" dirty="0" err="1" smtClean="0">
                <a:solidFill>
                  <a:schemeClr val="accent2"/>
                </a:solidFill>
              </a:rPr>
              <a:t>poissons</a:t>
            </a:r>
            <a:r>
              <a:rPr lang="en-US" sz="2800" i="1" u="none" dirty="0" smtClean="0">
                <a:solidFill>
                  <a:schemeClr val="accent2"/>
                </a:solidFill>
              </a:rPr>
              <a:t> du globe</a:t>
            </a:r>
            <a:endParaRPr lang="en-US" sz="2800" dirty="0">
              <a:solidFill>
                <a:schemeClr val="accent2"/>
              </a:solidFill>
              <a:latin typeface="Arial Narrow" panose="020B0606020202030204" pitchFamily="34" charset="0"/>
            </a:endParaRPr>
          </a:p>
        </p:txBody>
      </p:sp>
      <p:sp>
        <p:nvSpPr>
          <p:cNvPr id="2571277" name="Text Box 13"/>
          <p:cNvSpPr txBox="1">
            <a:spLocks noChangeArrowheads="1"/>
          </p:cNvSpPr>
          <p:nvPr/>
        </p:nvSpPr>
        <p:spPr bwMode="auto">
          <a:xfrm>
            <a:off x="611565" y="2924282"/>
            <a:ext cx="8497515" cy="1015663"/>
          </a:xfrm>
          <a:prstGeom prst="rect">
            <a:avLst/>
          </a:prstGeom>
          <a:noFill/>
          <a:ln w="9525">
            <a:noFill/>
            <a:miter lim="800000"/>
            <a:headEnd/>
            <a:tailEnd/>
          </a:ln>
          <a:effectLst/>
        </p:spPr>
        <p:txBody>
          <a:bodyPr wrap="square">
            <a:spAutoFit/>
          </a:bodyPr>
          <a:lstStyle/>
          <a:p>
            <a:r>
              <a:rPr lang="en-US" sz="2800" u="none" dirty="0">
                <a:solidFill>
                  <a:srgbClr val="9900CC"/>
                </a:solidFill>
              </a:rPr>
              <a:t> </a:t>
            </a:r>
            <a:r>
              <a:rPr lang="en-US" sz="3200" u="none" dirty="0" smtClean="0">
                <a:solidFill>
                  <a:srgbClr val="9900CC"/>
                </a:solidFill>
              </a:rPr>
              <a:t>un </a:t>
            </a:r>
            <a:r>
              <a:rPr lang="en-US" sz="3200" u="none" dirty="0" err="1" smtClean="0">
                <a:solidFill>
                  <a:srgbClr val="9900CC"/>
                </a:solidFill>
              </a:rPr>
              <a:t>chapelet</a:t>
            </a:r>
            <a:r>
              <a:rPr lang="en-US" sz="3200" u="none" dirty="0" smtClean="0">
                <a:solidFill>
                  <a:srgbClr val="9900CC"/>
                </a:solidFill>
              </a:rPr>
              <a:t> des </a:t>
            </a:r>
            <a:r>
              <a:rPr lang="en-US" sz="3200" u="none" dirty="0" err="1" smtClean="0">
                <a:solidFill>
                  <a:srgbClr val="9900CC"/>
                </a:solidFill>
              </a:rPr>
              <a:t>bactéries</a:t>
            </a:r>
            <a:r>
              <a:rPr lang="en-US" sz="3200" u="none" dirty="0" smtClean="0">
                <a:solidFill>
                  <a:srgbClr val="9900CC"/>
                </a:solidFill>
              </a:rPr>
              <a:t> d’1 ha de sol riche</a:t>
            </a:r>
            <a:r>
              <a:rPr lang="en-US" sz="3200" u="none" dirty="0">
                <a:solidFill>
                  <a:srgbClr val="9900CC"/>
                </a:solidFill>
              </a:rPr>
              <a:t/>
            </a:r>
            <a:br>
              <a:rPr lang="en-US" sz="3200" u="none" dirty="0">
                <a:solidFill>
                  <a:srgbClr val="9900CC"/>
                </a:solidFill>
              </a:rPr>
            </a:br>
            <a:r>
              <a:rPr lang="en-US" sz="2800" u="none" dirty="0" smtClean="0">
                <a:solidFill>
                  <a:srgbClr val="9900CC"/>
                </a:solidFill>
              </a:rPr>
              <a:t>… </a:t>
            </a:r>
            <a:r>
              <a:rPr lang="en-US" sz="2800" i="1" u="none" dirty="0" smtClean="0">
                <a:solidFill>
                  <a:srgbClr val="9900CC"/>
                </a:solidFill>
              </a:rPr>
              <a:t>entre 25 et 50 </a:t>
            </a:r>
            <a:r>
              <a:rPr lang="en-US" sz="2800" i="1" u="none" dirty="0" err="1" smtClean="0">
                <a:solidFill>
                  <a:srgbClr val="9900CC"/>
                </a:solidFill>
              </a:rPr>
              <a:t>fois</a:t>
            </a:r>
            <a:r>
              <a:rPr lang="en-US" sz="2800" i="1" u="none" dirty="0" smtClean="0">
                <a:solidFill>
                  <a:srgbClr val="9900CC"/>
                </a:solidFill>
              </a:rPr>
              <a:t> </a:t>
            </a:r>
            <a:r>
              <a:rPr lang="en-US" sz="2800" i="1" u="none" dirty="0" err="1" smtClean="0">
                <a:solidFill>
                  <a:srgbClr val="9900CC"/>
                </a:solidFill>
              </a:rPr>
              <a:t>l’A</a:t>
            </a:r>
            <a:r>
              <a:rPr lang="en-US" sz="2800" i="1" u="none" dirty="0" smtClean="0">
                <a:solidFill>
                  <a:srgbClr val="9900CC"/>
                </a:solidFill>
              </a:rPr>
              <a:t>/R </a:t>
            </a:r>
            <a:r>
              <a:rPr lang="en-US" sz="2800" i="1" u="none" dirty="0" err="1" smtClean="0">
                <a:solidFill>
                  <a:srgbClr val="9900CC"/>
                </a:solidFill>
              </a:rPr>
              <a:t>terre</a:t>
            </a:r>
            <a:r>
              <a:rPr lang="en-US" sz="2800" i="1" u="none" dirty="0">
                <a:solidFill>
                  <a:srgbClr val="9900CC"/>
                </a:solidFill>
              </a:rPr>
              <a:t>-</a:t>
            </a:r>
            <a:r>
              <a:rPr lang="en-US" sz="2800" i="1" u="none" dirty="0" smtClean="0">
                <a:solidFill>
                  <a:srgbClr val="9900CC"/>
                </a:solidFill>
              </a:rPr>
              <a:t>lune</a:t>
            </a:r>
            <a:endParaRPr lang="en-US" sz="2800" i="1" u="none" dirty="0">
              <a:solidFill>
                <a:srgbClr val="9900CC"/>
              </a:solidFill>
            </a:endParaRPr>
          </a:p>
        </p:txBody>
      </p:sp>
      <p:sp>
        <p:nvSpPr>
          <p:cNvPr id="2571278" name="Text Box 14"/>
          <p:cNvSpPr txBox="1">
            <a:spLocks noChangeArrowheads="1"/>
          </p:cNvSpPr>
          <p:nvPr/>
        </p:nvSpPr>
        <p:spPr bwMode="auto">
          <a:xfrm>
            <a:off x="683568" y="5277905"/>
            <a:ext cx="8096180" cy="1015663"/>
          </a:xfrm>
          <a:prstGeom prst="rect">
            <a:avLst/>
          </a:prstGeom>
          <a:noFill/>
          <a:ln w="9525">
            <a:noFill/>
            <a:miter lim="800000"/>
            <a:headEnd/>
            <a:tailEnd/>
          </a:ln>
          <a:effectLst/>
        </p:spPr>
        <p:txBody>
          <a:bodyPr wrap="square">
            <a:spAutoFit/>
          </a:bodyPr>
          <a:lstStyle/>
          <a:p>
            <a:r>
              <a:rPr lang="en-US" sz="3200" u="none" dirty="0">
                <a:solidFill>
                  <a:srgbClr val="FF0000"/>
                </a:solidFill>
              </a:rPr>
              <a:t>       </a:t>
            </a:r>
            <a:r>
              <a:rPr lang="en-US" sz="3200" u="none" dirty="0" smtClean="0">
                <a:solidFill>
                  <a:srgbClr val="FF0000"/>
                </a:solidFill>
              </a:rPr>
              <a:t>et sur les sols riches</a:t>
            </a:r>
            <a:r>
              <a:rPr lang="en-US" sz="3200" u="none" dirty="0" smtClean="0">
                <a:solidFill>
                  <a:srgbClr val="FF0000"/>
                </a:solidFill>
              </a:rPr>
              <a:t/>
            </a:r>
            <a:br>
              <a:rPr lang="en-US" sz="3200" u="none" dirty="0" smtClean="0">
                <a:solidFill>
                  <a:srgbClr val="FF0000"/>
                </a:solidFill>
              </a:rPr>
            </a:br>
            <a:r>
              <a:rPr lang="en-US" sz="2800" u="none" dirty="0">
                <a:solidFill>
                  <a:srgbClr val="FF0000"/>
                </a:solidFill>
              </a:rPr>
              <a:t>	</a:t>
            </a:r>
            <a:r>
              <a:rPr lang="en-US" sz="2800" u="none" dirty="0" smtClean="0">
                <a:solidFill>
                  <a:srgbClr val="FF0000"/>
                </a:solidFill>
              </a:rPr>
              <a:t>… </a:t>
            </a:r>
            <a:r>
              <a:rPr lang="en-US" sz="2800" i="1" u="none" dirty="0" smtClean="0">
                <a:solidFill>
                  <a:srgbClr val="FF0000"/>
                </a:solidFill>
                <a:latin typeface="Arial Narrow" panose="020B0606020202030204" pitchFamily="34" charset="0"/>
              </a:rPr>
              <a:t>100 km/m², 1 million km/ha, 3 </a:t>
            </a:r>
            <a:r>
              <a:rPr lang="en-US" sz="2800" i="1" u="none" dirty="0" err="1" smtClean="0">
                <a:solidFill>
                  <a:srgbClr val="FF0000"/>
                </a:solidFill>
                <a:latin typeface="Arial Narrow" panose="020B0606020202030204" pitchFamily="34" charset="0"/>
              </a:rPr>
              <a:t>fois</a:t>
            </a:r>
            <a:r>
              <a:rPr lang="en-US" sz="2800" i="1" u="none" dirty="0" smtClean="0">
                <a:solidFill>
                  <a:srgbClr val="FF0000"/>
                </a:solidFill>
                <a:latin typeface="Arial Narrow" panose="020B0606020202030204" pitchFamily="34" charset="0"/>
              </a:rPr>
              <a:t> </a:t>
            </a:r>
            <a:r>
              <a:rPr lang="en-US" sz="2800" i="1" u="none" dirty="0" err="1" smtClean="0">
                <a:solidFill>
                  <a:srgbClr val="FF0000"/>
                </a:solidFill>
                <a:latin typeface="Arial Narrow" panose="020B0606020202030204" pitchFamily="34" charset="0"/>
              </a:rPr>
              <a:t>terre</a:t>
            </a:r>
            <a:r>
              <a:rPr lang="en-US" sz="2800" i="1" u="none" dirty="0" smtClean="0">
                <a:solidFill>
                  <a:srgbClr val="FF0000"/>
                </a:solidFill>
                <a:latin typeface="Arial Narrow" panose="020B0606020202030204" pitchFamily="34" charset="0"/>
              </a:rPr>
              <a:t>-lune</a:t>
            </a:r>
            <a:endParaRPr lang="en-US" sz="2800" i="1" u="none" dirty="0">
              <a:latin typeface="Arial Narrow" panose="020B0606020202030204" pitchFamily="34" charset="0"/>
            </a:endParaRPr>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269814" y="5648310"/>
            <a:ext cx="1062806" cy="11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107500" y="233108"/>
            <a:ext cx="8928996" cy="1242298"/>
            <a:chOff x="107500" y="233108"/>
            <a:chExt cx="8928996" cy="1242298"/>
          </a:xfrm>
        </p:grpSpPr>
        <p:sp>
          <p:nvSpPr>
            <p:cNvPr id="17" name="Rectangle 16"/>
            <p:cNvSpPr>
              <a:spLocks noChangeArrowheads="1"/>
            </p:cNvSpPr>
            <p:nvPr/>
          </p:nvSpPr>
          <p:spPr bwMode="auto">
            <a:xfrm>
              <a:off x="107500" y="233108"/>
              <a:ext cx="8928996"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endParaRPr lang="en-US"/>
            </a:p>
          </p:txBody>
        </p:sp>
        <p:sp>
          <p:nvSpPr>
            <p:cNvPr id="18" name="Rectangle 5"/>
            <p:cNvSpPr>
              <a:spLocks noChangeArrowheads="1"/>
            </p:cNvSpPr>
            <p:nvPr/>
          </p:nvSpPr>
          <p:spPr bwMode="auto">
            <a:xfrm>
              <a:off x="107503" y="836712"/>
              <a:ext cx="8928993"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endParaRPr lang="en-US"/>
            </a:p>
          </p:txBody>
        </p:sp>
      </p:grpSp>
      <p:pic>
        <p:nvPicPr>
          <p:cNvPr id="19" name="Picture 7"/>
          <p:cNvPicPr>
            <a:picLocks noChangeAspect="1" noChangeArrowheads="1"/>
          </p:cNvPicPr>
          <p:nvPr/>
        </p:nvPicPr>
        <p:blipFill>
          <a:blip r:embed="rId6" cstate="print"/>
          <a:srcRect b="22858"/>
          <a:stretch>
            <a:fillRect/>
          </a:stretch>
        </p:blipFill>
        <p:spPr bwMode="auto">
          <a:xfrm rot="598124">
            <a:off x="8223125" y="535014"/>
            <a:ext cx="863600" cy="1150938"/>
          </a:xfrm>
          <a:prstGeom prst="rect">
            <a:avLst/>
          </a:prstGeom>
          <a:noFill/>
          <a:ln w="9525">
            <a:noFill/>
            <a:miter lim="800000"/>
            <a:headEnd/>
            <a:tailEnd/>
          </a:ln>
          <a:effectLst/>
        </p:spPr>
      </p:pic>
      <p:sp>
        <p:nvSpPr>
          <p:cNvPr id="23" name="Text Box 12"/>
          <p:cNvSpPr txBox="1">
            <a:spLocks noChangeArrowheads="1"/>
          </p:cNvSpPr>
          <p:nvPr/>
        </p:nvSpPr>
        <p:spPr bwMode="auto">
          <a:xfrm>
            <a:off x="395536" y="852205"/>
            <a:ext cx="7766727" cy="584775"/>
          </a:xfrm>
          <a:prstGeom prst="rect">
            <a:avLst/>
          </a:prstGeom>
          <a:noFill/>
          <a:ln w="9525">
            <a:noFill/>
            <a:miter lim="800000"/>
            <a:headEnd/>
            <a:tailEnd/>
          </a:ln>
          <a:effectLst/>
        </p:spPr>
        <p:txBody>
          <a:bodyPr wrap="square">
            <a:spAutoFit/>
          </a:bodyPr>
          <a:lstStyle/>
          <a:p>
            <a:pPr lvl="0" algn="ctr">
              <a:defRPr/>
            </a:pPr>
            <a:r>
              <a:rPr lang="en-US" sz="3200" b="0" u="none" dirty="0" smtClean="0">
                <a:solidFill>
                  <a:srgbClr val="3333CC"/>
                </a:solidFill>
              </a:rPr>
              <a:t>et des </a:t>
            </a:r>
            <a:r>
              <a:rPr lang="en-US" sz="3200" b="0" u="none" dirty="0" err="1" smtClean="0">
                <a:solidFill>
                  <a:srgbClr val="3333CC"/>
                </a:solidFill>
              </a:rPr>
              <a:t>chiffres</a:t>
            </a:r>
            <a:r>
              <a:rPr lang="en-US" sz="3200" b="0" u="none" dirty="0" smtClean="0">
                <a:solidFill>
                  <a:srgbClr val="3333CC"/>
                </a:solidFill>
              </a:rPr>
              <a:t> … </a:t>
            </a:r>
            <a:r>
              <a:rPr lang="en-US" sz="3200" b="0" u="none" dirty="0" err="1" smtClean="0">
                <a:solidFill>
                  <a:srgbClr val="3333CC"/>
                </a:solidFill>
              </a:rPr>
              <a:t>astronomiques</a:t>
            </a:r>
            <a:r>
              <a:rPr lang="en-US" sz="3200" b="0" u="none" dirty="0" smtClean="0">
                <a:solidFill>
                  <a:srgbClr val="3333CC"/>
                </a:solidFill>
              </a:rPr>
              <a:t> !!!</a:t>
            </a:r>
            <a:endParaRPr lang="en-US" sz="3200" b="0" u="none" dirty="0">
              <a:solidFill>
                <a:srgbClr val="3333CC"/>
              </a:solidFill>
            </a:endParaRPr>
          </a:p>
        </p:txBody>
      </p:sp>
      <p:sp>
        <p:nvSpPr>
          <p:cNvPr id="24" name="Text Box 21"/>
          <p:cNvSpPr txBox="1">
            <a:spLocks noChangeArrowheads="1"/>
          </p:cNvSpPr>
          <p:nvPr/>
        </p:nvSpPr>
        <p:spPr bwMode="auto">
          <a:xfrm>
            <a:off x="250830" y="116636"/>
            <a:ext cx="8712643" cy="646331"/>
          </a:xfrm>
          <a:prstGeom prst="rect">
            <a:avLst/>
          </a:prstGeom>
          <a:noFill/>
          <a:ln w="9525">
            <a:noFill/>
            <a:miter lim="800000"/>
            <a:headEnd/>
            <a:tailEnd/>
          </a:ln>
          <a:effectLst/>
        </p:spPr>
        <p:txBody>
          <a:bodyPr wrap="square">
            <a:spAutoFit/>
          </a:bodyPr>
          <a:lstStyle/>
          <a:p>
            <a:pPr algn="ctr" eaLnBrk="0" hangingPunct="0">
              <a:spcBef>
                <a:spcPct val="50000"/>
              </a:spcBef>
            </a:pPr>
            <a:r>
              <a:rPr lang="fr-FR" dirty="0"/>
              <a:t>Une diversité insoupçonnée …</a:t>
            </a:r>
            <a:endParaRPr lang="en-GB" i="1" dirty="0"/>
          </a:p>
        </p:txBody>
      </p:sp>
      <p:pic>
        <p:nvPicPr>
          <p:cNvPr id="3" name="Image 2"/>
          <p:cNvPicPr>
            <a:picLocks noChangeAspect="1"/>
          </p:cNvPicPr>
          <p:nvPr/>
        </p:nvPicPr>
        <p:blipFill>
          <a:blip r:embed="rId7"/>
          <a:stretch>
            <a:fillRect/>
          </a:stretch>
        </p:blipFill>
        <p:spPr>
          <a:xfrm>
            <a:off x="-1216" y="0"/>
            <a:ext cx="9145216" cy="6857999"/>
          </a:xfrm>
          <a:prstGeom prst="rect">
            <a:avLst/>
          </a:prstGeom>
        </p:spPr>
      </p:pic>
      <p:sp>
        <p:nvSpPr>
          <p:cNvPr id="4" name="ZoneTexte 3"/>
          <p:cNvSpPr txBox="1"/>
          <p:nvPr/>
        </p:nvSpPr>
        <p:spPr>
          <a:xfrm rot="16200000">
            <a:off x="7838995" y="5424468"/>
            <a:ext cx="2148345" cy="461665"/>
          </a:xfrm>
          <a:prstGeom prst="rect">
            <a:avLst/>
          </a:prstGeom>
          <a:noFill/>
        </p:spPr>
        <p:txBody>
          <a:bodyPr wrap="none" rtlCol="0">
            <a:spAutoFit/>
          </a:bodyPr>
          <a:lstStyle/>
          <a:p>
            <a:r>
              <a:rPr lang="fr-FR" sz="2400" dirty="0" smtClean="0">
                <a:solidFill>
                  <a:srgbClr val="FFFF00"/>
                </a:solidFill>
              </a:rPr>
              <a:t>© </a:t>
            </a:r>
            <a:r>
              <a:rPr lang="fr-FR" sz="2400" dirty="0" err="1" smtClean="0">
                <a:solidFill>
                  <a:srgbClr val="FFFF00"/>
                </a:solidFill>
              </a:rPr>
              <a:t>Econo</a:t>
            </a:r>
            <a:r>
              <a:rPr lang="fr-FR" sz="2400" dirty="0" smtClean="0">
                <a:solidFill>
                  <a:srgbClr val="FFFF00"/>
                </a:solidFill>
              </a:rPr>
              <a:t>-Ecolo</a:t>
            </a:r>
            <a:endParaRPr lang="fr-FR" sz="2400" dirty="0">
              <a:solidFill>
                <a:srgbClr val="FFFF00"/>
              </a:solidFill>
            </a:endParaRPr>
          </a:p>
        </p:txBody>
      </p:sp>
    </p:spTree>
    <p:extLst>
      <p:ext uri="{BB962C8B-B14F-4D97-AF65-F5344CB8AC3E}">
        <p14:creationId xmlns:p14="http://schemas.microsoft.com/office/powerpoint/2010/main" val="2909937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
          <p:cNvGrpSpPr>
            <a:grpSpLocks/>
          </p:cNvGrpSpPr>
          <p:nvPr/>
        </p:nvGrpSpPr>
        <p:grpSpPr bwMode="auto">
          <a:xfrm>
            <a:off x="-26605" y="1"/>
            <a:ext cx="9202355" cy="6858000"/>
            <a:chOff x="1026" y="1842"/>
            <a:chExt cx="3762" cy="2478"/>
          </a:xfrm>
        </p:grpSpPr>
        <p:pic>
          <p:nvPicPr>
            <p:cNvPr id="30"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31"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38" name="Rectangle 3"/>
          <p:cNvSpPr>
            <a:spLocks noChangeArrowheads="1"/>
          </p:cNvSpPr>
          <p:nvPr/>
        </p:nvSpPr>
        <p:spPr bwMode="auto">
          <a:xfrm>
            <a:off x="96574" y="3369297"/>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nvGrpSpPr>
          <p:cNvPr id="35" name="Groupe 34"/>
          <p:cNvGrpSpPr/>
          <p:nvPr/>
        </p:nvGrpSpPr>
        <p:grpSpPr>
          <a:xfrm>
            <a:off x="107500" y="233108"/>
            <a:ext cx="8928996" cy="1242298"/>
            <a:chOff x="107500" y="233108"/>
            <a:chExt cx="8928996" cy="1242298"/>
          </a:xfrm>
        </p:grpSpPr>
        <p:sp>
          <p:nvSpPr>
            <p:cNvPr id="36" name="Rectangle 35"/>
            <p:cNvSpPr>
              <a:spLocks noChangeArrowheads="1"/>
            </p:cNvSpPr>
            <p:nvPr/>
          </p:nvSpPr>
          <p:spPr bwMode="auto">
            <a:xfrm>
              <a:off x="107500" y="233108"/>
              <a:ext cx="8928996"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37" name="Rectangle 5"/>
            <p:cNvSpPr>
              <a:spLocks noChangeArrowheads="1"/>
            </p:cNvSpPr>
            <p:nvPr/>
          </p:nvSpPr>
          <p:spPr bwMode="auto">
            <a:xfrm>
              <a:off x="107503" y="836712"/>
              <a:ext cx="8928993"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sp>
        <p:nvSpPr>
          <p:cNvPr id="2571266" name="Rectangle 2"/>
          <p:cNvSpPr>
            <a:spLocks noChangeArrowheads="1"/>
          </p:cNvSpPr>
          <p:nvPr/>
        </p:nvSpPr>
        <p:spPr bwMode="auto">
          <a:xfrm>
            <a:off x="108496" y="4509119"/>
            <a:ext cx="8928000" cy="972000"/>
          </a:xfrm>
          <a:prstGeom prst="rect">
            <a:avLst/>
          </a:prstGeom>
          <a:solidFill>
            <a:srgbClr val="CCFFFF"/>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68" name="Rectangle 4"/>
          <p:cNvSpPr>
            <a:spLocks noChangeArrowheads="1"/>
          </p:cNvSpPr>
          <p:nvPr/>
        </p:nvSpPr>
        <p:spPr bwMode="auto">
          <a:xfrm>
            <a:off x="108496" y="2204863"/>
            <a:ext cx="8928000"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70" name="Text Box 6"/>
          <p:cNvSpPr txBox="1">
            <a:spLocks noChangeArrowheads="1"/>
          </p:cNvSpPr>
          <p:nvPr/>
        </p:nvSpPr>
        <p:spPr bwMode="auto">
          <a:xfrm>
            <a:off x="1187626" y="3294659"/>
            <a:ext cx="7704854"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Acariens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(400 à 500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espèces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b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Nématodes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(90 sp.),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collenboles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(70 sp.) </a:t>
            </a:r>
            <a:r>
              <a:rPr kumimoji="0" lang="en-US" sz="2800" b="0" i="0" u="none" strike="noStrike" kern="1200" cap="none" spc="0" normalizeH="0" baseline="0" noProof="0" dirty="0">
                <a:ln>
                  <a:noFill/>
                </a:ln>
                <a:solidFill>
                  <a:srgbClr val="008000"/>
                </a:solidFill>
                <a:effectLst/>
                <a:uLnTx/>
                <a:uFillTx/>
                <a:latin typeface="Times New Roman" pitchFamily="18" charset="0"/>
                <a:ea typeface="+mn-ea"/>
                <a:cs typeface="+mn-cs"/>
              </a:rPr>
              <a:t>…</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6" name="Text Box 12"/>
          <p:cNvSpPr txBox="1">
            <a:spLocks noChangeArrowheads="1"/>
          </p:cNvSpPr>
          <p:nvPr/>
        </p:nvSpPr>
        <p:spPr bwMode="auto">
          <a:xfrm>
            <a:off x="250831" y="871294"/>
            <a:ext cx="835362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Dans</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1 m²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d’humus</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forestier</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il</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peut</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y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avoir</a:t>
            </a:r>
            <a:r>
              <a:rPr kumimoji="0" lang="en-US" sz="2800" b="0" i="0" u="none" strike="noStrike" kern="1200" cap="none" spc="0" normalizeH="0" baseline="0" noProof="0" dirty="0" smtClean="0">
                <a:ln>
                  <a:noFill/>
                </a:ln>
                <a:solidFill>
                  <a:srgbClr val="3333CC"/>
                </a:solidFill>
                <a:effectLst/>
                <a:uLnTx/>
                <a:uFillTx/>
                <a:latin typeface="Times New Roman" pitchFamily="18" charset="0"/>
                <a:ea typeface="+mn-ea"/>
                <a:cs typeface="+mn-cs"/>
              </a:rPr>
              <a:t>:</a:t>
            </a:r>
            <a:endParaRPr kumimoji="0" lang="en-US" sz="2800" b="0"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2571277" name="Text Box 13"/>
          <p:cNvSpPr txBox="1">
            <a:spLocks noChangeArrowheads="1"/>
          </p:cNvSpPr>
          <p:nvPr/>
        </p:nvSpPr>
        <p:spPr bwMode="auto">
          <a:xfrm>
            <a:off x="781662" y="2148189"/>
            <a:ext cx="8327417" cy="101566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t>&gt; 1000 espèces d’invertébrés</a:t>
            </a:r>
            <a:b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2800" b="0" i="1" u="none" strike="noStrike" kern="1200" cap="none" spc="0" normalizeH="0" baseline="0" noProof="0" dirty="0">
                <a:ln>
                  <a:noFill/>
                </a:ln>
                <a:solidFill>
                  <a:srgbClr val="9900CC"/>
                </a:solidFill>
                <a:effectLst/>
                <a:uLnTx/>
                <a:uFillTx/>
                <a:latin typeface="Times New Roman" pitchFamily="18" charset="0"/>
                <a:ea typeface="+mn-ea"/>
                <a:cs typeface="+mn-cs"/>
              </a:rPr>
              <a:t>… pour moins de 1000 </a:t>
            </a:r>
            <a:r>
              <a:rPr kumimoji="0" lang="fr-FR" sz="2800" b="0" i="1" u="none" strike="noStrike" kern="1200" cap="none" spc="0" normalizeH="0" baseline="0" noProof="0" dirty="0" err="1">
                <a:ln>
                  <a:noFill/>
                </a:ln>
                <a:solidFill>
                  <a:srgbClr val="9900CC"/>
                </a:solidFill>
                <a:effectLst/>
                <a:uLnTx/>
                <a:uFillTx/>
                <a:latin typeface="Times New Roman" pitchFamily="18" charset="0"/>
                <a:ea typeface="+mn-ea"/>
                <a:cs typeface="+mn-cs"/>
              </a:rPr>
              <a:t>sp</a:t>
            </a:r>
            <a:r>
              <a:rPr kumimoji="0" lang="fr-FR" sz="2800" b="0" i="1" u="none" strike="noStrike" kern="1200" cap="none" spc="0" normalizeH="0" baseline="0" noProof="0" dirty="0">
                <a:ln>
                  <a:noFill/>
                </a:ln>
                <a:solidFill>
                  <a:srgbClr val="9900CC"/>
                </a:solidFill>
                <a:effectLst/>
                <a:uLnTx/>
                <a:uFillTx/>
                <a:latin typeface="Times New Roman" pitchFamily="18" charset="0"/>
                <a:ea typeface="+mn-ea"/>
                <a:cs typeface="+mn-cs"/>
              </a:rPr>
              <a:t> de vertébrés en Europe</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215904" y="4416752"/>
            <a:ext cx="8893175" cy="107721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Protozoaires</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enchytréides</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myriapodes</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vers</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(&gt; 100)</a:t>
            </a:r>
            <a:b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des </a:t>
            </a:r>
            <a:r>
              <a:rPr kumimoji="0" lang="en-US" sz="2800" b="0" i="1"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dizaines</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a:t>
            </a:r>
            <a:r>
              <a:rPr kumimoji="0" lang="en-US" sz="2800" b="0" i="1"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d’sp</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de </a:t>
            </a:r>
            <a:r>
              <a:rPr kumimoji="0" lang="en-US" sz="2800" b="0" i="1"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fourmis</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termites, </a:t>
            </a:r>
            <a:r>
              <a:rPr kumimoji="0" lang="en-US" sz="2800" b="0" i="1"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larves</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a:t>
            </a:r>
            <a:r>
              <a:rPr kumimoji="0" lang="en-US" sz="2800" b="0" i="1" u="none" strike="noStrike" kern="1200" cap="none" spc="0" normalizeH="0" baseline="0" noProof="0" dirty="0" err="1">
                <a:ln>
                  <a:noFill/>
                </a:ln>
                <a:solidFill>
                  <a:srgbClr val="FF0000"/>
                </a:solidFill>
                <a:effectLst/>
                <a:uLnTx/>
                <a:uFillTx/>
                <a:latin typeface="Arial Narrow" panose="020B0606020202030204" pitchFamily="34" charset="0"/>
                <a:ea typeface="+mn-ea"/>
                <a:cs typeface="+mn-cs"/>
              </a:rPr>
              <a:t>d’insectes</a:t>
            </a:r>
            <a:r>
              <a:rPr kumimoji="0" lang="en-US" sz="2800" b="0" i="1"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a:t>
            </a:r>
            <a:endParaRPr kumimoji="0" lang="en-US" sz="2800" b="0" i="1"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p:txBody>
      </p:sp>
      <p:sp>
        <p:nvSpPr>
          <p:cNvPr id="2571285" name="Text Box 21"/>
          <p:cNvSpPr txBox="1">
            <a:spLocks noChangeArrowheads="1"/>
          </p:cNvSpPr>
          <p:nvPr/>
        </p:nvSpPr>
        <p:spPr bwMode="auto">
          <a:xfrm>
            <a:off x="-92677" y="116636"/>
            <a:ext cx="9175750"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FF3300"/>
                </a:solidFill>
                <a:effectLst/>
                <a:uLnTx/>
                <a:uFillTx/>
                <a:latin typeface="Times New Roman" pitchFamily="18" charset="0"/>
                <a:ea typeface="+mn-ea"/>
                <a:cs typeface="+mn-cs"/>
              </a:rPr>
              <a:t>    Une </a:t>
            </a: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diversité insoupçonnée …</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250258" y="5664159"/>
            <a:ext cx="1062806" cy="113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ffrpblfw[1]"/>
          <p:cNvPicPr>
            <a:picLocks noChangeAspect="1" noChangeArrowheads="1"/>
          </p:cNvPicPr>
          <p:nvPr/>
        </p:nvPicPr>
        <p:blipFill>
          <a:blip r:embed="rId6" cstate="print"/>
          <a:srcRect/>
          <a:stretch>
            <a:fillRect/>
          </a:stretch>
        </p:blipFill>
        <p:spPr bwMode="auto">
          <a:xfrm rot="20860250">
            <a:off x="7829598" y="2009904"/>
            <a:ext cx="1189037" cy="981075"/>
          </a:xfrm>
          <a:prstGeom prst="rect">
            <a:avLst/>
          </a:prstGeom>
          <a:noFill/>
        </p:spPr>
      </p:pic>
      <p:pic>
        <p:nvPicPr>
          <p:cNvPr id="19" name="Picture 8" descr="gejufxms[1]"/>
          <p:cNvPicPr>
            <a:picLocks noChangeAspect="1" noChangeArrowheads="1"/>
          </p:cNvPicPr>
          <p:nvPr/>
        </p:nvPicPr>
        <p:blipFill>
          <a:blip r:embed="rId7" cstate="print"/>
          <a:srcRect/>
          <a:stretch>
            <a:fillRect/>
          </a:stretch>
        </p:blipFill>
        <p:spPr bwMode="auto">
          <a:xfrm rot="10800000">
            <a:off x="5993115" y="2153215"/>
            <a:ext cx="917202" cy="549586"/>
          </a:xfrm>
          <a:prstGeom prst="rect">
            <a:avLst/>
          </a:prstGeom>
          <a:noFill/>
        </p:spPr>
      </p:pic>
      <p:pic>
        <p:nvPicPr>
          <p:cNvPr id="2" name="Image 1"/>
          <p:cNvPicPr>
            <a:picLocks noChangeAspect="1"/>
          </p:cNvPicPr>
          <p:nvPr/>
        </p:nvPicPr>
        <p:blipFill rotWithShape="1">
          <a:blip r:embed="rId8" cstate="print">
            <a:extLst>
              <a:ext uri="{28A0092B-C50C-407E-A947-70E740481C1C}">
                <a14:useLocalDpi xmlns:a14="http://schemas.microsoft.com/office/drawing/2010/main" val="0"/>
              </a:ext>
            </a:extLst>
          </a:blip>
          <a:srcRect l="11413" t="23750" r="2750" b="16401"/>
          <a:stretch/>
        </p:blipFill>
        <p:spPr>
          <a:xfrm rot="20855693">
            <a:off x="7531455" y="5747240"/>
            <a:ext cx="1733836" cy="906684"/>
          </a:xfrm>
          <a:prstGeom prst="rect">
            <a:avLst/>
          </a:prstGeom>
        </p:spPr>
      </p:pic>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2163" y="5589984"/>
            <a:ext cx="1668348" cy="1253400"/>
          </a:xfrm>
          <a:prstGeom prst="rect">
            <a:avLst/>
          </a:prstGeom>
        </p:spPr>
      </p:pic>
      <p:pic>
        <p:nvPicPr>
          <p:cNvPr id="3" name="Imag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10664">
            <a:off x="33832" y="3310062"/>
            <a:ext cx="1446121" cy="1085569"/>
          </a:xfrm>
          <a:prstGeom prst="rect">
            <a:avLst/>
          </a:prstGeom>
        </p:spPr>
      </p:pic>
      <p:pic>
        <p:nvPicPr>
          <p:cNvPr id="4" name="Image 3"/>
          <p:cNvPicPr>
            <a:picLocks noChangeAspect="1"/>
          </p:cNvPicPr>
          <p:nvPr/>
        </p:nvPicPr>
        <p:blipFill rotWithShape="1">
          <a:blip r:embed="rId11" cstate="print">
            <a:extLst>
              <a:ext uri="{28A0092B-C50C-407E-A947-70E740481C1C}">
                <a14:useLocalDpi xmlns:a14="http://schemas.microsoft.com/office/drawing/2010/main" val="0"/>
              </a:ext>
            </a:extLst>
          </a:blip>
          <a:srcRect l="20768" r="26816" b="5716"/>
          <a:stretch/>
        </p:blipFill>
        <p:spPr>
          <a:xfrm rot="1522509">
            <a:off x="1978520" y="5616040"/>
            <a:ext cx="984132" cy="1128235"/>
          </a:xfrm>
          <a:prstGeom prst="rect">
            <a:avLst/>
          </a:prstGeom>
        </p:spPr>
      </p:pic>
      <p:pic>
        <p:nvPicPr>
          <p:cNvPr id="6" name="Image 5"/>
          <p:cNvPicPr>
            <a:picLocks noChangeAspect="1"/>
          </p:cNvPicPr>
          <p:nvPr/>
        </p:nvPicPr>
        <p:blipFill rotWithShape="1">
          <a:blip r:embed="rId12" cstate="print">
            <a:extLst>
              <a:ext uri="{28A0092B-C50C-407E-A947-70E740481C1C}">
                <a14:useLocalDpi xmlns:a14="http://schemas.microsoft.com/office/drawing/2010/main" val="0"/>
              </a:ext>
            </a:extLst>
          </a:blip>
          <a:srcRect l="2758" t="8360" r="16439" b="13974"/>
          <a:stretch/>
        </p:blipFill>
        <p:spPr>
          <a:xfrm rot="485445">
            <a:off x="8126212" y="3310176"/>
            <a:ext cx="1331383" cy="739658"/>
          </a:xfrm>
          <a:prstGeom prst="rect">
            <a:avLst/>
          </a:prstGeom>
        </p:spPr>
      </p:pic>
      <p:pic>
        <p:nvPicPr>
          <p:cNvPr id="8" name="Imag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101" y="23666"/>
            <a:ext cx="1499694" cy="1013586"/>
          </a:xfrm>
          <a:prstGeom prst="rect">
            <a:avLst/>
          </a:prstGeom>
        </p:spPr>
      </p:pic>
      <p:pic>
        <p:nvPicPr>
          <p:cNvPr id="9" name="Imag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6" y="1560642"/>
            <a:ext cx="1971956" cy="607710"/>
          </a:xfrm>
          <a:prstGeom prst="rect">
            <a:avLst/>
          </a:prstGeom>
        </p:spPr>
      </p:pic>
      <p:pic>
        <p:nvPicPr>
          <p:cNvPr id="28" name="Picture 8" descr="gejufxms[1]"/>
          <p:cNvPicPr>
            <a:picLocks noChangeAspect="1" noChangeArrowheads="1"/>
          </p:cNvPicPr>
          <p:nvPr/>
        </p:nvPicPr>
        <p:blipFill>
          <a:blip r:embed="rId7" cstate="print"/>
          <a:srcRect/>
          <a:stretch>
            <a:fillRect/>
          </a:stretch>
        </p:blipFill>
        <p:spPr bwMode="auto">
          <a:xfrm rot="712376">
            <a:off x="185375" y="2625941"/>
            <a:ext cx="917202" cy="549586"/>
          </a:xfrm>
          <a:prstGeom prst="rect">
            <a:avLst/>
          </a:prstGeom>
          <a:noFill/>
        </p:spPr>
      </p:pic>
      <p:pic>
        <p:nvPicPr>
          <p:cNvPr id="39" name="Picture 7"/>
          <p:cNvPicPr>
            <a:picLocks noChangeAspect="1" noChangeArrowheads="1"/>
          </p:cNvPicPr>
          <p:nvPr/>
        </p:nvPicPr>
        <p:blipFill>
          <a:blip r:embed="rId15" cstate="print"/>
          <a:srcRect b="22858"/>
          <a:stretch>
            <a:fillRect/>
          </a:stretch>
        </p:blipFill>
        <p:spPr bwMode="auto">
          <a:xfrm rot="598124">
            <a:off x="8223125" y="535014"/>
            <a:ext cx="863600" cy="1150938"/>
          </a:xfrm>
          <a:prstGeom prst="rect">
            <a:avLst/>
          </a:prstGeom>
          <a:noFill/>
          <a:ln w="9525">
            <a:noFill/>
            <a:miter lim="800000"/>
            <a:headEnd/>
            <a:tailEnd/>
          </a:ln>
          <a:effectLst/>
        </p:spPr>
      </p:pic>
    </p:spTree>
    <p:extLst>
      <p:ext uri="{BB962C8B-B14F-4D97-AF65-F5344CB8AC3E}">
        <p14:creationId xmlns:p14="http://schemas.microsoft.com/office/powerpoint/2010/main" val="410375290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a:grpSpLocks/>
          </p:cNvGrpSpPr>
          <p:nvPr/>
        </p:nvGrpSpPr>
        <p:grpSpPr bwMode="auto">
          <a:xfrm>
            <a:off x="-28577" y="1"/>
            <a:ext cx="9172580" cy="6858000"/>
            <a:chOff x="1026" y="1842"/>
            <a:chExt cx="3762" cy="2478"/>
          </a:xfrm>
        </p:grpSpPr>
        <p:pic>
          <p:nvPicPr>
            <p:cNvPr id="24"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5"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7" name="Rectangle 3"/>
          <p:cNvSpPr>
            <a:spLocks noChangeArrowheads="1"/>
          </p:cNvSpPr>
          <p:nvPr/>
        </p:nvSpPr>
        <p:spPr bwMode="auto">
          <a:xfrm>
            <a:off x="96574" y="2939699"/>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8" name="Rectangle 2"/>
          <p:cNvSpPr>
            <a:spLocks noChangeArrowheads="1"/>
          </p:cNvSpPr>
          <p:nvPr/>
        </p:nvSpPr>
        <p:spPr bwMode="auto">
          <a:xfrm>
            <a:off x="108496" y="4091607"/>
            <a:ext cx="8928000" cy="972000"/>
          </a:xfrm>
          <a:prstGeom prst="rect">
            <a:avLst/>
          </a:prstGeom>
          <a:solidFill>
            <a:srgbClr val="CCFFFF"/>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9" name="Rectangle 4"/>
          <p:cNvSpPr>
            <a:spLocks noChangeArrowheads="1"/>
          </p:cNvSpPr>
          <p:nvPr/>
        </p:nvSpPr>
        <p:spPr bwMode="auto">
          <a:xfrm>
            <a:off x="108496" y="1787351"/>
            <a:ext cx="8917074"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70" name="Text Box 6"/>
          <p:cNvSpPr txBox="1">
            <a:spLocks noChangeArrowheads="1"/>
          </p:cNvSpPr>
          <p:nvPr/>
        </p:nvSpPr>
        <p:spPr bwMode="auto">
          <a:xfrm>
            <a:off x="1187626" y="2865061"/>
            <a:ext cx="7956376"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La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mésofaune</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decuple le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réseau</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00CC99">
                    <a:lumMod val="50000"/>
                  </a:srgbClr>
                </a:solidFill>
                <a:effectLst/>
                <a:uLnTx/>
                <a:uFillTx/>
                <a:latin typeface="Arial Narrow" panose="020B0606020202030204" pitchFamily="34" charset="0"/>
                <a:ea typeface="+mn-ea"/>
                <a:cs typeface="+mn-cs"/>
              </a:rPr>
              <a:t>(ex. </a:t>
            </a:r>
            <a:r>
              <a:rPr kumimoji="0" lang="en-US" sz="2800" b="0" i="0" u="none" strike="noStrike" kern="1200" cap="none" spc="0" normalizeH="0" baseline="0" noProof="0" dirty="0" err="1">
                <a:ln>
                  <a:noFill/>
                </a:ln>
                <a:solidFill>
                  <a:srgbClr val="00CC99">
                    <a:lumMod val="50000"/>
                  </a:srgbClr>
                </a:solidFill>
                <a:effectLst/>
                <a:uLnTx/>
                <a:uFillTx/>
                <a:latin typeface="Arial Narrow" panose="020B0606020202030204" pitchFamily="34" charset="0"/>
                <a:ea typeface="+mn-ea"/>
                <a:cs typeface="+mn-cs"/>
              </a:rPr>
              <a:t>Enchytréides</a:t>
            </a:r>
            <a:r>
              <a:rPr kumimoji="0" lang="en-US" sz="2800" b="0" i="0" u="none" strike="noStrike" kern="1200" cap="none" spc="0" normalizeH="0" baseline="0" noProof="0" dirty="0">
                <a:ln>
                  <a:noFill/>
                </a:ln>
                <a:solidFill>
                  <a:srgbClr val="00CC99">
                    <a:lumMod val="50000"/>
                  </a:srgbClr>
                </a:solidFill>
                <a:effectLst/>
                <a:uLnTx/>
                <a:uFillTx/>
                <a:latin typeface="Arial Narrow" panose="020B0606020202030204" pitchFamily="34" charset="0"/>
                <a:ea typeface="+mn-ea"/>
                <a:cs typeface="+mn-cs"/>
              </a:rPr>
              <a:t>)</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r>
            <a:b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a:t>
            </a:r>
            <a:r>
              <a:rPr kumimoji="0" lang="en-US" sz="32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redistribue</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l’eau</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dans</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tout le sol</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7" name="Text Box 13"/>
          <p:cNvSpPr txBox="1">
            <a:spLocks noChangeArrowheads="1"/>
          </p:cNvSpPr>
          <p:nvPr/>
        </p:nvSpPr>
        <p:spPr bwMode="auto">
          <a:xfrm>
            <a:off x="755656" y="1700808"/>
            <a:ext cx="835342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t>La faune crée la </a:t>
            </a: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macroporosité (ex. vers de terre)        </a:t>
            </a:r>
            <a:b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 </a:t>
            </a:r>
            <a:r>
              <a:rPr kumimoji="0" lang="fr-FR" sz="2800" b="0" i="1" u="none" strike="noStrike" kern="1200" cap="none" spc="0" normalizeH="0" baseline="0" noProof="0" dirty="0">
                <a:ln>
                  <a:noFill/>
                </a:ln>
                <a:solidFill>
                  <a:srgbClr val="9900CC"/>
                </a:solidFill>
                <a:effectLst/>
                <a:uLnTx/>
                <a:uFillTx/>
                <a:latin typeface="Times New Roman" pitchFamily="18" charset="0"/>
                <a:ea typeface="+mn-ea"/>
                <a:cs typeface="+mn-cs"/>
              </a:rPr>
              <a:t>qui permet à l’eau de s’infiltrer</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155578" y="4023819"/>
            <a:ext cx="889317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M</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icrofaunes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flores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sym typeface="Wingdings" panose="05000000000000000000" pitchFamily="2" charset="2"/>
              </a:rPr>
              <a:t></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microporosité</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rgbClr val="FF0000"/>
                </a:solidFill>
                <a:effectLst/>
                <a:uLnTx/>
                <a:uFillTx/>
                <a:latin typeface="Arial Narrow" panose="020B0606020202030204" pitchFamily="34" charset="0"/>
                <a:ea typeface="+mn-ea"/>
                <a:cs typeface="+mn-cs"/>
              </a:rPr>
              <a:t>(ex. </a:t>
            </a:r>
            <a:r>
              <a:rPr kumimoji="0" lang="en-US" sz="2800" b="0" i="0" u="none" strike="noStrike" kern="1200" cap="none" spc="0" normalizeH="0" baseline="0" noProof="0" dirty="0" err="1" smtClean="0">
                <a:ln>
                  <a:noFill/>
                </a:ln>
                <a:solidFill>
                  <a:srgbClr val="FF0000"/>
                </a:solidFill>
                <a:effectLst/>
                <a:uLnTx/>
                <a:uFillTx/>
                <a:latin typeface="Arial Narrow" panose="020B0606020202030204" pitchFamily="34" charset="0"/>
                <a:ea typeface="+mn-ea"/>
                <a:cs typeface="+mn-cs"/>
              </a:rPr>
              <a:t>Nématodes</a:t>
            </a:r>
            <a:r>
              <a:rPr kumimoji="0" lang="en-US" sz="2800" b="0" i="0" u="none" strike="noStrike" kern="1200" cap="none" spc="0" normalizeH="0" baseline="0" noProof="0" dirty="0" smtClean="0">
                <a:ln>
                  <a:noFill/>
                </a:ln>
                <a:solidFill>
                  <a:srgbClr val="FF0000"/>
                </a:solidFill>
                <a:effectLst/>
                <a:uLnTx/>
                <a:uFillTx/>
                <a:latin typeface="Arial Narrow" panose="020B0606020202030204" pitchFamily="34" charset="0"/>
                <a:ea typeface="+mn-ea"/>
                <a:cs typeface="+mn-cs"/>
              </a:rPr>
              <a:t>)</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permet</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mn-cs"/>
              </a:rPr>
              <a:t>de stocker </a:t>
            </a:r>
            <a:r>
              <a:rPr kumimoji="0" lang="en-US" sz="2800" b="0" i="1" u="none" strike="noStrike" kern="1200" cap="none" spc="0" normalizeH="0" baseline="0" noProof="0" dirty="0" err="1">
                <a:ln>
                  <a:noFill/>
                </a:ln>
                <a:solidFill>
                  <a:srgbClr val="FF0000"/>
                </a:solidFill>
                <a:effectLst/>
                <a:uLnTx/>
                <a:uFillTx/>
                <a:latin typeface="Times New Roman" pitchFamily="18" charset="0"/>
                <a:ea typeface="+mn-ea"/>
                <a:cs typeface="+mn-cs"/>
              </a:rPr>
              <a:t>l’eau</a:t>
            </a:r>
            <a:r>
              <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FF0000"/>
                </a:solidFill>
                <a:effectLst/>
                <a:uLnTx/>
                <a:uFillTx/>
                <a:latin typeface="Times New Roman" pitchFamily="18" charset="0"/>
                <a:ea typeface="+mn-ea"/>
                <a:cs typeface="+mn-cs"/>
              </a:rPr>
              <a:t>dans</a:t>
            </a:r>
            <a:r>
              <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mn-cs"/>
              </a:rPr>
              <a:t> le sol</a:t>
            </a:r>
            <a:endParaRPr kumimoji="0" lang="en-US" sz="28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grpSp>
        <p:nvGrpSpPr>
          <p:cNvPr id="2" name="Groupe 1"/>
          <p:cNvGrpSpPr/>
          <p:nvPr/>
        </p:nvGrpSpPr>
        <p:grpSpPr>
          <a:xfrm>
            <a:off x="1" y="225471"/>
            <a:ext cx="9204328" cy="1292825"/>
            <a:chOff x="1" y="225471"/>
            <a:chExt cx="9204328" cy="1292825"/>
          </a:xfrm>
          <a:solidFill>
            <a:schemeClr val="accent6">
              <a:lumMod val="20000"/>
              <a:lumOff val="80000"/>
            </a:schemeClr>
          </a:solidFill>
        </p:grpSpPr>
        <p:sp>
          <p:nvSpPr>
            <p:cNvPr id="19" name="Rectangle 18"/>
            <p:cNvSpPr>
              <a:spLocks noChangeArrowheads="1"/>
            </p:cNvSpPr>
            <p:nvPr/>
          </p:nvSpPr>
          <p:spPr bwMode="auto">
            <a:xfrm>
              <a:off x="1" y="225471"/>
              <a:ext cx="9175750" cy="646331"/>
            </a:xfrm>
            <a:prstGeom prst="rect">
              <a:avLst/>
            </a:prstGeom>
            <a:grp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0" name="Rectangle 5"/>
            <p:cNvSpPr>
              <a:spLocks noChangeArrowheads="1"/>
            </p:cNvSpPr>
            <p:nvPr/>
          </p:nvSpPr>
          <p:spPr bwMode="auto">
            <a:xfrm>
              <a:off x="4" y="871965"/>
              <a:ext cx="9204325" cy="646331"/>
            </a:xfrm>
            <a:prstGeom prst="rect">
              <a:avLst/>
            </a:prstGeom>
            <a:grp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sp>
        <p:nvSpPr>
          <p:cNvPr id="22" name="Text Box 12"/>
          <p:cNvSpPr txBox="1">
            <a:spLocks noChangeArrowheads="1"/>
          </p:cNvSpPr>
          <p:nvPr/>
        </p:nvSpPr>
        <p:spPr bwMode="auto">
          <a:xfrm>
            <a:off x="251519" y="871291"/>
            <a:ext cx="8352930"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la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qualité</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du sol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en</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depend :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porosité</a:t>
            </a:r>
            <a:endParaRPr kumimoji="0" lang="en-US" sz="2800" b="0"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26" name="Text Box 21"/>
          <p:cNvSpPr txBox="1">
            <a:spLocks noChangeArrowheads="1"/>
          </p:cNvSpPr>
          <p:nvPr/>
        </p:nvSpPr>
        <p:spPr bwMode="auto">
          <a:xfrm>
            <a:off x="251519" y="116636"/>
            <a:ext cx="8712969"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Une diversité essentielle …</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30" name="Picture 5" descr="ffrpblfw[1]"/>
          <p:cNvPicPr>
            <a:picLocks noChangeAspect="1" noChangeArrowheads="1"/>
          </p:cNvPicPr>
          <p:nvPr/>
        </p:nvPicPr>
        <p:blipFill>
          <a:blip r:embed="rId5" cstate="print"/>
          <a:srcRect/>
          <a:stretch>
            <a:fillRect/>
          </a:stretch>
        </p:blipFill>
        <p:spPr bwMode="auto">
          <a:xfrm rot="20860250">
            <a:off x="7775194" y="1972711"/>
            <a:ext cx="1189037" cy="981075"/>
          </a:xfrm>
          <a:prstGeom prst="rect">
            <a:avLst/>
          </a:prstGeom>
          <a:noFill/>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178" y="2810131"/>
            <a:ext cx="1230574" cy="1057225"/>
          </a:xfrm>
          <a:prstGeom prst="rect">
            <a:avLst/>
          </a:prstGeom>
        </p:spPr>
      </p:pic>
      <p:pic>
        <p:nvPicPr>
          <p:cNvPr id="4" name="Image 3"/>
          <p:cNvPicPr>
            <a:picLocks noChangeAspect="1"/>
          </p:cNvPicPr>
          <p:nvPr/>
        </p:nvPicPr>
        <p:blipFill>
          <a:blip r:embed="rId7"/>
          <a:stretch>
            <a:fillRect/>
          </a:stretch>
        </p:blipFill>
        <p:spPr>
          <a:xfrm rot="20659691">
            <a:off x="7095849" y="5227079"/>
            <a:ext cx="1767575" cy="1335958"/>
          </a:xfrm>
          <a:prstGeom prst="rect">
            <a:avLst/>
          </a:prstGeom>
        </p:spPr>
      </p:pic>
      <p:sp>
        <p:nvSpPr>
          <p:cNvPr id="5" name="ZoneTexte 4"/>
          <p:cNvSpPr txBox="1"/>
          <p:nvPr/>
        </p:nvSpPr>
        <p:spPr>
          <a:xfrm rot="20949868">
            <a:off x="261987" y="2084964"/>
            <a:ext cx="87716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1" i="0" u="none" strike="noStrike" kern="1200" cap="none" spc="0" normalizeH="0" baseline="0" noProof="0" dirty="0" smtClean="0">
                <a:ln>
                  <a:noFill/>
                </a:ln>
                <a:solidFill>
                  <a:srgbClr val="FF3300"/>
                </a:solidFill>
                <a:effectLst/>
                <a:uLnTx/>
                <a:uFillTx/>
                <a:latin typeface="Times New Roman" pitchFamily="18" charset="0"/>
                <a:ea typeface="+mn-ea"/>
                <a:cs typeface="+mn-cs"/>
              </a:rPr>
              <a:t>100</a:t>
            </a:r>
            <a:endParaRPr kumimoji="0" lang="fr-FR" sz="2800" b="1" i="0"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33" name="ZoneTexte 32"/>
          <p:cNvSpPr txBox="1"/>
          <p:nvPr/>
        </p:nvSpPr>
        <p:spPr>
          <a:xfrm rot="20949868">
            <a:off x="7236635" y="3282432"/>
            <a:ext cx="133882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1" i="0" u="none" strike="noStrike" kern="1200" cap="none" spc="0" normalizeH="0" baseline="0" noProof="0" dirty="0" smtClean="0">
                <a:ln>
                  <a:noFill/>
                </a:ln>
                <a:solidFill>
                  <a:srgbClr val="FF3300"/>
                </a:solidFill>
                <a:effectLst/>
                <a:uLnTx/>
                <a:uFillTx/>
                <a:latin typeface="Times New Roman" pitchFamily="18" charset="0"/>
                <a:ea typeface="+mn-ea"/>
                <a:cs typeface="+mn-cs"/>
              </a:rPr>
              <a:t>10000</a:t>
            </a:r>
            <a:endParaRPr kumimoji="0" lang="fr-FR" sz="2800" b="1" i="0" u="none" strike="noStrike" kern="1200" cap="none" spc="0" normalizeH="0" noProof="0" dirty="0">
              <a:ln>
                <a:noFill/>
              </a:ln>
              <a:solidFill>
                <a:srgbClr val="FF3300"/>
              </a:solidFill>
              <a:effectLst/>
              <a:uLnTx/>
              <a:uFillTx/>
              <a:latin typeface="Times New Roman" pitchFamily="18" charset="0"/>
              <a:ea typeface="+mn-ea"/>
              <a:cs typeface="+mn-cs"/>
            </a:endParaRPr>
          </a:p>
        </p:txBody>
      </p:sp>
      <p:sp>
        <p:nvSpPr>
          <p:cNvPr id="34" name="ZoneTexte 33"/>
          <p:cNvSpPr txBox="1"/>
          <p:nvPr/>
        </p:nvSpPr>
        <p:spPr>
          <a:xfrm rot="21017589">
            <a:off x="361751" y="4491353"/>
            <a:ext cx="154721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1" i="0" u="none" strike="noStrike" kern="1200" cap="none" spc="0" normalizeH="0" baseline="0" noProof="0" dirty="0" smtClean="0">
                <a:ln>
                  <a:noFill/>
                </a:ln>
                <a:solidFill>
                  <a:srgbClr val="FF3300"/>
                </a:solidFill>
                <a:effectLst/>
                <a:uLnTx/>
                <a:uFillTx/>
                <a:latin typeface="Arial Narrow" panose="020B0606020202030204" pitchFamily="34" charset="0"/>
              </a:rPr>
              <a:t>1 million</a:t>
            </a:r>
            <a:endParaRPr kumimoji="0" lang="fr-FR" b="1" i="0" u="none" strike="noStrike" kern="1200" cap="none" spc="0" normalizeH="0" noProof="0" dirty="0">
              <a:ln>
                <a:noFill/>
              </a:ln>
              <a:solidFill>
                <a:srgbClr val="FF3300"/>
              </a:solidFill>
              <a:effectLst/>
              <a:uLnTx/>
              <a:uFillTx/>
              <a:latin typeface="Times New Roman" pitchFamily="18" charset="0"/>
              <a:ea typeface="+mn-ea"/>
              <a:cs typeface="+mn-cs"/>
            </a:endParaRPr>
          </a:p>
        </p:txBody>
      </p:sp>
      <p:pic>
        <p:nvPicPr>
          <p:cNvPr id="3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0206">
            <a:off x="269814" y="5648310"/>
            <a:ext cx="1062806" cy="11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7"/>
          <p:cNvPicPr>
            <a:picLocks noChangeAspect="1" noChangeArrowheads="1"/>
          </p:cNvPicPr>
          <p:nvPr/>
        </p:nvPicPr>
        <p:blipFill>
          <a:blip r:embed="rId9" cstate="print"/>
          <a:srcRect b="22858"/>
          <a:stretch>
            <a:fillRect/>
          </a:stretch>
        </p:blipFill>
        <p:spPr bwMode="auto">
          <a:xfrm rot="598124">
            <a:off x="8223125" y="535014"/>
            <a:ext cx="863600" cy="1150938"/>
          </a:xfrm>
          <a:prstGeom prst="rect">
            <a:avLst/>
          </a:prstGeom>
          <a:noFill/>
          <a:ln w="9525">
            <a:noFill/>
            <a:miter lim="800000"/>
            <a:headEnd/>
            <a:tailEnd/>
          </a:ln>
          <a:effectLst/>
        </p:spPr>
      </p:pic>
      <p:sp>
        <p:nvSpPr>
          <p:cNvPr id="32" name="ZoneTexte 31"/>
          <p:cNvSpPr txBox="1"/>
          <p:nvPr/>
        </p:nvSpPr>
        <p:spPr>
          <a:xfrm rot="20670576">
            <a:off x="7771968" y="6410329"/>
            <a:ext cx="135005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dirty="0" smtClean="0">
                <a:ln>
                  <a:noFill/>
                </a:ln>
                <a:solidFill>
                  <a:schemeClr val="bg1"/>
                </a:solidFill>
                <a:effectLst/>
                <a:uLnTx/>
                <a:uFillTx/>
                <a:latin typeface="Arial Narrow" panose="020B0606020202030204" pitchFamily="34" charset="0"/>
              </a:rPr>
              <a:t>1 million/m²</a:t>
            </a:r>
            <a:endParaRPr kumimoji="0" lang="fr-FR" sz="2400" b="1" i="0" u="none" strike="noStrike" kern="1200" cap="none" spc="0" normalizeH="0" noProof="0" dirty="0">
              <a:ln>
                <a:noFill/>
              </a:ln>
              <a:solidFill>
                <a:schemeClr val="bg1"/>
              </a:solidFill>
              <a:effectLst/>
              <a:uLnTx/>
              <a:uFillTx/>
            </a:endParaRPr>
          </a:p>
        </p:txBody>
      </p:sp>
    </p:spTree>
    <p:extLst>
      <p:ext uri="{BB962C8B-B14F-4D97-AF65-F5344CB8AC3E}">
        <p14:creationId xmlns:p14="http://schemas.microsoft.com/office/powerpoint/2010/main" val="382291435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7"/>
          <p:cNvSpPr>
            <a:spLocks noChangeArrowheads="1"/>
          </p:cNvSpPr>
          <p:nvPr/>
        </p:nvSpPr>
        <p:spPr bwMode="auto">
          <a:xfrm>
            <a:off x="0" y="836613"/>
            <a:ext cx="9144000" cy="60213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5" name="Rectangle 2"/>
          <p:cNvSpPr>
            <a:spLocks noChangeArrowheads="1"/>
          </p:cNvSpPr>
          <p:nvPr/>
        </p:nvSpPr>
        <p:spPr bwMode="auto">
          <a:xfrm>
            <a:off x="0" y="2133600"/>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6" name="Rectangle 3"/>
          <p:cNvSpPr>
            <a:spLocks noChangeArrowheads="1"/>
          </p:cNvSpPr>
          <p:nvPr/>
        </p:nvSpPr>
        <p:spPr bwMode="auto">
          <a:xfrm>
            <a:off x="0" y="981075"/>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797" name="Text Box 4"/>
          <p:cNvSpPr txBox="1">
            <a:spLocks noChangeArrowheads="1"/>
          </p:cNvSpPr>
          <p:nvPr/>
        </p:nvSpPr>
        <p:spPr bwMode="auto">
          <a:xfrm>
            <a:off x="88900" y="836613"/>
            <a:ext cx="9018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dirty="0" smtClean="0"/>
              <a:t> Combinaisons de canicules et sécheresses</a:t>
            </a:r>
            <a:r>
              <a:rPr lang="fr-FR" altLang="fr-FR" u="none" dirty="0"/>
              <a:t/>
            </a:r>
            <a:br>
              <a:rPr lang="fr-FR" altLang="fr-FR" u="none" dirty="0"/>
            </a:br>
            <a:r>
              <a:rPr lang="fr-FR" altLang="fr-FR" u="none" dirty="0"/>
              <a:t>     </a:t>
            </a:r>
            <a:r>
              <a:rPr lang="fr-FR" altLang="fr-FR" sz="2800" i="1" u="none" dirty="0"/>
              <a:t>… </a:t>
            </a:r>
            <a:r>
              <a:rPr lang="fr-FR" altLang="fr-FR" sz="2800" i="1" u="none" dirty="0" smtClean="0"/>
              <a:t>en hausse de </a:t>
            </a:r>
            <a:r>
              <a:rPr lang="fr-FR" altLang="fr-FR" sz="2800" i="1" dirty="0" smtClean="0"/>
              <a:t>3,5 à 4,5 % par an </a:t>
            </a:r>
            <a:r>
              <a:rPr lang="fr-FR" altLang="fr-FR" sz="2800" i="1" u="none" dirty="0" smtClean="0"/>
              <a:t>de 1979 à 2018</a:t>
            </a:r>
            <a:endParaRPr lang="en-GB" altLang="fr-FR" sz="2800" i="1" u="none" dirty="0">
              <a:solidFill>
                <a:schemeClr val="tx1"/>
              </a:solidFill>
            </a:endParaRPr>
          </a:p>
        </p:txBody>
      </p:sp>
      <p:sp>
        <p:nvSpPr>
          <p:cNvPr id="33798" name="Text Box 8"/>
          <p:cNvSpPr txBox="1">
            <a:spLocks noChangeArrowheads="1"/>
          </p:cNvSpPr>
          <p:nvPr/>
        </p:nvSpPr>
        <p:spPr bwMode="auto">
          <a:xfrm>
            <a:off x="250825" y="2060575"/>
            <a:ext cx="8604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dirty="0">
                <a:solidFill>
                  <a:schemeClr val="accent2"/>
                </a:solidFill>
              </a:rPr>
              <a:t> </a:t>
            </a:r>
            <a:r>
              <a:rPr lang="fr-FR" altLang="fr-FR" u="none" dirty="0" smtClean="0">
                <a:solidFill>
                  <a:schemeClr val="accent2"/>
                </a:solidFill>
              </a:rPr>
              <a:t>Extrêmes combinaisons d’été (</a:t>
            </a:r>
            <a:r>
              <a:rPr lang="fr-FR" altLang="fr-FR" u="none" dirty="0" smtClean="0">
                <a:solidFill>
                  <a:schemeClr val="accent2"/>
                </a:solidFill>
                <a:latin typeface="Arial Narrow" panose="020B0606020202030204" pitchFamily="34" charset="0"/>
              </a:rPr>
              <a:t>+3,9% / an</a:t>
            </a:r>
            <a:r>
              <a:rPr lang="fr-FR" altLang="fr-FR" u="none" dirty="0" smtClean="0">
                <a:solidFill>
                  <a:schemeClr val="accent2"/>
                </a:solidFill>
              </a:rPr>
              <a:t>)</a:t>
            </a:r>
            <a:r>
              <a:rPr lang="fr-FR" altLang="fr-FR" i="1" u="none" dirty="0">
                <a:solidFill>
                  <a:schemeClr val="accent2"/>
                </a:solidFill>
              </a:rPr>
              <a:t/>
            </a:r>
            <a:br>
              <a:rPr lang="fr-FR" altLang="fr-FR" i="1" u="none" dirty="0">
                <a:solidFill>
                  <a:schemeClr val="accent2"/>
                </a:solidFill>
              </a:rPr>
            </a:br>
            <a:r>
              <a:rPr lang="fr-FR" altLang="fr-FR" u="none" dirty="0">
                <a:solidFill>
                  <a:schemeClr val="accent2"/>
                </a:solidFill>
              </a:rPr>
              <a:t>   </a:t>
            </a:r>
            <a:r>
              <a:rPr lang="fr-FR" altLang="fr-FR" sz="2800" i="1" u="none" dirty="0">
                <a:solidFill>
                  <a:schemeClr val="accent2"/>
                </a:solidFill>
              </a:rPr>
              <a:t>… t</a:t>
            </a:r>
            <a:r>
              <a:rPr lang="fr-FR" altLang="fr-FR" sz="2800" i="1" u="none" dirty="0" smtClean="0">
                <a:solidFill>
                  <a:schemeClr val="accent2"/>
                </a:solidFill>
              </a:rPr>
              <a:t>rès dommageables : santé/mortalité des végétaux</a:t>
            </a:r>
            <a:endParaRPr lang="en-GB" altLang="fr-FR" sz="2000" i="1" u="none" dirty="0">
              <a:solidFill>
                <a:schemeClr val="tx1"/>
              </a:solidFill>
            </a:endParaRPr>
          </a:p>
        </p:txBody>
      </p:sp>
      <p:sp>
        <p:nvSpPr>
          <p:cNvPr id="33799" name="Rectangle 2"/>
          <p:cNvSpPr>
            <a:spLocks noChangeArrowheads="1"/>
          </p:cNvSpPr>
          <p:nvPr/>
        </p:nvSpPr>
        <p:spPr bwMode="auto">
          <a:xfrm>
            <a:off x="0" y="4579938"/>
            <a:ext cx="9107488" cy="1042987"/>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800" name="Rectangle 3"/>
          <p:cNvSpPr>
            <a:spLocks noChangeArrowheads="1"/>
          </p:cNvSpPr>
          <p:nvPr/>
        </p:nvSpPr>
        <p:spPr bwMode="auto">
          <a:xfrm>
            <a:off x="0" y="3429000"/>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33801" name="Text Box 14"/>
          <p:cNvSpPr txBox="1">
            <a:spLocks noChangeArrowheads="1"/>
          </p:cNvSpPr>
          <p:nvPr/>
        </p:nvSpPr>
        <p:spPr bwMode="auto">
          <a:xfrm>
            <a:off x="193675" y="4508500"/>
            <a:ext cx="8732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dirty="0" err="1" smtClean="0">
                <a:solidFill>
                  <a:srgbClr val="FF0000"/>
                </a:solidFill>
              </a:rPr>
              <a:t>Canicules</a:t>
            </a:r>
            <a:r>
              <a:rPr lang="en-US" altLang="fr-FR" sz="3200" u="none" dirty="0" smtClean="0">
                <a:solidFill>
                  <a:srgbClr val="FF0000"/>
                </a:solidFill>
              </a:rPr>
              <a:t> </a:t>
            </a:r>
            <a:r>
              <a:rPr lang="en-US" altLang="fr-FR" sz="3200" u="none" dirty="0" err="1" smtClean="0">
                <a:solidFill>
                  <a:srgbClr val="FF0000"/>
                </a:solidFill>
              </a:rPr>
              <a:t>seules</a:t>
            </a:r>
            <a:r>
              <a:rPr lang="en-US" altLang="fr-FR" sz="3200" u="none" dirty="0" smtClean="0">
                <a:solidFill>
                  <a:srgbClr val="FF0000"/>
                </a:solidFill>
              </a:rPr>
              <a:t> (+4,5% / an)</a:t>
            </a:r>
            <a:r>
              <a:rPr lang="en-US" altLang="fr-FR" sz="3200" u="none" dirty="0">
                <a:solidFill>
                  <a:srgbClr val="FF0000"/>
                </a:solidFill>
              </a:rPr>
              <a:t/>
            </a:r>
            <a:br>
              <a:rPr lang="en-US" altLang="fr-FR" sz="3200" u="none" dirty="0">
                <a:solidFill>
                  <a:srgbClr val="FF0000"/>
                </a:solidFill>
              </a:rPr>
            </a:br>
            <a:r>
              <a:rPr lang="en-US" altLang="fr-FR" sz="3200" i="1" u="none" dirty="0">
                <a:solidFill>
                  <a:srgbClr val="FF0000"/>
                </a:solidFill>
              </a:rPr>
              <a:t>   </a:t>
            </a:r>
            <a:r>
              <a:rPr lang="en-US" altLang="fr-FR" sz="2800" i="1" u="none" dirty="0">
                <a:solidFill>
                  <a:srgbClr val="FF0000"/>
                </a:solidFill>
              </a:rPr>
              <a:t>... </a:t>
            </a:r>
            <a:r>
              <a:rPr lang="en-US" altLang="fr-FR" sz="2800" i="1" u="none" dirty="0" err="1">
                <a:solidFill>
                  <a:srgbClr val="FF0000"/>
                </a:solidFill>
              </a:rPr>
              <a:t>p</a:t>
            </a:r>
            <a:r>
              <a:rPr lang="en-US" altLang="fr-FR" sz="2800" i="1" u="none" dirty="0" err="1" smtClean="0">
                <a:solidFill>
                  <a:srgbClr val="FF0000"/>
                </a:solidFill>
              </a:rPr>
              <a:t>rintemps</a:t>
            </a:r>
            <a:r>
              <a:rPr lang="en-US" altLang="fr-FR" sz="2800" i="1" u="none" dirty="0" smtClean="0">
                <a:solidFill>
                  <a:srgbClr val="FF0000"/>
                </a:solidFill>
              </a:rPr>
              <a:t>, </a:t>
            </a:r>
            <a:r>
              <a:rPr lang="en-US" altLang="fr-FR" sz="2800" i="1" u="none" dirty="0" err="1" smtClean="0">
                <a:solidFill>
                  <a:srgbClr val="FF0000"/>
                </a:solidFill>
              </a:rPr>
              <a:t>été</a:t>
            </a:r>
            <a:r>
              <a:rPr lang="en-US" altLang="fr-FR" sz="2800" i="1" u="none" dirty="0" smtClean="0">
                <a:solidFill>
                  <a:srgbClr val="FF0000"/>
                </a:solidFill>
              </a:rPr>
              <a:t> et </a:t>
            </a:r>
            <a:r>
              <a:rPr lang="en-US" altLang="fr-FR" sz="2800" i="1" u="none" dirty="0" err="1" smtClean="0">
                <a:solidFill>
                  <a:srgbClr val="FF0000"/>
                </a:solidFill>
              </a:rPr>
              <a:t>automne</a:t>
            </a:r>
            <a:r>
              <a:rPr lang="en-US" altLang="fr-FR" sz="2800" i="1" u="none" dirty="0" smtClean="0">
                <a:solidFill>
                  <a:srgbClr val="FF0000"/>
                </a:solidFill>
              </a:rPr>
              <a:t> =&gt; pas de </a:t>
            </a:r>
            <a:r>
              <a:rPr lang="en-US" altLang="fr-FR" sz="2800" i="1" u="none" dirty="0" err="1" smtClean="0">
                <a:solidFill>
                  <a:srgbClr val="FF0000"/>
                </a:solidFill>
              </a:rPr>
              <a:t>répis</a:t>
            </a:r>
            <a:r>
              <a:rPr lang="en-US" altLang="fr-FR" sz="2800" i="1" u="none" dirty="0" smtClean="0">
                <a:solidFill>
                  <a:srgbClr val="FF0000"/>
                </a:solidFill>
              </a:rPr>
              <a:t> </a:t>
            </a:r>
            <a:r>
              <a:rPr lang="en-US" altLang="fr-FR" sz="2800" i="1" u="none" dirty="0">
                <a:solidFill>
                  <a:srgbClr val="FF0000"/>
                </a:solidFill>
              </a:rPr>
              <a:t>!</a:t>
            </a:r>
          </a:p>
        </p:txBody>
      </p:sp>
      <p:sp>
        <p:nvSpPr>
          <p:cNvPr id="33802" name="Text Box 6"/>
          <p:cNvSpPr txBox="1">
            <a:spLocks noChangeArrowheads="1"/>
          </p:cNvSpPr>
          <p:nvPr/>
        </p:nvSpPr>
        <p:spPr bwMode="auto">
          <a:xfrm>
            <a:off x="468313" y="3357563"/>
            <a:ext cx="86756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fr-FR" altLang="fr-FR" u="none" dirty="0" smtClean="0">
                <a:solidFill>
                  <a:srgbClr val="008000"/>
                </a:solidFill>
              </a:rPr>
              <a:t>Extrêmes relatifs printemps </a:t>
            </a:r>
            <a:r>
              <a:rPr lang="fr-FR" altLang="fr-FR" u="none" dirty="0" smtClean="0">
                <a:solidFill>
                  <a:srgbClr val="008000"/>
                </a:solidFill>
                <a:latin typeface="Arial Narrow" panose="020B0606020202030204" pitchFamily="34" charset="0"/>
              </a:rPr>
              <a:t>(+3,5% / an</a:t>
            </a:r>
            <a:r>
              <a:rPr lang="fr-FR" altLang="fr-FR" u="none" dirty="0" smtClean="0">
                <a:solidFill>
                  <a:srgbClr val="008000"/>
                </a:solidFill>
              </a:rPr>
              <a:t>)</a:t>
            </a:r>
            <a:r>
              <a:rPr lang="fr-FR" altLang="fr-FR" b="0" u="none" dirty="0">
                <a:solidFill>
                  <a:srgbClr val="008000"/>
                </a:solidFill>
              </a:rPr>
              <a:t/>
            </a:r>
            <a:br>
              <a:rPr lang="fr-FR" altLang="fr-FR" b="0" u="none" dirty="0">
                <a:solidFill>
                  <a:srgbClr val="008000"/>
                </a:solidFill>
              </a:rPr>
            </a:br>
            <a:r>
              <a:rPr lang="fr-FR" altLang="fr-FR" sz="2800" i="1" u="none" dirty="0" smtClean="0">
                <a:solidFill>
                  <a:srgbClr val="008000"/>
                </a:solidFill>
              </a:rPr>
              <a:t>… diminution croissance, perturbation phénologie</a:t>
            </a:r>
            <a:endParaRPr lang="en-US" altLang="fr-FR" sz="2800" i="1" u="none" dirty="0">
              <a:solidFill>
                <a:schemeClr val="tx1"/>
              </a:solidFill>
            </a:endParaRPr>
          </a:p>
        </p:txBody>
      </p:sp>
      <p:sp>
        <p:nvSpPr>
          <p:cNvPr id="11" name="Text Box 6"/>
          <p:cNvSpPr txBox="1">
            <a:spLocks noChangeArrowheads="1"/>
          </p:cNvSpPr>
          <p:nvPr/>
        </p:nvSpPr>
        <p:spPr bwMode="auto">
          <a:xfrm>
            <a:off x="990600" y="141462"/>
            <a:ext cx="7543800" cy="51911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eaLnBrk="1" hangingPunct="1"/>
            <a:r>
              <a:rPr lang="fr-FR" altLang="fr-FR" sz="2800" u="none" dirty="0" smtClean="0">
                <a:solidFill>
                  <a:schemeClr val="accent2"/>
                </a:solidFill>
                <a:latin typeface="Arial" pitchFamily="34" charset="0"/>
              </a:rPr>
              <a:t>Le changement, c'est (déjà) maintenant !</a:t>
            </a:r>
            <a:endParaRPr lang="fr-FR" altLang="fr-FR" sz="2800" u="none" dirty="0">
              <a:solidFill>
                <a:schemeClr val="accent2"/>
              </a:solidFill>
              <a:latin typeface="Arial" pitchFamily="34" charset="0"/>
            </a:endParaRPr>
          </a:p>
        </p:txBody>
      </p:sp>
      <p:sp>
        <p:nvSpPr>
          <p:cNvPr id="2" name="ZoneTexte 1"/>
          <p:cNvSpPr txBox="1"/>
          <p:nvPr/>
        </p:nvSpPr>
        <p:spPr>
          <a:xfrm>
            <a:off x="659201" y="5734080"/>
            <a:ext cx="8171506" cy="646331"/>
          </a:xfrm>
          <a:prstGeom prst="rect">
            <a:avLst/>
          </a:prstGeom>
          <a:noFill/>
        </p:spPr>
        <p:txBody>
          <a:bodyPr wrap="square" rtlCol="0">
            <a:spAutoFit/>
          </a:bodyPr>
          <a:lstStyle/>
          <a:p>
            <a:pPr algn="ctr"/>
            <a:r>
              <a:rPr lang="fr-FR" u="none" dirty="0" smtClean="0">
                <a:solidFill>
                  <a:srgbClr val="FFC000"/>
                </a:solidFill>
              </a:rPr>
              <a:t>+ 140 % à + 180 % de jours de stress </a:t>
            </a:r>
            <a:endParaRPr lang="fr-FR" u="none" dirty="0">
              <a:solidFill>
                <a:srgbClr val="FFC000"/>
              </a:solidFill>
            </a:endParaRPr>
          </a:p>
        </p:txBody>
      </p:sp>
    </p:spTree>
    <p:custDataLst>
      <p:tags r:id="rId1"/>
    </p:custDataLst>
    <p:extLst>
      <p:ext uri="{BB962C8B-B14F-4D97-AF65-F5344CB8AC3E}">
        <p14:creationId xmlns:p14="http://schemas.microsoft.com/office/powerpoint/2010/main" val="4100704285"/>
      </p:ext>
    </p:extLst>
  </p:cSld>
  <p:clrMapOvr>
    <a:masterClrMapping/>
  </p:clrMapOvr>
  <p:transition advTm="10475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a:grpSpLocks/>
          </p:cNvGrpSpPr>
          <p:nvPr/>
        </p:nvGrpSpPr>
        <p:grpSpPr bwMode="auto">
          <a:xfrm>
            <a:off x="-28577" y="1"/>
            <a:ext cx="9172580" cy="6858000"/>
            <a:chOff x="1026" y="1842"/>
            <a:chExt cx="3762" cy="2478"/>
          </a:xfrm>
        </p:grpSpPr>
        <p:pic>
          <p:nvPicPr>
            <p:cNvPr id="24"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5"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7" name="Rectangle 3"/>
          <p:cNvSpPr>
            <a:spLocks noChangeArrowheads="1"/>
          </p:cNvSpPr>
          <p:nvPr/>
        </p:nvSpPr>
        <p:spPr bwMode="auto">
          <a:xfrm>
            <a:off x="96574" y="2939699"/>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8" name="Rectangle 2"/>
          <p:cNvSpPr>
            <a:spLocks noChangeArrowheads="1"/>
          </p:cNvSpPr>
          <p:nvPr/>
        </p:nvSpPr>
        <p:spPr bwMode="auto">
          <a:xfrm>
            <a:off x="108496" y="4091607"/>
            <a:ext cx="8928000" cy="972000"/>
          </a:xfrm>
          <a:prstGeom prst="rect">
            <a:avLst/>
          </a:prstGeom>
          <a:solidFill>
            <a:srgbClr val="CCFFFF"/>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9" name="Rectangle 4"/>
          <p:cNvSpPr>
            <a:spLocks noChangeArrowheads="1"/>
          </p:cNvSpPr>
          <p:nvPr/>
        </p:nvSpPr>
        <p:spPr bwMode="auto">
          <a:xfrm>
            <a:off x="108496" y="1787351"/>
            <a:ext cx="8917074"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70" name="Text Box 6"/>
          <p:cNvSpPr txBox="1">
            <a:spLocks noChangeArrowheads="1"/>
          </p:cNvSpPr>
          <p:nvPr/>
        </p:nvSpPr>
        <p:spPr bwMode="auto">
          <a:xfrm>
            <a:off x="1187626" y="2865061"/>
            <a:ext cx="7956376"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La </a:t>
            </a: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mésofaune</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multiplie</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les surfaces  </a:t>
            </a:r>
            <a:b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a:t>
            </a:r>
            <a:r>
              <a:rPr kumimoji="0" lang="en-US" sz="32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concentrateurs</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de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matière</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organique</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7" name="Text Box 13"/>
          <p:cNvSpPr txBox="1">
            <a:spLocks noChangeArrowheads="1"/>
          </p:cNvSpPr>
          <p:nvPr/>
        </p:nvSpPr>
        <p:spPr bwMode="auto">
          <a:xfrm>
            <a:off x="755656" y="1700808"/>
            <a:ext cx="835342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t>La faune crée </a:t>
            </a:r>
            <a:r>
              <a:rPr kumimoji="0" lang="fr-FR"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les </a:t>
            </a:r>
            <a:r>
              <a:rPr kumimoji="0" lang="fr-FR" sz="3200" b="0" i="0" u="none" strike="noStrike" kern="1200" cap="none" spc="0" normalizeH="0" baseline="0" noProof="0" dirty="0" err="1" smtClean="0">
                <a:ln>
                  <a:noFill/>
                </a:ln>
                <a:solidFill>
                  <a:srgbClr val="9900CC"/>
                </a:solidFill>
                <a:effectLst/>
                <a:uLnTx/>
                <a:uFillTx/>
                <a:latin typeface="Times New Roman" pitchFamily="18" charset="0"/>
                <a:ea typeface="+mn-ea"/>
                <a:cs typeface="+mn-cs"/>
              </a:rPr>
              <a:t>macroagrégats</a:t>
            </a:r>
            <a: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t/>
            </a:r>
            <a:b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 </a:t>
            </a:r>
            <a:r>
              <a:rPr kumimoji="0" lang="fr-FR" sz="2800" b="0" i="1" u="none" strike="noStrike" kern="1200" cap="none" spc="0" normalizeH="0" baseline="0" noProof="0" dirty="0" smtClean="0">
                <a:ln>
                  <a:noFill/>
                </a:ln>
                <a:solidFill>
                  <a:srgbClr val="9900CC"/>
                </a:solidFill>
                <a:effectLst/>
                <a:uLnTx/>
                <a:uFillTx/>
                <a:latin typeface="Times New Roman" pitchFamily="18" charset="0"/>
                <a:ea typeface="+mn-ea"/>
                <a:cs typeface="+mn-cs"/>
              </a:rPr>
              <a:t>résistance à l’érosion</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155578" y="4023819"/>
            <a:ext cx="889317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M</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icrofaunes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flores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sym typeface="Wingdings" panose="05000000000000000000" pitchFamily="2" charset="2"/>
              </a:rPr>
              <a:t></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microagrégats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stabilité</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structurelle</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réacteurs</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biochimiques</a:t>
            </a:r>
            <a:endParaRPr kumimoji="0" lang="en-US" sz="28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144929" y="4656674"/>
            <a:ext cx="1062806" cy="88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a:spLocks noChangeArrowheads="1"/>
          </p:cNvSpPr>
          <p:nvPr/>
        </p:nvSpPr>
        <p:spPr bwMode="auto">
          <a:xfrm>
            <a:off x="1" y="225471"/>
            <a:ext cx="9175750" cy="646331"/>
          </a:xfrm>
          <a:prstGeom prst="rect">
            <a:avLst/>
          </a:prstGeom>
          <a:solidFill>
            <a:schemeClr val="accent6">
              <a:lumMod val="20000"/>
              <a:lumOff val="80000"/>
            </a:schemeClr>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0" name="Rectangle 5"/>
          <p:cNvSpPr>
            <a:spLocks noChangeArrowheads="1"/>
          </p:cNvSpPr>
          <p:nvPr/>
        </p:nvSpPr>
        <p:spPr bwMode="auto">
          <a:xfrm>
            <a:off x="4" y="871965"/>
            <a:ext cx="9204325" cy="646331"/>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2" name="Text Box 12"/>
          <p:cNvSpPr txBox="1">
            <a:spLocks noChangeArrowheads="1"/>
          </p:cNvSpPr>
          <p:nvPr/>
        </p:nvSpPr>
        <p:spPr bwMode="auto">
          <a:xfrm>
            <a:off x="251520" y="871291"/>
            <a:ext cx="8352929"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la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qualité</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du sol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en</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depend :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agrégats</a:t>
            </a:r>
            <a:endParaRPr kumimoji="0" lang="en-US" sz="2800" b="0"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26" name="Text Box 21"/>
          <p:cNvSpPr txBox="1">
            <a:spLocks noChangeArrowheads="1"/>
          </p:cNvSpPr>
          <p:nvPr/>
        </p:nvSpPr>
        <p:spPr bwMode="auto">
          <a:xfrm>
            <a:off x="155578" y="116636"/>
            <a:ext cx="886999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Une diversité essentielle …</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5" name="ZoneTexte 4"/>
          <p:cNvSpPr txBox="1"/>
          <p:nvPr/>
        </p:nvSpPr>
        <p:spPr>
          <a:xfrm>
            <a:off x="7678934" y="1810808"/>
            <a:ext cx="141417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1" i="0" u="none" strike="noStrike" kern="1200" cap="none" spc="0" normalizeH="0" baseline="0" noProof="0" dirty="0" smtClean="0">
                <a:ln>
                  <a:noFill/>
                </a:ln>
                <a:solidFill>
                  <a:srgbClr val="FF3300"/>
                </a:solidFill>
                <a:effectLst/>
                <a:uLnTx/>
                <a:uFillTx/>
                <a:latin typeface="Times New Roman" pitchFamily="18" charset="0"/>
                <a:ea typeface="+mn-ea"/>
                <a:cs typeface="+mn-cs"/>
              </a:rPr>
              <a:t>1-5mm</a:t>
            </a:r>
            <a:endParaRPr kumimoji="0" lang="fr-FR" sz="3200" b="1" i="0"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33" name="ZoneTexte 32"/>
          <p:cNvSpPr txBox="1"/>
          <p:nvPr/>
        </p:nvSpPr>
        <p:spPr>
          <a:xfrm>
            <a:off x="7727998" y="2863472"/>
            <a:ext cx="1380506"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1" i="0" u="none" strike="noStrike" kern="1200" cap="none" spc="0" normalizeH="0" baseline="0" noProof="0" dirty="0" smtClean="0">
                <a:ln>
                  <a:noFill/>
                </a:ln>
                <a:solidFill>
                  <a:srgbClr val="FF3300"/>
                </a:solidFill>
                <a:effectLst/>
                <a:uLnTx/>
                <a:uFillTx/>
                <a:latin typeface="Times New Roman" pitchFamily="18" charset="0"/>
                <a:ea typeface="+mn-ea"/>
                <a:cs typeface="+mn-cs"/>
              </a:rPr>
              <a:t>0.1mm</a:t>
            </a:r>
            <a:endParaRPr kumimoji="0" lang="fr-FR" sz="3200" b="1" i="0" u="none" strike="noStrike" kern="1200" cap="none" spc="0" normalizeH="0" baseline="30000" noProof="0" dirty="0">
              <a:ln>
                <a:noFill/>
              </a:ln>
              <a:solidFill>
                <a:srgbClr val="FF3300"/>
              </a:solidFill>
              <a:effectLst/>
              <a:uLnTx/>
              <a:uFillTx/>
              <a:latin typeface="Times New Roman" pitchFamily="18" charset="0"/>
              <a:ea typeface="+mn-ea"/>
              <a:cs typeface="+mn-cs"/>
            </a:endParaRPr>
          </a:p>
        </p:txBody>
      </p:sp>
      <p:sp>
        <p:nvSpPr>
          <p:cNvPr id="32" name="ZoneTexte 31"/>
          <p:cNvSpPr txBox="1"/>
          <p:nvPr/>
        </p:nvSpPr>
        <p:spPr>
          <a:xfrm>
            <a:off x="7524328" y="4044427"/>
            <a:ext cx="1585690"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1" i="0" u="none" strike="noStrike" kern="1200" cap="none" spc="0" normalizeH="0" baseline="0" noProof="0" dirty="0" smtClean="0">
                <a:ln>
                  <a:noFill/>
                </a:ln>
                <a:solidFill>
                  <a:srgbClr val="FF3300"/>
                </a:solidFill>
                <a:effectLst/>
                <a:uLnTx/>
                <a:uFillTx/>
                <a:latin typeface="Times New Roman" pitchFamily="18" charset="0"/>
                <a:ea typeface="+mn-ea"/>
                <a:cs typeface="+mn-cs"/>
              </a:rPr>
              <a:t>0.01mm</a:t>
            </a:r>
            <a:endParaRPr kumimoji="0" lang="fr-FR" sz="3200" b="1" i="0" u="none" strike="noStrike" kern="1200" cap="none" spc="0" normalizeH="0" baseline="30000" noProof="0" dirty="0">
              <a:ln>
                <a:noFill/>
              </a:ln>
              <a:solidFill>
                <a:srgbClr val="FF3300"/>
              </a:solidFill>
              <a:effectLst/>
              <a:uLnTx/>
              <a:uFillTx/>
              <a:latin typeface="Times New Roman" pitchFamily="18" charset="0"/>
              <a:ea typeface="+mn-ea"/>
              <a:cs typeface="+mn-cs"/>
            </a:endParaRPr>
          </a:p>
        </p:txBody>
      </p:sp>
      <p:pic>
        <p:nvPicPr>
          <p:cNvPr id="30" name="Picture 5" descr="LPIC1491-a"/>
          <p:cNvPicPr>
            <a:picLocks noChangeAspect="1" noChangeArrowheads="1"/>
          </p:cNvPicPr>
          <p:nvPr/>
        </p:nvPicPr>
        <p:blipFill rotWithShape="1">
          <a:blip r:embed="rId6" cstate="print"/>
          <a:srcRect l="3897" t="22128" r="16290" b="17026"/>
          <a:stretch/>
        </p:blipFill>
        <p:spPr bwMode="auto">
          <a:xfrm rot="374209">
            <a:off x="6607219" y="5051513"/>
            <a:ext cx="1741204" cy="1770194"/>
          </a:xfrm>
          <a:prstGeom prst="rect">
            <a:avLst/>
          </a:prstGeom>
          <a:noFill/>
          <a:ln w="9525">
            <a:solidFill>
              <a:srgbClr val="800000"/>
            </a:solidFill>
            <a:miter lim="800000"/>
            <a:headEnd/>
            <a:tailEnd/>
          </a:ln>
        </p:spPr>
      </p:pic>
      <p:pic>
        <p:nvPicPr>
          <p:cNvPr id="34" name="Picture 4" descr="LPIC1486"/>
          <p:cNvPicPr>
            <a:picLocks noChangeAspect="1" noChangeArrowheads="1"/>
          </p:cNvPicPr>
          <p:nvPr/>
        </p:nvPicPr>
        <p:blipFill rotWithShape="1">
          <a:blip r:embed="rId7" cstate="print"/>
          <a:srcRect l="7749" t="31718" b="42285"/>
          <a:stretch/>
        </p:blipFill>
        <p:spPr bwMode="auto">
          <a:xfrm>
            <a:off x="1619672" y="5304477"/>
            <a:ext cx="4217739" cy="1152129"/>
          </a:xfrm>
          <a:prstGeom prst="rect">
            <a:avLst/>
          </a:prstGeom>
          <a:noFill/>
          <a:ln w="9525">
            <a:solidFill>
              <a:srgbClr val="800000"/>
            </a:solidFill>
            <a:miter lim="800000"/>
            <a:headEnd/>
            <a:tailEnd/>
          </a:ln>
        </p:spPr>
      </p:pic>
      <p:pic>
        <p:nvPicPr>
          <p:cNvPr id="35" name="Picture 7"/>
          <p:cNvPicPr>
            <a:picLocks noChangeAspect="1" noChangeArrowheads="1"/>
          </p:cNvPicPr>
          <p:nvPr/>
        </p:nvPicPr>
        <p:blipFill>
          <a:blip r:embed="rId8" cstate="print"/>
          <a:srcRect b="22858"/>
          <a:stretch>
            <a:fillRect/>
          </a:stretch>
        </p:blipFill>
        <p:spPr bwMode="auto">
          <a:xfrm rot="598124">
            <a:off x="8223125" y="535014"/>
            <a:ext cx="863600" cy="1150938"/>
          </a:xfrm>
          <a:prstGeom prst="rect">
            <a:avLst/>
          </a:prstGeom>
          <a:noFill/>
          <a:ln w="9525">
            <a:noFill/>
            <a:miter lim="800000"/>
            <a:headEnd/>
            <a:tailEnd/>
          </a:ln>
          <a:effectLst/>
        </p:spPr>
      </p:pic>
    </p:spTree>
    <p:extLst>
      <p:ext uri="{BB962C8B-B14F-4D97-AF65-F5344CB8AC3E}">
        <p14:creationId xmlns:p14="http://schemas.microsoft.com/office/powerpoint/2010/main" val="122290901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26605" y="1"/>
            <a:ext cx="9202355" cy="6858000"/>
            <a:chOff x="1026" y="1842"/>
            <a:chExt cx="3762" cy="2478"/>
          </a:xfrm>
        </p:grpSpPr>
        <p:pic>
          <p:nvPicPr>
            <p:cNvPr id="10"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11"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 name="Rectangle 1"/>
          <p:cNvSpPr/>
          <p:nvPr/>
        </p:nvSpPr>
        <p:spPr bwMode="auto">
          <a:xfrm>
            <a:off x="251520" y="1563246"/>
            <a:ext cx="8712967" cy="4890090"/>
          </a:xfrm>
          <a:prstGeom prst="rect">
            <a:avLst/>
          </a:prstGeom>
          <a:solidFill>
            <a:schemeClr val="bg1">
              <a:lumMod val="95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sz="3600" b="0" i="0" u="none" strike="noStrike" kern="1200" cap="none" spc="0" normalizeH="0" baseline="0" noProof="0" dirty="0" smtClean="0">
              <a:ln>
                <a:noFill/>
              </a:ln>
              <a:solidFill>
                <a:srgbClr val="FF3300"/>
              </a:solidFill>
              <a:effectLst/>
              <a:uLnTx/>
              <a:uFillTx/>
              <a:latin typeface="Times New Roman" pitchFamily="18" charset="0"/>
              <a:ea typeface="+mn-ea"/>
              <a:cs typeface="+mn-cs"/>
            </a:endParaRPr>
          </a:p>
        </p:txBody>
      </p:sp>
      <p:cxnSp>
        <p:nvCxnSpPr>
          <p:cNvPr id="48" name="Connecteur droit avec flèche 47"/>
          <p:cNvCxnSpPr/>
          <p:nvPr/>
        </p:nvCxnSpPr>
        <p:spPr bwMode="auto">
          <a:xfrm flipH="1" flipV="1">
            <a:off x="2744546" y="2638068"/>
            <a:ext cx="2003306" cy="1167918"/>
          </a:xfrm>
          <a:prstGeom prst="straightConnector1">
            <a:avLst/>
          </a:prstGeom>
          <a:solidFill>
            <a:schemeClr val="accent2"/>
          </a:solidFill>
          <a:ln w="69850" cap="flat" cmpd="sng" algn="ctr">
            <a:solidFill>
              <a:srgbClr val="CC00FF"/>
            </a:solidFill>
            <a:prstDash val="solid"/>
            <a:round/>
            <a:headEnd type="none" w="med" len="med"/>
            <a:tailEnd type="stealth" w="lg" len="lg"/>
          </a:ln>
          <a:effectLst/>
        </p:spPr>
      </p:cxnSp>
      <p:sp>
        <p:nvSpPr>
          <p:cNvPr id="379965" name="Text Box 61"/>
          <p:cNvSpPr txBox="1">
            <a:spLocks noChangeArrowheads="1"/>
          </p:cNvSpPr>
          <p:nvPr/>
        </p:nvSpPr>
        <p:spPr bwMode="auto">
          <a:xfrm>
            <a:off x="251520" y="260648"/>
            <a:ext cx="8424936" cy="46166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ACP </a:t>
            </a:r>
            <a:r>
              <a:rPr kumimoji="0" lang="en-US" sz="24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sur</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activité-fonctions</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bactériennes</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sol (0-5) et turricules</a:t>
            </a:r>
            <a:endParaRPr kumimoji="0" lang="en-US" sz="2400" b="1" i="1"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cxnSp>
        <p:nvCxnSpPr>
          <p:cNvPr id="4" name="Connecteur droit avec flèche 3"/>
          <p:cNvCxnSpPr/>
          <p:nvPr/>
        </p:nvCxnSpPr>
        <p:spPr bwMode="auto">
          <a:xfrm>
            <a:off x="1115616" y="3825622"/>
            <a:ext cx="6984776" cy="0"/>
          </a:xfrm>
          <a:prstGeom prst="straightConnector1">
            <a:avLst/>
          </a:prstGeom>
          <a:solidFill>
            <a:schemeClr val="accent2"/>
          </a:solidFill>
          <a:ln w="28575" cap="flat" cmpd="sng" algn="ctr">
            <a:solidFill>
              <a:schemeClr val="tx1"/>
            </a:solidFill>
            <a:prstDash val="solid"/>
            <a:round/>
            <a:headEnd type="stealth" w="lg" len="lg"/>
            <a:tailEnd type="stealth" w="lg" len="lg"/>
          </a:ln>
          <a:effectLst/>
        </p:spPr>
      </p:cxnSp>
      <p:cxnSp>
        <p:nvCxnSpPr>
          <p:cNvPr id="15" name="Connecteur droit avec flèche 14"/>
          <p:cNvCxnSpPr/>
          <p:nvPr/>
        </p:nvCxnSpPr>
        <p:spPr bwMode="auto">
          <a:xfrm>
            <a:off x="4737619" y="1737390"/>
            <a:ext cx="0" cy="4608512"/>
          </a:xfrm>
          <a:prstGeom prst="straightConnector1">
            <a:avLst/>
          </a:prstGeom>
          <a:solidFill>
            <a:schemeClr val="accent2"/>
          </a:solidFill>
          <a:ln w="28575" cap="flat" cmpd="sng" algn="ctr">
            <a:solidFill>
              <a:schemeClr val="tx1"/>
            </a:solidFill>
            <a:prstDash val="solid"/>
            <a:round/>
            <a:headEnd type="stealth" w="lg" len="lg"/>
            <a:tailEnd type="stealth" w="lg" len="lg"/>
          </a:ln>
          <a:effectLst/>
        </p:spPr>
      </p:cxnSp>
      <p:cxnSp>
        <p:nvCxnSpPr>
          <p:cNvPr id="8" name="Connecteur droit avec flèche 7"/>
          <p:cNvCxnSpPr/>
          <p:nvPr/>
        </p:nvCxnSpPr>
        <p:spPr bwMode="auto">
          <a:xfrm flipH="1" flipV="1">
            <a:off x="2483768" y="2745502"/>
            <a:ext cx="2253851" cy="1080120"/>
          </a:xfrm>
          <a:prstGeom prst="straightConnector1">
            <a:avLst/>
          </a:prstGeom>
          <a:solidFill>
            <a:schemeClr val="accent2"/>
          </a:solidFill>
          <a:ln w="69850" cap="flat" cmpd="sng" algn="ctr">
            <a:solidFill>
              <a:srgbClr val="FF99FF"/>
            </a:solidFill>
            <a:prstDash val="solid"/>
            <a:round/>
            <a:headEnd type="none" w="med" len="med"/>
            <a:tailEnd type="stealth" w="lg" len="lg"/>
          </a:ln>
          <a:effectLst/>
        </p:spPr>
      </p:cxnSp>
      <p:sp>
        <p:nvSpPr>
          <p:cNvPr id="12" name="ZoneTexte 11"/>
          <p:cNvSpPr txBox="1"/>
          <p:nvPr/>
        </p:nvSpPr>
        <p:spPr>
          <a:xfrm rot="16200000" flipH="1">
            <a:off x="-779580" y="3470000"/>
            <a:ext cx="248671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4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Agrégats</a:t>
            </a:r>
            <a:endParaRPr kumimoji="0" lang="fr-FR" sz="4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ZoneTexte 20"/>
          <p:cNvSpPr txBox="1"/>
          <p:nvPr/>
        </p:nvSpPr>
        <p:spPr>
          <a:xfrm rot="16200000" flipH="1">
            <a:off x="7453964" y="3540418"/>
            <a:ext cx="172165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4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Sol</a:t>
            </a:r>
            <a:endParaRPr kumimoji="0" lang="fr-FR" sz="4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cxnSp>
        <p:nvCxnSpPr>
          <p:cNvPr id="22" name="Connecteur droit avec flèche 21"/>
          <p:cNvCxnSpPr/>
          <p:nvPr/>
        </p:nvCxnSpPr>
        <p:spPr bwMode="auto">
          <a:xfrm flipH="1" flipV="1">
            <a:off x="1496576" y="3033534"/>
            <a:ext cx="3241042" cy="792088"/>
          </a:xfrm>
          <a:prstGeom prst="straightConnector1">
            <a:avLst/>
          </a:prstGeom>
          <a:solidFill>
            <a:schemeClr val="accent2"/>
          </a:solidFill>
          <a:ln w="69850" cap="flat" cmpd="sng" algn="ctr">
            <a:solidFill>
              <a:srgbClr val="0000FF"/>
            </a:solidFill>
            <a:prstDash val="solid"/>
            <a:round/>
            <a:headEnd type="none" w="med" len="med"/>
            <a:tailEnd type="stealth" w="lg" len="lg"/>
          </a:ln>
          <a:effectLst/>
        </p:spPr>
      </p:cxnSp>
      <p:cxnSp>
        <p:nvCxnSpPr>
          <p:cNvPr id="26" name="Connecteur droit avec flèche 25"/>
          <p:cNvCxnSpPr/>
          <p:nvPr/>
        </p:nvCxnSpPr>
        <p:spPr bwMode="auto">
          <a:xfrm flipH="1" flipV="1">
            <a:off x="1744310" y="3627247"/>
            <a:ext cx="2991097" cy="198376"/>
          </a:xfrm>
          <a:prstGeom prst="straightConnector1">
            <a:avLst/>
          </a:prstGeom>
          <a:solidFill>
            <a:schemeClr val="accent2"/>
          </a:solidFill>
          <a:ln w="69850" cap="flat" cmpd="sng" algn="ctr">
            <a:solidFill>
              <a:schemeClr val="accent1">
                <a:lumMod val="75000"/>
              </a:schemeClr>
            </a:solidFill>
            <a:prstDash val="solid"/>
            <a:round/>
            <a:headEnd type="none" w="med" len="med"/>
            <a:tailEnd type="stealth" w="lg" len="lg"/>
          </a:ln>
          <a:effectLst/>
        </p:spPr>
      </p:cxnSp>
      <p:cxnSp>
        <p:nvCxnSpPr>
          <p:cNvPr id="29" name="Connecteur droit avec flèche 28"/>
          <p:cNvCxnSpPr/>
          <p:nvPr/>
        </p:nvCxnSpPr>
        <p:spPr bwMode="auto">
          <a:xfrm flipH="1">
            <a:off x="1860784" y="3825622"/>
            <a:ext cx="2874622" cy="307307"/>
          </a:xfrm>
          <a:prstGeom prst="straightConnector1">
            <a:avLst/>
          </a:prstGeom>
          <a:solidFill>
            <a:schemeClr val="accent2"/>
          </a:solidFill>
          <a:ln w="69850" cap="flat" cmpd="sng" algn="ctr">
            <a:solidFill>
              <a:srgbClr val="996633"/>
            </a:solidFill>
            <a:prstDash val="solid"/>
            <a:round/>
            <a:headEnd type="none" w="med" len="med"/>
            <a:tailEnd type="stealth" w="lg" len="lg"/>
          </a:ln>
          <a:effectLst/>
        </p:spPr>
      </p:cxnSp>
      <p:cxnSp>
        <p:nvCxnSpPr>
          <p:cNvPr id="32" name="Connecteur droit avec flèche 31"/>
          <p:cNvCxnSpPr/>
          <p:nvPr/>
        </p:nvCxnSpPr>
        <p:spPr bwMode="auto">
          <a:xfrm flipH="1">
            <a:off x="2206214" y="3825621"/>
            <a:ext cx="2529192" cy="817829"/>
          </a:xfrm>
          <a:prstGeom prst="straightConnector1">
            <a:avLst/>
          </a:prstGeom>
          <a:solidFill>
            <a:schemeClr val="accent2"/>
          </a:solidFill>
          <a:ln w="69850" cap="flat" cmpd="sng" algn="ctr">
            <a:solidFill>
              <a:srgbClr val="FFC000"/>
            </a:solidFill>
            <a:prstDash val="solid"/>
            <a:round/>
            <a:headEnd type="none" w="med" len="med"/>
            <a:tailEnd type="stealth" w="lg" len="lg"/>
          </a:ln>
          <a:effectLst/>
        </p:spPr>
      </p:cxnSp>
      <p:cxnSp>
        <p:nvCxnSpPr>
          <p:cNvPr id="35" name="Connecteur droit avec flèche 34"/>
          <p:cNvCxnSpPr/>
          <p:nvPr/>
        </p:nvCxnSpPr>
        <p:spPr bwMode="auto">
          <a:xfrm flipH="1">
            <a:off x="2328014" y="3824452"/>
            <a:ext cx="2407392" cy="1138194"/>
          </a:xfrm>
          <a:prstGeom prst="straightConnector1">
            <a:avLst/>
          </a:prstGeom>
          <a:solidFill>
            <a:schemeClr val="accent2"/>
          </a:solidFill>
          <a:ln w="69850" cap="flat" cmpd="sng" algn="ctr">
            <a:solidFill>
              <a:srgbClr val="FF0000"/>
            </a:solidFill>
            <a:prstDash val="solid"/>
            <a:round/>
            <a:headEnd type="none" w="med" len="med"/>
            <a:tailEnd type="stealth" w="lg" len="lg"/>
          </a:ln>
          <a:effectLst/>
        </p:spPr>
      </p:cxnSp>
      <p:cxnSp>
        <p:nvCxnSpPr>
          <p:cNvPr id="38" name="Connecteur droit avec flèche 37"/>
          <p:cNvCxnSpPr/>
          <p:nvPr/>
        </p:nvCxnSpPr>
        <p:spPr bwMode="auto">
          <a:xfrm flipV="1">
            <a:off x="4735407" y="2378739"/>
            <a:ext cx="357109" cy="1427246"/>
          </a:xfrm>
          <a:prstGeom prst="straightConnector1">
            <a:avLst/>
          </a:prstGeom>
          <a:solidFill>
            <a:schemeClr val="accent2"/>
          </a:solidFill>
          <a:ln w="69850" cap="flat" cmpd="sng" algn="ctr">
            <a:solidFill>
              <a:srgbClr val="9900CC"/>
            </a:solidFill>
            <a:prstDash val="solid"/>
            <a:round/>
            <a:headEnd type="none" w="med" len="med"/>
            <a:tailEnd type="stealth" w="lg" len="lg"/>
          </a:ln>
          <a:effectLst/>
        </p:spPr>
      </p:cxnSp>
      <p:cxnSp>
        <p:nvCxnSpPr>
          <p:cNvPr id="41" name="Connecteur droit avec flèche 40"/>
          <p:cNvCxnSpPr/>
          <p:nvPr/>
        </p:nvCxnSpPr>
        <p:spPr bwMode="auto">
          <a:xfrm>
            <a:off x="4735406" y="3824451"/>
            <a:ext cx="321580" cy="1416218"/>
          </a:xfrm>
          <a:prstGeom prst="straightConnector1">
            <a:avLst/>
          </a:prstGeom>
          <a:solidFill>
            <a:schemeClr val="accent2"/>
          </a:solidFill>
          <a:ln w="69850" cap="flat" cmpd="sng" algn="ctr">
            <a:solidFill>
              <a:schemeClr val="accent5">
                <a:lumMod val="75000"/>
              </a:schemeClr>
            </a:solidFill>
            <a:prstDash val="solid"/>
            <a:round/>
            <a:headEnd type="none" w="med" len="med"/>
            <a:tailEnd type="stealth" w="lg" len="lg"/>
          </a:ln>
          <a:effectLst/>
        </p:spPr>
      </p:cxnSp>
      <p:sp>
        <p:nvSpPr>
          <p:cNvPr id="49" name="Forme libre 48"/>
          <p:cNvSpPr/>
          <p:nvPr/>
        </p:nvSpPr>
        <p:spPr bwMode="auto">
          <a:xfrm rot="481493">
            <a:off x="3279354" y="1788525"/>
            <a:ext cx="1540933" cy="4381500"/>
          </a:xfrm>
          <a:custGeom>
            <a:avLst/>
            <a:gdLst>
              <a:gd name="connsiteX0" fmla="*/ 0 w 1540933"/>
              <a:gd name="connsiteY0" fmla="*/ 0 h 4381500"/>
              <a:gd name="connsiteX1" fmla="*/ 1016000 w 1540933"/>
              <a:gd name="connsiteY1" fmla="*/ 1016000 h 4381500"/>
              <a:gd name="connsiteX2" fmla="*/ 1371600 w 1540933"/>
              <a:gd name="connsiteY2" fmla="*/ 2540000 h 4381500"/>
              <a:gd name="connsiteX3" fmla="*/ 0 w 1540933"/>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1540933" h="4381500">
                <a:moveTo>
                  <a:pt x="0" y="0"/>
                </a:moveTo>
                <a:cubicBezTo>
                  <a:pt x="393700" y="296333"/>
                  <a:pt x="787400" y="592667"/>
                  <a:pt x="1016000" y="1016000"/>
                </a:cubicBezTo>
                <a:cubicBezTo>
                  <a:pt x="1244600" y="1439333"/>
                  <a:pt x="1540933" y="1979083"/>
                  <a:pt x="1371600" y="2540000"/>
                </a:cubicBezTo>
                <a:cubicBezTo>
                  <a:pt x="1202267" y="3100917"/>
                  <a:pt x="601133" y="3741208"/>
                  <a:pt x="0" y="438150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smtClean="0">
              <a:ln>
                <a:noFill/>
              </a:ln>
              <a:solidFill>
                <a:srgbClr val="FF3300"/>
              </a:solidFill>
              <a:effectLst/>
              <a:uLnTx/>
              <a:uFillTx/>
              <a:latin typeface="Times New Roman" pitchFamily="18" charset="0"/>
              <a:ea typeface="+mn-ea"/>
              <a:cs typeface="+mn-cs"/>
            </a:endParaRPr>
          </a:p>
        </p:txBody>
      </p:sp>
      <p:sp>
        <p:nvSpPr>
          <p:cNvPr id="50" name="Forme libre 49"/>
          <p:cNvSpPr/>
          <p:nvPr/>
        </p:nvSpPr>
        <p:spPr bwMode="auto">
          <a:xfrm rot="152684" flipH="1">
            <a:off x="4672461" y="1699615"/>
            <a:ext cx="1305923" cy="4287549"/>
          </a:xfrm>
          <a:custGeom>
            <a:avLst/>
            <a:gdLst>
              <a:gd name="connsiteX0" fmla="*/ 0 w 1540933"/>
              <a:gd name="connsiteY0" fmla="*/ 0 h 4381500"/>
              <a:gd name="connsiteX1" fmla="*/ 1016000 w 1540933"/>
              <a:gd name="connsiteY1" fmla="*/ 1016000 h 4381500"/>
              <a:gd name="connsiteX2" fmla="*/ 1371600 w 1540933"/>
              <a:gd name="connsiteY2" fmla="*/ 2540000 h 4381500"/>
              <a:gd name="connsiteX3" fmla="*/ 0 w 1540933"/>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1540933" h="4381500">
                <a:moveTo>
                  <a:pt x="0" y="0"/>
                </a:moveTo>
                <a:cubicBezTo>
                  <a:pt x="393700" y="296333"/>
                  <a:pt x="787400" y="592667"/>
                  <a:pt x="1016000" y="1016000"/>
                </a:cubicBezTo>
                <a:cubicBezTo>
                  <a:pt x="1244600" y="1439333"/>
                  <a:pt x="1540933" y="1979083"/>
                  <a:pt x="1371600" y="2540000"/>
                </a:cubicBezTo>
                <a:cubicBezTo>
                  <a:pt x="1202267" y="3100917"/>
                  <a:pt x="601133" y="3741208"/>
                  <a:pt x="0" y="4381500"/>
                </a:cubicBezTo>
              </a:path>
            </a:pathLst>
          </a:cu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smtClean="0">
              <a:ln>
                <a:noFill/>
              </a:ln>
              <a:solidFill>
                <a:srgbClr val="FF3300"/>
              </a:solidFill>
              <a:effectLst/>
              <a:uLnTx/>
              <a:uFillTx/>
              <a:latin typeface="Times New Roman" pitchFamily="18" charset="0"/>
              <a:ea typeface="+mn-ea"/>
              <a:cs typeface="+mn-cs"/>
            </a:endParaRPr>
          </a:p>
        </p:txBody>
      </p:sp>
      <p:sp>
        <p:nvSpPr>
          <p:cNvPr id="34" name="ZoneTexte 33"/>
          <p:cNvSpPr txBox="1"/>
          <p:nvPr/>
        </p:nvSpPr>
        <p:spPr>
          <a:xfrm>
            <a:off x="4738291" y="1797414"/>
            <a:ext cx="108604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9900CC"/>
                </a:solidFill>
                <a:effectLst/>
                <a:uLnTx/>
                <a:uFillTx/>
                <a:latin typeface="Times New Roman" pitchFamily="18" charset="0"/>
                <a:ea typeface="+mn-ea"/>
                <a:cs typeface="+mn-cs"/>
              </a:rPr>
              <a:t>PH</a:t>
            </a:r>
            <a:endParaRPr kumimoji="0" lang="fr-FR" sz="3600" b="0" i="0"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45" name="ZoneTexte 44"/>
          <p:cNvSpPr txBox="1"/>
          <p:nvPr/>
        </p:nvSpPr>
        <p:spPr>
          <a:xfrm>
            <a:off x="4669523" y="5331521"/>
            <a:ext cx="108604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AAE2CA">
                    <a:lumMod val="50000"/>
                  </a:srgbClr>
                </a:solidFill>
                <a:effectLst/>
                <a:uLnTx/>
                <a:uFillTx/>
                <a:latin typeface="Times New Roman" pitchFamily="18" charset="0"/>
                <a:ea typeface="+mn-ea"/>
                <a:cs typeface="+mn-cs"/>
              </a:rPr>
              <a:t>C/N</a:t>
            </a:r>
            <a:endParaRPr kumimoji="0" lang="fr-FR" sz="3600" b="0" i="0" u="none" strike="noStrike" kern="1200" cap="none" spc="0" normalizeH="0" baseline="0" noProof="0" dirty="0">
              <a:ln>
                <a:noFill/>
              </a:ln>
              <a:solidFill>
                <a:srgbClr val="AAE2CA">
                  <a:lumMod val="50000"/>
                </a:srgbClr>
              </a:solidFill>
              <a:effectLst/>
              <a:uLnTx/>
              <a:uFillTx/>
              <a:latin typeface="Times New Roman" pitchFamily="18" charset="0"/>
              <a:ea typeface="+mn-ea"/>
              <a:cs typeface="+mn-cs"/>
            </a:endParaRPr>
          </a:p>
        </p:txBody>
      </p:sp>
      <p:sp>
        <p:nvSpPr>
          <p:cNvPr id="47" name="ZoneTexte 46"/>
          <p:cNvSpPr txBox="1"/>
          <p:nvPr/>
        </p:nvSpPr>
        <p:spPr>
          <a:xfrm rot="1304205">
            <a:off x="2407067" y="2059642"/>
            <a:ext cx="86401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9900CC"/>
                </a:solidFill>
                <a:effectLst/>
                <a:uLnTx/>
                <a:uFillTx/>
                <a:latin typeface="Times New Roman" pitchFamily="18" charset="0"/>
                <a:ea typeface="+mn-ea"/>
                <a:cs typeface="+mn-cs"/>
              </a:rPr>
              <a:t>Ca</a:t>
            </a:r>
            <a:endParaRPr kumimoji="0" lang="fr-FR" sz="3600" b="0" i="0"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54" name="ZoneTexte 53"/>
          <p:cNvSpPr txBox="1"/>
          <p:nvPr/>
        </p:nvSpPr>
        <p:spPr>
          <a:xfrm rot="1871996">
            <a:off x="2101651" y="2376794"/>
            <a:ext cx="727976"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FF66FF"/>
                </a:solidFill>
                <a:effectLst/>
                <a:uLnTx/>
                <a:uFillTx/>
                <a:latin typeface="Times New Roman" pitchFamily="18" charset="0"/>
                <a:ea typeface="+mn-ea"/>
                <a:cs typeface="+mn-cs"/>
              </a:rPr>
              <a:t>K</a:t>
            </a:r>
            <a:endParaRPr kumimoji="0" lang="fr-FR" sz="3600" b="0" i="0" u="none" strike="noStrike" kern="1200" cap="none" spc="0" normalizeH="0" baseline="0" noProof="0" dirty="0">
              <a:ln>
                <a:noFill/>
              </a:ln>
              <a:solidFill>
                <a:srgbClr val="FF66FF"/>
              </a:solidFill>
              <a:effectLst/>
              <a:uLnTx/>
              <a:uFillTx/>
              <a:latin typeface="Times New Roman" pitchFamily="18" charset="0"/>
              <a:ea typeface="+mn-ea"/>
              <a:cs typeface="+mn-cs"/>
            </a:endParaRPr>
          </a:p>
        </p:txBody>
      </p:sp>
      <p:sp>
        <p:nvSpPr>
          <p:cNvPr id="55" name="ZoneTexte 54"/>
          <p:cNvSpPr txBox="1"/>
          <p:nvPr/>
        </p:nvSpPr>
        <p:spPr>
          <a:xfrm rot="20641499">
            <a:off x="1478767" y="4353986"/>
            <a:ext cx="845267"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FFC000"/>
                </a:solidFill>
                <a:effectLst/>
                <a:uLnTx/>
                <a:uFillTx/>
                <a:latin typeface="Times New Roman" pitchFamily="18" charset="0"/>
                <a:ea typeface="+mn-ea"/>
                <a:cs typeface="+mn-cs"/>
              </a:rPr>
              <a:t>Mg</a:t>
            </a:r>
            <a:endParaRPr kumimoji="0" lang="fr-FR" sz="3600" b="0" i="0" u="none" strike="noStrike" kern="1200" cap="none" spc="0" normalizeH="0" baseline="0" noProof="0" dirty="0">
              <a:ln>
                <a:noFill/>
              </a:ln>
              <a:solidFill>
                <a:srgbClr val="FFC000"/>
              </a:solidFill>
              <a:effectLst/>
              <a:uLnTx/>
              <a:uFillTx/>
              <a:latin typeface="Times New Roman" pitchFamily="18" charset="0"/>
              <a:ea typeface="+mn-ea"/>
              <a:cs typeface="+mn-cs"/>
            </a:endParaRPr>
          </a:p>
        </p:txBody>
      </p:sp>
      <p:sp>
        <p:nvSpPr>
          <p:cNvPr id="56" name="ZoneTexte 55"/>
          <p:cNvSpPr txBox="1"/>
          <p:nvPr/>
        </p:nvSpPr>
        <p:spPr>
          <a:xfrm rot="21240313">
            <a:off x="1351432" y="3820044"/>
            <a:ext cx="82120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996633"/>
                </a:solidFill>
                <a:effectLst/>
                <a:uLnTx/>
                <a:uFillTx/>
                <a:latin typeface="Times New Roman" pitchFamily="18" charset="0"/>
                <a:ea typeface="+mn-ea"/>
                <a:cs typeface="+mn-cs"/>
              </a:rPr>
              <a:t>C</a:t>
            </a:r>
            <a:endParaRPr kumimoji="0" lang="fr-FR" sz="3600" b="0" i="0" u="none" strike="noStrike" kern="1200" cap="none" spc="0" normalizeH="0" baseline="0" noProof="0" dirty="0">
              <a:ln>
                <a:noFill/>
              </a:ln>
              <a:solidFill>
                <a:srgbClr val="996633"/>
              </a:solidFill>
              <a:effectLst/>
              <a:uLnTx/>
              <a:uFillTx/>
              <a:latin typeface="Times New Roman" pitchFamily="18" charset="0"/>
              <a:ea typeface="+mn-ea"/>
              <a:cs typeface="+mn-cs"/>
            </a:endParaRPr>
          </a:p>
        </p:txBody>
      </p:sp>
      <p:sp>
        <p:nvSpPr>
          <p:cNvPr id="57" name="ZoneTexte 56"/>
          <p:cNvSpPr txBox="1"/>
          <p:nvPr/>
        </p:nvSpPr>
        <p:spPr>
          <a:xfrm rot="274547">
            <a:off x="1242197" y="3270291"/>
            <a:ext cx="53265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00B050"/>
                </a:solidFill>
                <a:effectLst/>
                <a:uLnTx/>
                <a:uFillTx/>
                <a:latin typeface="Times New Roman" pitchFamily="18" charset="0"/>
                <a:ea typeface="+mn-ea"/>
                <a:cs typeface="+mn-cs"/>
              </a:rPr>
              <a:t>N</a:t>
            </a:r>
            <a:endParaRPr kumimoji="0" lang="fr-FR" sz="3600" b="0" i="0" u="none" strike="noStrike" kern="1200" cap="none" spc="0" normalizeH="0" baseline="0" noProof="0" dirty="0">
              <a:ln>
                <a:noFill/>
              </a:ln>
              <a:solidFill>
                <a:srgbClr val="00B050"/>
              </a:solidFill>
              <a:effectLst/>
              <a:uLnTx/>
              <a:uFillTx/>
              <a:latin typeface="Times New Roman" pitchFamily="18" charset="0"/>
              <a:ea typeface="+mn-ea"/>
              <a:cs typeface="+mn-cs"/>
            </a:endParaRPr>
          </a:p>
        </p:txBody>
      </p:sp>
      <p:sp>
        <p:nvSpPr>
          <p:cNvPr id="58" name="ZoneTexte 57"/>
          <p:cNvSpPr txBox="1"/>
          <p:nvPr/>
        </p:nvSpPr>
        <p:spPr>
          <a:xfrm rot="780000">
            <a:off x="372889" y="2471757"/>
            <a:ext cx="1481917"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mn-cs"/>
              </a:rPr>
              <a:t>Biomasse</a:t>
            </a:r>
            <a:endParaRPr kumimoji="0" lang="fr-FR" sz="28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endParaRPr>
          </a:p>
        </p:txBody>
      </p:sp>
      <p:sp>
        <p:nvSpPr>
          <p:cNvPr id="59" name="ZoneTexte 58"/>
          <p:cNvSpPr txBox="1"/>
          <p:nvPr/>
        </p:nvSpPr>
        <p:spPr>
          <a:xfrm rot="761347">
            <a:off x="1716215" y="2823892"/>
            <a:ext cx="173165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smtClean="0">
                <a:ln>
                  <a:noFill/>
                </a:ln>
                <a:solidFill>
                  <a:srgbClr val="0000FF"/>
                </a:solidFill>
                <a:effectLst/>
                <a:uLnTx/>
                <a:uFillTx/>
                <a:latin typeface="Arial Narrow" panose="020B0606020202030204" pitchFamily="34" charset="0"/>
                <a:ea typeface="+mn-ea"/>
                <a:cs typeface="+mn-cs"/>
              </a:rPr>
              <a:t>bactérienne</a:t>
            </a:r>
            <a:endParaRPr kumimoji="0" lang="fr-FR" sz="28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endParaRPr>
          </a:p>
        </p:txBody>
      </p:sp>
      <p:sp>
        <p:nvSpPr>
          <p:cNvPr id="42" name="ZoneTexte 41"/>
          <p:cNvSpPr txBox="1"/>
          <p:nvPr/>
        </p:nvSpPr>
        <p:spPr>
          <a:xfrm rot="16200000">
            <a:off x="3914192" y="5112414"/>
            <a:ext cx="117763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Axe 2</a:t>
            </a:r>
            <a:endParaRPr kumimoji="0" lang="fr-FR"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0" name="ZoneTexte 59"/>
          <p:cNvSpPr txBox="1"/>
          <p:nvPr/>
        </p:nvSpPr>
        <p:spPr>
          <a:xfrm>
            <a:off x="5908145" y="3268060"/>
            <a:ext cx="118413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Axe 1</a:t>
            </a:r>
            <a:endParaRPr kumimoji="0" lang="fr-FR"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1" name="ZoneTexte 60"/>
          <p:cNvSpPr txBox="1"/>
          <p:nvPr/>
        </p:nvSpPr>
        <p:spPr>
          <a:xfrm rot="20035231">
            <a:off x="837640" y="4986013"/>
            <a:ext cx="1679637"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smtClean="0">
                <a:ln>
                  <a:noFill/>
                </a:ln>
                <a:solidFill>
                  <a:srgbClr val="FF0000"/>
                </a:solidFill>
                <a:effectLst/>
                <a:uLnTx/>
                <a:uFillTx/>
                <a:latin typeface="Arial Narrow" panose="020B0606020202030204" pitchFamily="34" charset="0"/>
                <a:ea typeface="+mn-ea"/>
                <a:cs typeface="+mn-cs"/>
              </a:rPr>
              <a:t>Nitrification</a:t>
            </a:r>
            <a:endParaRPr kumimoji="0" lang="fr-FR" sz="28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grpSp>
        <p:nvGrpSpPr>
          <p:cNvPr id="62" name="Groupe 61"/>
          <p:cNvGrpSpPr/>
          <p:nvPr/>
        </p:nvGrpSpPr>
        <p:grpSpPr>
          <a:xfrm>
            <a:off x="107500" y="233108"/>
            <a:ext cx="8928996" cy="1242298"/>
            <a:chOff x="107500" y="233108"/>
            <a:chExt cx="8928996" cy="1242298"/>
          </a:xfrm>
        </p:grpSpPr>
        <p:sp>
          <p:nvSpPr>
            <p:cNvPr id="63" name="Rectangle 62"/>
            <p:cNvSpPr>
              <a:spLocks noChangeArrowheads="1"/>
            </p:cNvSpPr>
            <p:nvPr/>
          </p:nvSpPr>
          <p:spPr bwMode="auto">
            <a:xfrm>
              <a:off x="107500" y="233108"/>
              <a:ext cx="8928996"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64" name="Rectangle 5"/>
            <p:cNvSpPr>
              <a:spLocks noChangeArrowheads="1"/>
            </p:cNvSpPr>
            <p:nvPr/>
          </p:nvSpPr>
          <p:spPr bwMode="auto">
            <a:xfrm>
              <a:off x="107503" y="836712"/>
              <a:ext cx="8928993"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sp>
        <p:nvSpPr>
          <p:cNvPr id="65" name="Text Box 12"/>
          <p:cNvSpPr txBox="1">
            <a:spLocks noChangeArrowheads="1"/>
          </p:cNvSpPr>
          <p:nvPr/>
        </p:nvSpPr>
        <p:spPr bwMode="auto">
          <a:xfrm>
            <a:off x="74435" y="852205"/>
            <a:ext cx="835362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Concentration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activités</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et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richesse</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minérale</a:t>
            </a:r>
            <a:endParaRPr kumimoji="0" lang="en-US" sz="2800" b="0"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66" name="Text Box 21"/>
          <p:cNvSpPr txBox="1">
            <a:spLocks noChangeArrowheads="1"/>
          </p:cNvSpPr>
          <p:nvPr/>
        </p:nvSpPr>
        <p:spPr bwMode="auto">
          <a:xfrm>
            <a:off x="0" y="116636"/>
            <a:ext cx="9139792"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FF3300"/>
                </a:solidFill>
                <a:effectLst/>
                <a:uLnTx/>
                <a:uFillTx/>
                <a:latin typeface="Arial Narrow" panose="020B0606020202030204" pitchFamily="34" charset="0"/>
                <a:ea typeface="+mn-ea"/>
                <a:cs typeface="+mn-cs"/>
              </a:rPr>
              <a:t>Agrégats biologiques = réacteurs biochimiques</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3" name="ZoneTexte 2"/>
          <p:cNvSpPr txBox="1"/>
          <p:nvPr/>
        </p:nvSpPr>
        <p:spPr>
          <a:xfrm>
            <a:off x="6156176" y="6093296"/>
            <a:ext cx="2808312" cy="338554"/>
          </a:xfrm>
          <a:prstGeom prst="rect">
            <a:avLst/>
          </a:prstGeom>
          <a:noFill/>
        </p:spPr>
        <p:txBody>
          <a:bodyPr wrap="square" rtlCol="0">
            <a:spAutoFit/>
          </a:bodyPr>
          <a:lstStyle/>
          <a:p>
            <a:r>
              <a:rPr lang="fr-FR" sz="1600" i="1" dirty="0" err="1" smtClean="0">
                <a:solidFill>
                  <a:schemeClr val="tx1"/>
                </a:solidFill>
              </a:rPr>
              <a:t>Cécillon</a:t>
            </a:r>
            <a:r>
              <a:rPr lang="fr-FR" sz="1600" i="1" dirty="0" smtClean="0">
                <a:solidFill>
                  <a:schemeClr val="tx1"/>
                </a:solidFill>
              </a:rPr>
              <a:t>, Brun Vennetier 2008</a:t>
            </a:r>
            <a:endParaRPr lang="fr-FR" sz="1600" i="1" dirty="0">
              <a:solidFill>
                <a:schemeClr val="tx1"/>
              </a:solidFill>
            </a:endParaRPr>
          </a:p>
        </p:txBody>
      </p:sp>
    </p:spTree>
    <p:extLst>
      <p:ext uri="{BB962C8B-B14F-4D97-AF65-F5344CB8AC3E}">
        <p14:creationId xmlns:p14="http://schemas.microsoft.com/office/powerpoint/2010/main" val="8662856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a:grpSpLocks/>
          </p:cNvGrpSpPr>
          <p:nvPr/>
        </p:nvGrpSpPr>
        <p:grpSpPr bwMode="auto">
          <a:xfrm>
            <a:off x="-28577" y="1"/>
            <a:ext cx="9172580" cy="6858000"/>
            <a:chOff x="1026" y="1842"/>
            <a:chExt cx="3762" cy="2478"/>
          </a:xfrm>
        </p:grpSpPr>
        <p:pic>
          <p:nvPicPr>
            <p:cNvPr id="24"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5"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7" name="Rectangle 3"/>
          <p:cNvSpPr>
            <a:spLocks noChangeArrowheads="1"/>
          </p:cNvSpPr>
          <p:nvPr/>
        </p:nvSpPr>
        <p:spPr bwMode="auto">
          <a:xfrm>
            <a:off x="96574" y="2939699"/>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8" name="Rectangle 2"/>
          <p:cNvSpPr>
            <a:spLocks noChangeArrowheads="1"/>
          </p:cNvSpPr>
          <p:nvPr/>
        </p:nvSpPr>
        <p:spPr bwMode="auto">
          <a:xfrm>
            <a:off x="108496" y="4091607"/>
            <a:ext cx="8928000" cy="972000"/>
          </a:xfrm>
          <a:prstGeom prst="rect">
            <a:avLst/>
          </a:prstGeom>
          <a:solidFill>
            <a:srgbClr val="CCFFFF"/>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9" name="Rectangle 4"/>
          <p:cNvSpPr>
            <a:spLocks noChangeArrowheads="1"/>
          </p:cNvSpPr>
          <p:nvPr/>
        </p:nvSpPr>
        <p:spPr bwMode="auto">
          <a:xfrm>
            <a:off x="108496" y="1787351"/>
            <a:ext cx="8917074"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70" name="Text Box 6"/>
          <p:cNvSpPr txBox="1">
            <a:spLocks noChangeArrowheads="1"/>
          </p:cNvSpPr>
          <p:nvPr/>
        </p:nvSpPr>
        <p:spPr bwMode="auto">
          <a:xfrm>
            <a:off x="1092722" y="2865061"/>
            <a:ext cx="8051280"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Diversité</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des </a:t>
            </a: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recycleurs</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de </a:t>
            </a: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matière</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organique</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r>
            <a:b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a:t>
            </a:r>
            <a:r>
              <a:rPr kumimoji="0" lang="en-US" sz="32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continuité</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chaine</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de fragmentation /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décomposition</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7" name="Text Box 13"/>
          <p:cNvSpPr txBox="1">
            <a:spLocks noChangeArrowheads="1"/>
          </p:cNvSpPr>
          <p:nvPr/>
        </p:nvSpPr>
        <p:spPr bwMode="auto">
          <a:xfrm>
            <a:off x="467544" y="1700808"/>
            <a:ext cx="8641537" cy="101566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Diversité fonctionnelle des cycles </a:t>
            </a:r>
            <a:r>
              <a:rPr kumimoji="0" lang="fr-FR" sz="3200" b="0" i="0" u="none" strike="noStrike" kern="1200" cap="none" spc="0" normalizeH="0" baseline="0" noProof="0" dirty="0" err="1" smtClean="0">
                <a:ln>
                  <a:noFill/>
                </a:ln>
                <a:solidFill>
                  <a:srgbClr val="9900CC"/>
                </a:solidFill>
                <a:effectLst/>
                <a:uLnTx/>
                <a:uFillTx/>
                <a:latin typeface="Times New Roman" pitchFamily="18" charset="0"/>
                <a:ea typeface="+mn-ea"/>
                <a:cs typeface="+mn-cs"/>
              </a:rPr>
              <a:t>biogéophysiques</a:t>
            </a: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r>
            <a:b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2800" b="0" i="1" u="none" strike="noStrike" kern="1200" cap="none" spc="0" normalizeH="0" baseline="0" noProof="0" dirty="0" smtClean="0">
                <a:ln>
                  <a:noFill/>
                </a:ln>
                <a:solidFill>
                  <a:srgbClr val="9900CC"/>
                </a:solidFill>
                <a:effectLst/>
                <a:uLnTx/>
                <a:uFillTx/>
                <a:latin typeface="Times New Roman" pitchFamily="18" charset="0"/>
                <a:ea typeface="+mn-ea"/>
                <a:cs typeface="+mn-cs"/>
              </a:rPr>
              <a:t>… éléments nutritifs, oligo-éléments, carbone …</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155578" y="4023819"/>
            <a:ext cx="8893175" cy="107721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Diversité</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des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chaines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alimentaires</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r>
            <a:b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a:t>
            </a:r>
            <a:r>
              <a:rPr kumimoji="0" lang="en-US" sz="32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variété</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des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proies</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et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prédateurs</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pour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bonnes</a:t>
            </a:r>
            <a:r>
              <a:rPr kumimoji="0" lang="en-US" sz="2800" b="0" i="1"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régulations</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19" name="Rectangle 18"/>
          <p:cNvSpPr>
            <a:spLocks noChangeArrowheads="1"/>
          </p:cNvSpPr>
          <p:nvPr/>
        </p:nvSpPr>
        <p:spPr bwMode="auto">
          <a:xfrm>
            <a:off x="1" y="225471"/>
            <a:ext cx="9175750" cy="646331"/>
          </a:xfrm>
          <a:prstGeom prst="rect">
            <a:avLst/>
          </a:prstGeom>
          <a:solidFill>
            <a:schemeClr val="accent6">
              <a:lumMod val="20000"/>
              <a:lumOff val="80000"/>
            </a:schemeClr>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0" name="Rectangle 5"/>
          <p:cNvSpPr>
            <a:spLocks noChangeArrowheads="1"/>
          </p:cNvSpPr>
          <p:nvPr/>
        </p:nvSpPr>
        <p:spPr bwMode="auto">
          <a:xfrm>
            <a:off x="4" y="871965"/>
            <a:ext cx="9204325" cy="646331"/>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2" name="Text Box 12"/>
          <p:cNvSpPr txBox="1">
            <a:spLocks noChangeArrowheads="1"/>
          </p:cNvSpPr>
          <p:nvPr/>
        </p:nvSpPr>
        <p:spPr bwMode="auto">
          <a:xfrm>
            <a:off x="251520" y="871291"/>
            <a:ext cx="8352929"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la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qualité</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du sol </a:t>
            </a:r>
            <a:r>
              <a:rPr kumimoji="0" lang="en-US" sz="3200" b="0" i="0" u="none" strike="noStrike" kern="1200" cap="none" spc="0" normalizeH="0" baseline="0" noProof="0" dirty="0" err="1">
                <a:ln>
                  <a:noFill/>
                </a:ln>
                <a:solidFill>
                  <a:srgbClr val="3333CC"/>
                </a:solidFill>
                <a:effectLst/>
                <a:uLnTx/>
                <a:uFillTx/>
                <a:latin typeface="Times New Roman" pitchFamily="18" charset="0"/>
                <a:ea typeface="+mn-ea"/>
                <a:cs typeface="+mn-cs"/>
              </a:rPr>
              <a:t>en</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depend :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activités</a:t>
            </a:r>
            <a:endParaRPr kumimoji="0" lang="en-US" sz="2800" b="0"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26" name="Text Box 21"/>
          <p:cNvSpPr txBox="1">
            <a:spLocks noChangeArrowheads="1"/>
          </p:cNvSpPr>
          <p:nvPr/>
        </p:nvSpPr>
        <p:spPr bwMode="auto">
          <a:xfrm>
            <a:off x="155578" y="116636"/>
            <a:ext cx="886999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Une diversité essentielle …</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34" name="Picture 7"/>
          <p:cNvPicPr>
            <a:picLocks noChangeAspect="1" noChangeArrowheads="1"/>
          </p:cNvPicPr>
          <p:nvPr/>
        </p:nvPicPr>
        <p:blipFill>
          <a:blip r:embed="rId5" cstate="print"/>
          <a:srcRect b="22858"/>
          <a:stretch>
            <a:fillRect/>
          </a:stretch>
        </p:blipFill>
        <p:spPr bwMode="auto">
          <a:xfrm rot="598124">
            <a:off x="8223125" y="535014"/>
            <a:ext cx="863600" cy="1150938"/>
          </a:xfrm>
          <a:prstGeom prst="rect">
            <a:avLst/>
          </a:prstGeom>
          <a:noFill/>
          <a:ln w="9525">
            <a:noFill/>
            <a:miter lim="800000"/>
            <a:headEnd/>
            <a:tailEnd/>
          </a:ln>
          <a:effectLst/>
        </p:spPr>
      </p:pic>
      <p:pic>
        <p:nvPicPr>
          <p:cNvPr id="3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206">
            <a:off x="269814" y="5648310"/>
            <a:ext cx="1062806" cy="11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18159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4404" name="Picture 4" descr="PICT0867"/>
          <p:cNvPicPr>
            <a:picLocks noChangeAspect="1" noChangeArrowheads="1"/>
          </p:cNvPicPr>
          <p:nvPr/>
        </p:nvPicPr>
        <p:blipFill>
          <a:blip r:embed="rId3" cstate="print"/>
          <a:srcRect/>
          <a:stretch>
            <a:fillRect/>
          </a:stretch>
        </p:blipFill>
        <p:spPr bwMode="auto">
          <a:xfrm>
            <a:off x="-23810" y="-27381"/>
            <a:ext cx="9167813" cy="6875462"/>
          </a:xfrm>
          <a:prstGeom prst="rect">
            <a:avLst/>
          </a:prstGeom>
          <a:noFill/>
        </p:spPr>
      </p:pic>
      <p:sp>
        <p:nvSpPr>
          <p:cNvPr id="4" name="Text Box 5"/>
          <p:cNvSpPr txBox="1">
            <a:spLocks noChangeArrowheads="1"/>
          </p:cNvSpPr>
          <p:nvPr/>
        </p:nvSpPr>
        <p:spPr bwMode="auto">
          <a:xfrm>
            <a:off x="62509" y="30659"/>
            <a:ext cx="2637285" cy="954107"/>
          </a:xfrm>
          <a:prstGeom prst="rect">
            <a:avLst/>
          </a:prstGeom>
          <a:solidFill>
            <a:srgbClr val="CC9900">
              <a:alpha val="58000"/>
            </a:srgbClr>
          </a:solidFill>
          <a:ln w="9525" algn="ctr">
            <a:noFill/>
            <a:miter lim="800000"/>
            <a:headEnd/>
            <a:tailEnd/>
          </a:ln>
          <a:effectLst/>
        </p:spPr>
        <p:txBody>
          <a:bodyPr wrap="square" lIns="72001" rIns="360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Times New Roman" pitchFamily="18" charset="0"/>
                <a:ea typeface="+mn-ea"/>
                <a:cs typeface="+mn-cs"/>
              </a:rPr>
              <a:t>2 menaces qui augmentent</a:t>
            </a:r>
          </a:p>
        </p:txBody>
      </p:sp>
      <p:sp>
        <p:nvSpPr>
          <p:cNvPr id="6" name="Text Box 5"/>
          <p:cNvSpPr txBox="1">
            <a:spLocks noChangeArrowheads="1"/>
          </p:cNvSpPr>
          <p:nvPr/>
        </p:nvSpPr>
        <p:spPr bwMode="auto">
          <a:xfrm>
            <a:off x="6156181" y="5589246"/>
            <a:ext cx="2939629" cy="1200329"/>
          </a:xfrm>
          <a:prstGeom prst="rect">
            <a:avLst/>
          </a:prstGeom>
          <a:solidFill>
            <a:srgbClr val="CCFFCC">
              <a:alpha val="68000"/>
            </a:srgbClr>
          </a:solidFill>
          <a:ln w="9525" algn="ctr">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1" i="1" u="none" strike="noStrike" kern="1200" cap="none" spc="0" normalizeH="0" baseline="0" noProof="0" dirty="0">
                <a:ln>
                  <a:noFill/>
                </a:ln>
                <a:solidFill>
                  <a:srgbClr val="FF0000"/>
                </a:solidFill>
                <a:effectLst/>
                <a:uLnTx/>
                <a:uFillTx/>
                <a:latin typeface="Times New Roman" pitchFamily="18" charset="0"/>
                <a:ea typeface="+mn-ea"/>
                <a:cs typeface="+mn-cs"/>
              </a:rPr>
              <a:t>Les incendies répétés</a:t>
            </a:r>
          </a:p>
        </p:txBody>
      </p:sp>
    </p:spTree>
    <p:extLst>
      <p:ext uri="{BB962C8B-B14F-4D97-AF65-F5344CB8AC3E}">
        <p14:creationId xmlns:p14="http://schemas.microsoft.com/office/powerpoint/2010/main" val="340852375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 y="1484317"/>
            <a:ext cx="9144000" cy="5373687"/>
          </a:xfrm>
          <a:prstGeom prst="rect">
            <a:avLst/>
          </a:prstGeom>
          <a:solidFill>
            <a:schemeClr val="bg1"/>
          </a:solidFill>
          <a:ln w="9525">
            <a:solidFill>
              <a:schemeClr val="tx1"/>
            </a:solidFill>
            <a:miter lim="800000"/>
            <a:headEnd/>
            <a:tailEnd/>
          </a:ln>
        </p:spPr>
        <p:txBody>
          <a:bodyPr wrap="none" anchor="ct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3600" b="1" i="0" u="sng"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14340" name="ZoneTexte 3"/>
          <p:cNvSpPr txBox="1">
            <a:spLocks noChangeArrowheads="1"/>
          </p:cNvSpPr>
          <p:nvPr/>
        </p:nvSpPr>
        <p:spPr bwMode="auto">
          <a:xfrm>
            <a:off x="2" y="6229353"/>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3200" b="1" i="1" u="sng" strike="noStrike" kern="1200" cap="none" spc="0" normalizeH="0" baseline="0" noProof="0">
                <a:ln>
                  <a:noFill/>
                </a:ln>
                <a:solidFill>
                  <a:srgbClr val="FFFFFF"/>
                </a:solidFill>
                <a:effectLst/>
                <a:uLnTx/>
                <a:uFillTx/>
                <a:latin typeface="Times New Roman" pitchFamily="18" charset="0"/>
                <a:ea typeface="+mn-ea"/>
                <a:cs typeface="+mn-cs"/>
              </a:rPr>
              <a:t>Pin sylvestre, sapin, chêne liège, chêne blanc</a:t>
            </a:r>
          </a:p>
        </p:txBody>
      </p:sp>
      <p:pic>
        <p:nvPicPr>
          <p:cNvPr id="1434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2509" y="30659"/>
            <a:ext cx="2637285" cy="954107"/>
          </a:xfrm>
          <a:prstGeom prst="rect">
            <a:avLst/>
          </a:prstGeom>
          <a:solidFill>
            <a:srgbClr val="CC9900">
              <a:alpha val="58000"/>
            </a:srgbClr>
          </a:solidFill>
          <a:ln w="9525" algn="ctr">
            <a:noFill/>
            <a:miter lim="800000"/>
            <a:headEnd/>
            <a:tailEnd/>
          </a:ln>
          <a:effectLst/>
        </p:spPr>
        <p:txBody>
          <a:bodyPr wrap="square" lIns="72001" rIns="360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Times New Roman" pitchFamily="18" charset="0"/>
                <a:ea typeface="+mn-ea"/>
                <a:cs typeface="+mn-cs"/>
              </a:rPr>
              <a:t>2 menaces qui augmentent</a:t>
            </a:r>
          </a:p>
        </p:txBody>
      </p:sp>
      <p:sp>
        <p:nvSpPr>
          <p:cNvPr id="8" name="Text Box 5"/>
          <p:cNvSpPr txBox="1">
            <a:spLocks noChangeArrowheads="1"/>
          </p:cNvSpPr>
          <p:nvPr/>
        </p:nvSpPr>
        <p:spPr bwMode="auto">
          <a:xfrm>
            <a:off x="5724134" y="5584741"/>
            <a:ext cx="3371677" cy="1200329"/>
          </a:xfrm>
          <a:prstGeom prst="rect">
            <a:avLst/>
          </a:prstGeom>
          <a:solidFill>
            <a:srgbClr val="CCFFCC">
              <a:alpha val="68000"/>
            </a:srgbClr>
          </a:solidFill>
          <a:ln w="9525" algn="ctr">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1" i="1" u="none" strike="noStrike" kern="1200" cap="none" spc="0" normalizeH="0" baseline="0" noProof="0" dirty="0">
                <a:ln>
                  <a:noFill/>
                </a:ln>
                <a:solidFill>
                  <a:srgbClr val="FF0000"/>
                </a:solidFill>
                <a:effectLst/>
                <a:uLnTx/>
                <a:uFillTx/>
                <a:latin typeface="Times New Roman" pitchFamily="18" charset="0"/>
                <a:ea typeface="+mn-ea"/>
                <a:cs typeface="+mn-cs"/>
              </a:rPr>
              <a:t>Les sécheresses répétées</a:t>
            </a:r>
          </a:p>
        </p:txBody>
      </p:sp>
    </p:spTree>
    <p:extLst>
      <p:ext uri="{BB962C8B-B14F-4D97-AF65-F5344CB8AC3E}">
        <p14:creationId xmlns:p14="http://schemas.microsoft.com/office/powerpoint/2010/main" val="2993229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a:grpSpLocks/>
          </p:cNvGrpSpPr>
          <p:nvPr/>
        </p:nvGrpSpPr>
        <p:grpSpPr bwMode="auto">
          <a:xfrm>
            <a:off x="-323848" y="1"/>
            <a:ext cx="9864725" cy="6858000"/>
            <a:chOff x="1026" y="1842"/>
            <a:chExt cx="3762" cy="2478"/>
          </a:xfrm>
        </p:grpSpPr>
        <p:pic>
          <p:nvPicPr>
            <p:cNvPr id="12"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13"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16386" name="Rectangle 3"/>
          <p:cNvSpPr>
            <a:spLocks noChangeArrowheads="1"/>
          </p:cNvSpPr>
          <p:nvPr/>
        </p:nvSpPr>
        <p:spPr bwMode="auto">
          <a:xfrm>
            <a:off x="182693" y="1315267"/>
            <a:ext cx="5504825" cy="1080000"/>
          </a:xfrm>
          <a:prstGeom prst="rect">
            <a:avLst/>
          </a:prstGeom>
          <a:solidFill>
            <a:srgbClr val="CCFFCC"/>
          </a:solidFill>
          <a:ln w="9525" algn="ctr">
            <a:noFill/>
            <a:miter lim="800000"/>
            <a:headEnd/>
            <a:tailEnd/>
          </a:ln>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t>Impact </a:t>
            </a:r>
            <a:r>
              <a:rPr kumimoji="0" lang="en-GB" sz="3200" b="0" i="1" u="none" strike="noStrike" kern="1200" cap="none" spc="0" normalizeH="0" baseline="0" noProof="0" dirty="0" err="1">
                <a:ln>
                  <a:noFill/>
                </a:ln>
                <a:solidFill>
                  <a:srgbClr val="0000CC"/>
                </a:solidFill>
                <a:effectLst/>
                <a:uLnTx/>
                <a:uFillTx/>
                <a:latin typeface="Times New Roman" pitchFamily="18" charset="0"/>
                <a:ea typeface="+mn-ea"/>
                <a:cs typeface="+mn-cs"/>
              </a:rPr>
              <a:t>d’une</a:t>
            </a:r>
            <a: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n-GB" sz="3200" b="0" i="1" u="none" strike="noStrike" kern="1200" cap="none" spc="0" normalizeH="0" baseline="0" noProof="0" dirty="0" err="1">
                <a:ln>
                  <a:noFill/>
                </a:ln>
                <a:solidFill>
                  <a:srgbClr val="0000CC"/>
                </a:solidFill>
                <a:effectLst/>
                <a:uLnTx/>
                <a:uFillTx/>
                <a:latin typeface="Times New Roman" pitchFamily="18" charset="0"/>
                <a:ea typeface="+mn-ea"/>
                <a:cs typeface="+mn-cs"/>
              </a:rPr>
              <a:t>sécheresse</a:t>
            </a:r>
            <a: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t> plus </a:t>
            </a:r>
            <a:b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br>
            <a: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t>fort après des </a:t>
            </a:r>
            <a:r>
              <a:rPr kumimoji="0" lang="en-GB" sz="3200" b="0" i="1" u="none" strike="noStrike" kern="1200" cap="none" spc="0" normalizeH="0" baseline="0" noProof="0" dirty="0" err="1">
                <a:ln>
                  <a:noFill/>
                </a:ln>
                <a:solidFill>
                  <a:srgbClr val="0000CC"/>
                </a:solidFill>
                <a:effectLst/>
                <a:uLnTx/>
                <a:uFillTx/>
                <a:latin typeface="Times New Roman" pitchFamily="18" charset="0"/>
                <a:ea typeface="+mn-ea"/>
                <a:cs typeface="+mn-cs"/>
              </a:rPr>
              <a:t>feux</a:t>
            </a:r>
            <a:r>
              <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n-GB" sz="3200" b="0" i="1" u="none" strike="noStrike" kern="1200" cap="none" spc="0" normalizeH="0" baseline="0" noProof="0" dirty="0" err="1">
                <a:ln>
                  <a:noFill/>
                </a:ln>
                <a:solidFill>
                  <a:srgbClr val="0000CC"/>
                </a:solidFill>
                <a:effectLst/>
                <a:uLnTx/>
                <a:uFillTx/>
                <a:latin typeface="Times New Roman" pitchFamily="18" charset="0"/>
                <a:ea typeface="+mn-ea"/>
                <a:cs typeface="+mn-cs"/>
              </a:rPr>
              <a:t>répétés</a:t>
            </a:r>
            <a:endParaRPr kumimoji="0" lang="en-GB" sz="3200" b="0" i="1" u="none" strike="noStrike" kern="1200" cap="none" spc="0" normalizeH="0" baseline="0" noProof="0" dirty="0">
              <a:ln>
                <a:noFill/>
              </a:ln>
              <a:solidFill>
                <a:srgbClr val="0000CC"/>
              </a:solidFill>
              <a:effectLst/>
              <a:uLnTx/>
              <a:uFillTx/>
              <a:latin typeface="Times New Roman" pitchFamily="18" charset="0"/>
              <a:ea typeface="+mn-ea"/>
              <a:cs typeface="+mn-cs"/>
            </a:endParaRPr>
          </a:p>
        </p:txBody>
      </p:sp>
      <p:sp>
        <p:nvSpPr>
          <p:cNvPr id="16390" name="Rectangle 7"/>
          <p:cNvSpPr>
            <a:spLocks noChangeArrowheads="1"/>
          </p:cNvSpPr>
          <p:nvPr/>
        </p:nvSpPr>
        <p:spPr bwMode="auto">
          <a:xfrm flipV="1">
            <a:off x="179516" y="3790780"/>
            <a:ext cx="5508625" cy="1080000"/>
          </a:xfrm>
          <a:prstGeom prst="rect">
            <a:avLst/>
          </a:prstGeom>
          <a:solidFill>
            <a:srgbClr val="CCFFFF"/>
          </a:solidFill>
          <a:ln w="9525" algn="ctr">
            <a:noFill/>
            <a:miter lim="800000"/>
            <a:headEnd/>
            <a:tailEnd/>
          </a:ln>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16391" name="Text Box 8"/>
          <p:cNvSpPr txBox="1">
            <a:spLocks noChangeArrowheads="1"/>
          </p:cNvSpPr>
          <p:nvPr/>
        </p:nvSpPr>
        <p:spPr bwMode="auto">
          <a:xfrm>
            <a:off x="252539" y="3861048"/>
            <a:ext cx="5507038" cy="978729"/>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003300"/>
                </a:solidFill>
                <a:effectLst/>
                <a:uLnTx/>
                <a:uFillTx/>
                <a:latin typeface="Times New Roman" pitchFamily="18" charset="0"/>
                <a:ea typeface="+mn-ea"/>
                <a:cs typeface="+mn-cs"/>
              </a:rPr>
              <a:t>Interaction </a:t>
            </a:r>
            <a:r>
              <a:rPr kumimoji="0" lang="en-US" sz="3200" b="1" i="1" u="none" strike="noStrike" kern="1200" cap="none" spc="0" normalizeH="0" baseline="0" noProof="0" dirty="0" err="1">
                <a:ln>
                  <a:noFill/>
                </a:ln>
                <a:solidFill>
                  <a:srgbClr val="003300"/>
                </a:solidFill>
                <a:effectLst/>
                <a:uLnTx/>
                <a:uFillTx/>
                <a:latin typeface="Times New Roman" pitchFamily="18" charset="0"/>
                <a:ea typeface="+mn-ea"/>
                <a:cs typeface="+mn-cs"/>
              </a:rPr>
              <a:t>observée</a:t>
            </a:r>
            <a:r>
              <a:rPr kumimoji="0" lang="en-US" sz="3200" b="1" i="1" u="none" strike="noStrike" kern="1200" cap="none" spc="0" normalizeH="0" baseline="0" noProof="0" dirty="0">
                <a:ln>
                  <a:noFill/>
                </a:ln>
                <a:solidFill>
                  <a:srgbClr val="003300"/>
                </a:solidFill>
                <a:effectLst/>
                <a:uLnTx/>
                <a:uFillTx/>
                <a:latin typeface="Times New Roman" pitchFamily="18" charset="0"/>
                <a:ea typeface="+mn-ea"/>
                <a:cs typeface="+mn-cs"/>
              </a:rPr>
              <a:t> sur </a:t>
            </a:r>
            <a:r>
              <a:rPr kumimoji="0" lang="en-US" sz="3200" b="1" i="1" u="none" strike="noStrike" kern="1200" cap="none" spc="0" normalizeH="0" baseline="0" noProof="0" dirty="0" err="1">
                <a:ln>
                  <a:noFill/>
                </a:ln>
                <a:solidFill>
                  <a:srgbClr val="003300"/>
                </a:solidFill>
                <a:effectLst/>
                <a:uLnTx/>
                <a:uFillTx/>
                <a:latin typeface="Times New Roman" pitchFamily="18" charset="0"/>
                <a:ea typeface="+mn-ea"/>
                <a:cs typeface="+mn-cs"/>
              </a:rPr>
              <a:t>toutes</a:t>
            </a:r>
            <a:r>
              <a:rPr kumimoji="0" lang="en-US" sz="3200" b="1" i="1" u="none" strike="noStrike" kern="1200" cap="none" spc="0" normalizeH="0" baseline="0" noProof="0" dirty="0">
                <a:ln>
                  <a:noFill/>
                </a:ln>
                <a:solidFill>
                  <a:srgbClr val="003300"/>
                </a:solidFill>
                <a:effectLst/>
                <a:uLnTx/>
                <a:uFillTx/>
                <a:latin typeface="Times New Roman" pitchFamily="18" charset="0"/>
                <a:ea typeface="+mn-ea"/>
                <a:cs typeface="+mn-cs"/>
              </a:rPr>
              <a:t> </a:t>
            </a:r>
            <a:r>
              <a:rPr kumimoji="0" lang="en-US" sz="3200" b="1" i="1" u="none" strike="noStrike" kern="1200" cap="none" spc="0" normalizeH="0" baseline="0" noProof="0" dirty="0" err="1">
                <a:ln>
                  <a:noFill/>
                </a:ln>
                <a:solidFill>
                  <a:srgbClr val="003300"/>
                </a:solidFill>
                <a:effectLst/>
                <a:uLnTx/>
                <a:uFillTx/>
                <a:latin typeface="Times New Roman" pitchFamily="18" charset="0"/>
                <a:ea typeface="+mn-ea"/>
                <a:cs typeface="+mn-cs"/>
              </a:rPr>
              <a:t>composantes</a:t>
            </a:r>
            <a:r>
              <a:rPr kumimoji="0" lang="en-US" sz="3200" b="1" i="1" u="none" strike="noStrike" kern="1200" cap="none" spc="0" normalizeH="0" baseline="0" noProof="0" dirty="0">
                <a:ln>
                  <a:noFill/>
                </a:ln>
                <a:solidFill>
                  <a:srgbClr val="003300"/>
                </a:solidFill>
                <a:effectLst/>
                <a:uLnTx/>
                <a:uFillTx/>
                <a:latin typeface="Times New Roman" pitchFamily="18" charset="0"/>
                <a:ea typeface="+mn-ea"/>
                <a:cs typeface="+mn-cs"/>
              </a:rPr>
              <a:t> de </a:t>
            </a:r>
            <a:r>
              <a:rPr kumimoji="0" lang="en-US" sz="3200" b="1" i="1" u="none" strike="noStrike" kern="1200" cap="none" spc="0" normalizeH="0" baseline="0" noProof="0" dirty="0" err="1">
                <a:ln>
                  <a:noFill/>
                </a:ln>
                <a:solidFill>
                  <a:srgbClr val="003300"/>
                </a:solidFill>
                <a:effectLst/>
                <a:uLnTx/>
                <a:uFillTx/>
                <a:latin typeface="Times New Roman" pitchFamily="18" charset="0"/>
                <a:ea typeface="+mn-ea"/>
                <a:cs typeface="+mn-cs"/>
              </a:rPr>
              <a:t>l’écosystème</a:t>
            </a:r>
            <a:endParaRPr kumimoji="0" lang="en-US" sz="3200" b="1" i="1" u="none" strike="noStrike" kern="1200" cap="none" spc="0" normalizeH="0" baseline="0" noProof="0" dirty="0">
              <a:ln>
                <a:noFill/>
              </a:ln>
              <a:solidFill>
                <a:srgbClr val="003300"/>
              </a:solidFill>
              <a:effectLst/>
              <a:uLnTx/>
              <a:uFillTx/>
              <a:latin typeface="Times New Roman" pitchFamily="18" charset="0"/>
              <a:ea typeface="+mn-ea"/>
              <a:cs typeface="+mn-cs"/>
            </a:endParaRPr>
          </a:p>
        </p:txBody>
      </p:sp>
      <p:sp>
        <p:nvSpPr>
          <p:cNvPr id="16392" name="Rectangle 9"/>
          <p:cNvSpPr>
            <a:spLocks noChangeArrowheads="1"/>
          </p:cNvSpPr>
          <p:nvPr/>
        </p:nvSpPr>
        <p:spPr bwMode="auto">
          <a:xfrm>
            <a:off x="179512" y="2566644"/>
            <a:ext cx="5508000" cy="1080000"/>
          </a:xfrm>
          <a:prstGeom prst="rect">
            <a:avLst/>
          </a:prstGeom>
          <a:solidFill>
            <a:srgbClr val="FFFFCC"/>
          </a:solidFill>
          <a:ln w="9525" algn="ctr">
            <a:noFill/>
            <a:miter lim="800000"/>
            <a:headEnd/>
            <a:tailEnd/>
          </a:ln>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16393" name="Text Box 10"/>
          <p:cNvSpPr txBox="1">
            <a:spLocks noChangeArrowheads="1"/>
          </p:cNvSpPr>
          <p:nvPr/>
        </p:nvSpPr>
        <p:spPr bwMode="auto">
          <a:xfrm>
            <a:off x="214441" y="2564904"/>
            <a:ext cx="5257155" cy="1077218"/>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L'impact</a:t>
            </a:r>
            <a:r>
              <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feu</a:t>
            </a:r>
            <a:r>
              <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rPr>
              <a:t> plus fort après </a:t>
            </a: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ou</a:t>
            </a:r>
            <a:r>
              <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avant</a:t>
            </a:r>
            <a:r>
              <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rPr>
              <a:t> des </a:t>
            </a: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sécheresses</a:t>
            </a:r>
            <a:r>
              <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en-GB" sz="3200" b="0" i="1" u="none" strike="noStrike" kern="1200" cap="none" spc="0" normalizeH="0" baseline="0" noProof="0" dirty="0" err="1">
                <a:ln>
                  <a:noFill/>
                </a:ln>
                <a:solidFill>
                  <a:srgbClr val="9900CC"/>
                </a:solidFill>
                <a:effectLst/>
                <a:uLnTx/>
                <a:uFillTx/>
                <a:latin typeface="Times New Roman" pitchFamily="18" charset="0"/>
                <a:ea typeface="+mn-ea"/>
                <a:cs typeface="+mn-cs"/>
              </a:rPr>
              <a:t>répétées</a:t>
            </a:r>
            <a:endParaRPr kumimoji="0" lang="en-GB" sz="32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pic>
        <p:nvPicPr>
          <p:cNvPr id="15" name="Image 14" descr="PICT0995a.JPG"/>
          <p:cNvPicPr>
            <a:picLocks noChangeAspect="1"/>
          </p:cNvPicPr>
          <p:nvPr/>
        </p:nvPicPr>
        <p:blipFill>
          <a:blip r:embed="rId5" cstate="print"/>
          <a:stretch>
            <a:fillRect/>
          </a:stretch>
        </p:blipFill>
        <p:spPr>
          <a:xfrm>
            <a:off x="5868099" y="620688"/>
            <a:ext cx="3600449" cy="5472608"/>
          </a:xfrm>
          <a:prstGeom prst="rect">
            <a:avLst/>
          </a:prstGeom>
        </p:spPr>
      </p:pic>
      <p:sp>
        <p:nvSpPr>
          <p:cNvPr id="16" name="Rectangle 5"/>
          <p:cNvSpPr>
            <a:spLocks noChangeArrowheads="1"/>
          </p:cNvSpPr>
          <p:nvPr/>
        </p:nvSpPr>
        <p:spPr bwMode="auto">
          <a:xfrm>
            <a:off x="-3994" y="5014916"/>
            <a:ext cx="6160170" cy="1440000"/>
          </a:xfrm>
          <a:prstGeom prst="rect">
            <a:avLst/>
          </a:prstGeom>
          <a:solidFill>
            <a:srgbClr val="FFCC66"/>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17" name="Text Box 13"/>
          <p:cNvSpPr txBox="1">
            <a:spLocks noChangeArrowheads="1"/>
          </p:cNvSpPr>
          <p:nvPr/>
        </p:nvSpPr>
        <p:spPr bwMode="auto">
          <a:xfrm>
            <a:off x="-3993" y="4941168"/>
            <a:ext cx="6232178" cy="144655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0" i="0" u="none" strike="noStrike" kern="1200" cap="none" spc="0" normalizeH="0" baseline="0" noProof="0" dirty="0">
                <a:ln>
                  <a:noFill/>
                </a:ln>
                <a:solidFill>
                  <a:srgbClr val="3333CC"/>
                </a:solidFill>
                <a:effectLst/>
                <a:uLnTx/>
                <a:uFillTx/>
                <a:latin typeface="Times New Roman" pitchFamily="18" charset="0"/>
                <a:ea typeface="+mn-ea"/>
                <a:cs typeface="+mn-cs"/>
              </a:rPr>
              <a:t>Le changement climatique accélère :</a:t>
            </a:r>
            <a:r>
              <a:rPr kumimoji="0" lang="fr-FR" sz="2800" b="0" i="0" u="none" strike="noStrike" kern="1200" cap="none" spc="0" normalizeH="0" baseline="0" noProof="0" dirty="0">
                <a:ln>
                  <a:noFill/>
                </a:ln>
                <a:solidFill>
                  <a:srgbClr val="3333CC"/>
                </a:solidFill>
                <a:effectLst/>
                <a:uLnTx/>
                <a:uFillTx/>
                <a:latin typeface="Times New Roman" pitchFamily="18" charset="0"/>
                <a:ea typeface="+mn-ea"/>
                <a:cs typeface="+mn-cs"/>
              </a:rPr>
              <a:t/>
            </a:r>
            <a:br>
              <a:rPr kumimoji="0" lang="fr-FR" sz="2800" b="0" i="0" u="none" strike="noStrike" kern="1200" cap="none" spc="0" normalizeH="0" baseline="0" noProof="0" dirty="0">
                <a:ln>
                  <a:noFill/>
                </a:ln>
                <a:solidFill>
                  <a:srgbClr val="3333CC"/>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fr-FR" sz="2800" b="0" i="1" u="none" strike="noStrike" kern="1200" cap="none" spc="0" normalizeH="0" baseline="0" noProof="0" dirty="0">
                <a:ln>
                  <a:noFill/>
                </a:ln>
                <a:solidFill>
                  <a:srgbClr val="3333CC"/>
                </a:solidFill>
                <a:effectLst/>
                <a:uLnTx/>
                <a:uFillTx/>
                <a:latin typeface="Times New Roman" pitchFamily="18" charset="0"/>
                <a:ea typeface="+mn-ea"/>
                <a:cs typeface="+mn-cs"/>
              </a:rPr>
              <a:t>sécheresses plus fréquentes, plus dures</a:t>
            </a:r>
            <a:br>
              <a:rPr kumimoji="0" lang="fr-FR" sz="2800" b="0" i="1" u="none" strike="noStrike" kern="1200" cap="none" spc="0" normalizeH="0" baseline="0" noProof="0" dirty="0">
                <a:ln>
                  <a:noFill/>
                </a:ln>
                <a:solidFill>
                  <a:srgbClr val="3333CC"/>
                </a:solidFill>
                <a:effectLst/>
                <a:uLnTx/>
                <a:uFillTx/>
                <a:latin typeface="Times New Roman" pitchFamily="18" charset="0"/>
                <a:ea typeface="+mn-ea"/>
                <a:cs typeface="+mn-cs"/>
              </a:rPr>
            </a:br>
            <a:r>
              <a:rPr kumimoji="0" lang="fr-FR" sz="2800" b="0" i="1" u="none" strike="noStrike" kern="1200" cap="none" spc="0" normalizeH="0" baseline="0" noProof="0" dirty="0">
                <a:ln>
                  <a:noFill/>
                </a:ln>
                <a:solidFill>
                  <a:srgbClr val="3333CC"/>
                </a:solidFill>
                <a:effectLst/>
                <a:uLnTx/>
                <a:uFillTx/>
                <a:latin typeface="Times New Roman" pitchFamily="18" charset="0"/>
                <a:ea typeface="+mn-ea"/>
                <a:cs typeface="+mn-cs"/>
              </a:rPr>
              <a:t>* feux plus fréquents et plus puissants …</a:t>
            </a:r>
            <a:endParaRPr kumimoji="0" lang="en-GB" sz="24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18" name="Text Box 5"/>
          <p:cNvSpPr txBox="1">
            <a:spLocks noChangeArrowheads="1"/>
          </p:cNvSpPr>
          <p:nvPr/>
        </p:nvSpPr>
        <p:spPr bwMode="auto">
          <a:xfrm>
            <a:off x="62509" y="30659"/>
            <a:ext cx="5301579" cy="1169551"/>
          </a:xfrm>
          <a:prstGeom prst="rect">
            <a:avLst/>
          </a:prstGeom>
          <a:solidFill>
            <a:srgbClr val="CC9900">
              <a:alpha val="58000"/>
            </a:srgbClr>
          </a:solidFill>
          <a:ln w="9525" algn="ctr">
            <a:noFill/>
            <a:miter lim="800000"/>
            <a:headEnd/>
            <a:tailEnd/>
          </a:ln>
          <a:effectLst/>
        </p:spPr>
        <p:txBody>
          <a:bodyPr wrap="square" lIns="72001" rIns="360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Times New Roman" pitchFamily="18" charset="0"/>
                <a:ea typeface="+mn-ea"/>
                <a:cs typeface="+mn-cs"/>
              </a:rPr>
              <a:t>2 menaces qui </a:t>
            </a:r>
            <a:r>
              <a:rPr kumimoji="0" lang="fr-FR"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augmentent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Times New Roman" pitchFamily="18" charset="0"/>
                <a:ea typeface="+mn-ea"/>
                <a:cs typeface="+mn-cs"/>
              </a:rPr>
              <a:t>m</a:t>
            </a:r>
            <a:r>
              <a:rPr kumimoji="0" lang="fr-FR" sz="2800" b="1" i="0" u="none" strike="noStrike" kern="1200" cap="none" spc="0" normalizeH="0" baseline="0" noProof="0" dirty="0" smtClean="0">
                <a:ln>
                  <a:noFill/>
                </a:ln>
                <a:solidFill>
                  <a:srgbClr val="FFFFFF"/>
                </a:solidFill>
                <a:effectLst/>
                <a:uLnTx/>
                <a:uFillTx/>
                <a:latin typeface="Times New Roman" pitchFamily="18" charset="0"/>
                <a:ea typeface="+mn-ea"/>
                <a:cs typeface="+mn-cs"/>
              </a:rPr>
              <a:t>ais surtout qui se conjuguent</a:t>
            </a:r>
            <a:endParaRPr kumimoji="0" lang="fr-FR" sz="28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0529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Fertilité</a:t>
            </a:r>
            <a:r>
              <a:rPr lang="fr-FR" altLang="fr-FR" dirty="0">
                <a:solidFill>
                  <a:srgbClr val="FF0000"/>
                </a:solidFill>
              </a:rPr>
              <a:t> </a:t>
            </a:r>
            <a:br>
              <a:rPr lang="fr-FR" altLang="fr-FR" dirty="0">
                <a:solidFill>
                  <a:srgbClr val="FF0000"/>
                </a:solidFill>
              </a:rPr>
            </a:br>
            <a:r>
              <a:rPr lang="fr-FR" altLang="fr-FR" u="none" dirty="0">
                <a:solidFill>
                  <a:srgbClr val="FF0000"/>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34985078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2"/>
          <p:cNvGrpSpPr>
            <a:grpSpLocks/>
          </p:cNvGrpSpPr>
          <p:nvPr/>
        </p:nvGrpSpPr>
        <p:grpSpPr bwMode="auto">
          <a:xfrm>
            <a:off x="-28577" y="1"/>
            <a:ext cx="9172580" cy="6858000"/>
            <a:chOff x="1026" y="1842"/>
            <a:chExt cx="3762" cy="2478"/>
          </a:xfrm>
        </p:grpSpPr>
        <p:pic>
          <p:nvPicPr>
            <p:cNvPr id="44"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45"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46" name="Rectangle 3"/>
          <p:cNvSpPr>
            <a:spLocks noChangeArrowheads="1"/>
          </p:cNvSpPr>
          <p:nvPr/>
        </p:nvSpPr>
        <p:spPr bwMode="auto">
          <a:xfrm>
            <a:off x="96574" y="3357211"/>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47" name="Rectangle 2"/>
          <p:cNvSpPr>
            <a:spLocks noChangeArrowheads="1"/>
          </p:cNvSpPr>
          <p:nvPr/>
        </p:nvSpPr>
        <p:spPr bwMode="auto">
          <a:xfrm>
            <a:off x="108496" y="4509119"/>
            <a:ext cx="8928000" cy="972000"/>
          </a:xfrm>
          <a:prstGeom prst="rect">
            <a:avLst/>
          </a:prstGeom>
          <a:solidFill>
            <a:srgbClr val="CCFFFF"/>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48" name="Rectangle 4"/>
          <p:cNvSpPr>
            <a:spLocks noChangeArrowheads="1"/>
          </p:cNvSpPr>
          <p:nvPr/>
        </p:nvSpPr>
        <p:spPr bwMode="auto">
          <a:xfrm>
            <a:off x="108496" y="2204863"/>
            <a:ext cx="8917074"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51" name="Text Box 13"/>
          <p:cNvSpPr txBox="1">
            <a:spLocks noChangeArrowheads="1"/>
          </p:cNvSpPr>
          <p:nvPr/>
        </p:nvSpPr>
        <p:spPr bwMode="auto">
          <a:xfrm>
            <a:off x="755656" y="2118320"/>
            <a:ext cx="835342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24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fr-FR" sz="3200" b="0" i="0" u="none" strike="noStrike" kern="1200" cap="none" spc="0" normalizeH="0" baseline="0" noProof="0" dirty="0">
                <a:ln>
                  <a:noFill/>
                </a:ln>
                <a:solidFill>
                  <a:srgbClr val="9900CC"/>
                </a:solidFill>
                <a:effectLst/>
                <a:uLnTx/>
                <a:uFillTx/>
                <a:latin typeface="Times New Roman" pitchFamily="18" charset="0"/>
                <a:ea typeface="+mn-ea"/>
                <a:cs typeface="+mn-cs"/>
              </a:rPr>
              <a:t>La matière organique est le carburant du sol !</a:t>
            </a:r>
            <a:r>
              <a:rPr kumimoji="0" lang="fr-FR" sz="2800" b="0" i="0" u="none" strike="noStrike" kern="1200" cap="none" spc="0" normalizeH="0" baseline="0" noProof="0" dirty="0">
                <a:ln>
                  <a:noFill/>
                </a:ln>
                <a:solidFill>
                  <a:srgbClr val="9900CC"/>
                </a:solidFill>
                <a:effectLst/>
                <a:uLnTx/>
                <a:uFillTx/>
                <a:latin typeface="Times New Roman" pitchFamily="18" charset="0"/>
                <a:ea typeface="+mn-ea"/>
                <a:cs typeface="+mn-cs"/>
              </a:rPr>
              <a:t>         … </a:t>
            </a:r>
            <a:r>
              <a:rPr kumimoji="0" lang="fr-FR" sz="2800" b="0" i="1" u="none" strike="noStrike" kern="1200" cap="none" spc="0" normalizeH="0" baseline="0" noProof="0" dirty="0">
                <a:ln>
                  <a:noFill/>
                </a:ln>
                <a:solidFill>
                  <a:srgbClr val="9900CC"/>
                </a:solidFill>
                <a:effectLst/>
                <a:uLnTx/>
                <a:uFillTx/>
                <a:latin typeface="Times New Roman" pitchFamily="18" charset="0"/>
                <a:ea typeface="+mn-ea"/>
                <a:cs typeface="+mn-cs"/>
              </a:rPr>
              <a:t>la diversité et l’activité de la vie du sol en dépend</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pic>
        <p:nvPicPr>
          <p:cNvPr id="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144929" y="5074186"/>
            <a:ext cx="1062806" cy="88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1" y="188640"/>
            <a:ext cx="9204328" cy="1292829"/>
            <a:chOff x="1" y="225467"/>
            <a:chExt cx="9204328" cy="1292829"/>
          </a:xfrm>
        </p:grpSpPr>
        <p:sp>
          <p:nvSpPr>
            <p:cNvPr id="55" name="Rectangle 54"/>
            <p:cNvSpPr>
              <a:spLocks noChangeArrowheads="1"/>
            </p:cNvSpPr>
            <p:nvPr/>
          </p:nvSpPr>
          <p:spPr bwMode="auto">
            <a:xfrm>
              <a:off x="1" y="225467"/>
              <a:ext cx="9175750" cy="646331"/>
            </a:xfrm>
            <a:prstGeom prst="rect">
              <a:avLst/>
            </a:prstGeom>
            <a:solidFill>
              <a:schemeClr val="accent6">
                <a:lumMod val="20000"/>
                <a:lumOff val="80000"/>
              </a:schemeClr>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56" name="Rectangle 5"/>
            <p:cNvSpPr>
              <a:spLocks noChangeArrowheads="1"/>
            </p:cNvSpPr>
            <p:nvPr/>
          </p:nvSpPr>
          <p:spPr bwMode="auto">
            <a:xfrm>
              <a:off x="4" y="871965"/>
              <a:ext cx="9204325" cy="646331"/>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pic>
        <p:nvPicPr>
          <p:cNvPr id="57" name="Picture 7"/>
          <p:cNvPicPr>
            <a:picLocks noChangeAspect="1" noChangeArrowheads="1"/>
          </p:cNvPicPr>
          <p:nvPr/>
        </p:nvPicPr>
        <p:blipFill>
          <a:blip r:embed="rId6" cstate="print"/>
          <a:srcRect b="22858"/>
          <a:stretch>
            <a:fillRect/>
          </a:stretch>
        </p:blipFill>
        <p:spPr bwMode="auto">
          <a:xfrm rot="598124">
            <a:off x="8187298" y="614742"/>
            <a:ext cx="863600" cy="1150938"/>
          </a:xfrm>
          <a:prstGeom prst="rect">
            <a:avLst/>
          </a:prstGeom>
          <a:noFill/>
          <a:ln w="9525">
            <a:noFill/>
            <a:miter lim="800000"/>
            <a:headEnd/>
            <a:tailEnd/>
          </a:ln>
          <a:effectLst/>
        </p:spPr>
      </p:pic>
      <p:sp>
        <p:nvSpPr>
          <p:cNvPr id="58" name="Text Box 12"/>
          <p:cNvSpPr txBox="1">
            <a:spLocks noChangeArrowheads="1"/>
          </p:cNvSpPr>
          <p:nvPr/>
        </p:nvSpPr>
        <p:spPr bwMode="auto">
          <a:xfrm>
            <a:off x="251520" y="871291"/>
            <a:ext cx="8352929" cy="584775"/>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1" u="none" strike="noStrike" kern="1200" cap="none" spc="0" normalizeH="0" baseline="0" noProof="0" dirty="0" err="1">
                <a:ln>
                  <a:noFill/>
                </a:ln>
                <a:solidFill>
                  <a:srgbClr val="3333CC"/>
                </a:solidFill>
                <a:effectLst/>
                <a:uLnTx/>
                <a:uFillTx/>
                <a:latin typeface="Times New Roman" pitchFamily="18" charset="0"/>
                <a:ea typeface="+mn-ea"/>
                <a:cs typeface="+mn-cs"/>
              </a:rPr>
              <a:t>dépend</a:t>
            </a:r>
            <a:r>
              <a:rPr kumimoji="0" lang="en-US" sz="3200" b="0" i="1" u="none" strike="noStrike" kern="1200" cap="none" spc="0" normalizeH="0" baseline="0" noProof="0" dirty="0">
                <a:ln>
                  <a:noFill/>
                </a:ln>
                <a:solidFill>
                  <a:srgbClr val="3333CC"/>
                </a:solidFill>
                <a:effectLst/>
                <a:uLnTx/>
                <a:uFillTx/>
                <a:latin typeface="Times New Roman" pitchFamily="18" charset="0"/>
                <a:ea typeface="+mn-ea"/>
                <a:cs typeface="+mn-cs"/>
              </a:rPr>
              <a:t> de </a:t>
            </a:r>
            <a:r>
              <a:rPr kumimoji="0" lang="en-US" sz="3200" b="0" i="1" u="none" strike="noStrike" kern="1200" cap="none" spc="0" normalizeH="0" baseline="0" noProof="0" dirty="0" smtClean="0">
                <a:ln>
                  <a:noFill/>
                </a:ln>
                <a:solidFill>
                  <a:srgbClr val="3333CC"/>
                </a:solidFill>
                <a:effectLst/>
                <a:uLnTx/>
                <a:uFillTx/>
                <a:latin typeface="Times New Roman" pitchFamily="18" charset="0"/>
                <a:ea typeface="+mn-ea"/>
                <a:cs typeface="+mn-cs"/>
              </a:rPr>
              <a:t>la </a:t>
            </a:r>
            <a:r>
              <a:rPr kumimoji="0" lang="en-US" sz="3200" b="0" i="1" u="none" strike="noStrike" kern="1200" cap="none" spc="0" normalizeH="0" baseline="0" noProof="0" dirty="0" err="1">
                <a:ln>
                  <a:noFill/>
                </a:ln>
                <a:solidFill>
                  <a:srgbClr val="3333CC"/>
                </a:solidFill>
                <a:effectLst/>
                <a:uLnTx/>
                <a:uFillTx/>
                <a:latin typeface="Times New Roman" pitchFamily="18" charset="0"/>
                <a:ea typeface="+mn-ea"/>
                <a:cs typeface="+mn-cs"/>
              </a:rPr>
              <a:t>richesse</a:t>
            </a:r>
            <a:r>
              <a:rPr kumimoji="0" lang="en-US" sz="3200" b="0" i="1"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1" u="none" strike="noStrike" kern="1200" cap="none" spc="0" normalizeH="0" baseline="0" noProof="0" dirty="0" err="1">
                <a:ln>
                  <a:noFill/>
                </a:ln>
                <a:solidFill>
                  <a:srgbClr val="3333CC"/>
                </a:solidFill>
                <a:effectLst/>
                <a:uLnTx/>
                <a:uFillTx/>
                <a:latin typeface="Times New Roman" pitchFamily="18" charset="0"/>
                <a:ea typeface="+mn-ea"/>
                <a:cs typeface="+mn-cs"/>
              </a:rPr>
              <a:t>en</a:t>
            </a:r>
            <a:r>
              <a:rPr kumimoji="0" lang="en-US" sz="3200" b="0" i="1"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1" u="none" strike="noStrike" kern="1200" cap="none" spc="0" normalizeH="0" baseline="0" noProof="0" dirty="0" err="1">
                <a:ln>
                  <a:noFill/>
                </a:ln>
                <a:solidFill>
                  <a:srgbClr val="3333CC"/>
                </a:solidFill>
                <a:effectLst/>
                <a:uLnTx/>
                <a:uFillTx/>
                <a:latin typeface="Times New Roman" pitchFamily="18" charset="0"/>
                <a:ea typeface="+mn-ea"/>
                <a:cs typeface="+mn-cs"/>
              </a:rPr>
              <a:t>matière</a:t>
            </a:r>
            <a:r>
              <a:rPr kumimoji="0" lang="en-US" sz="3200" b="0" i="1"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1" u="none" strike="noStrike" kern="1200" cap="none" spc="0" normalizeH="0" baseline="0" noProof="0" dirty="0" err="1">
                <a:ln>
                  <a:noFill/>
                </a:ln>
                <a:solidFill>
                  <a:srgbClr val="3333CC"/>
                </a:solidFill>
                <a:effectLst/>
                <a:uLnTx/>
                <a:uFillTx/>
                <a:latin typeface="Times New Roman" pitchFamily="18" charset="0"/>
                <a:ea typeface="+mn-ea"/>
                <a:cs typeface="+mn-cs"/>
              </a:rPr>
              <a:t>organique</a:t>
            </a:r>
            <a:endParaRPr kumimoji="0" lang="en-US" sz="2800" b="0" i="1"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59" name="Text Box 21"/>
          <p:cNvSpPr txBox="1">
            <a:spLocks noChangeArrowheads="1"/>
          </p:cNvSpPr>
          <p:nvPr/>
        </p:nvSpPr>
        <p:spPr bwMode="auto">
          <a:xfrm>
            <a:off x="155578" y="116632"/>
            <a:ext cx="886999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Une diversité </a:t>
            </a:r>
            <a:r>
              <a:rPr kumimoji="0" lang="fr-FR" sz="3600" b="0" i="0" u="none" strike="noStrike" kern="1200" cap="none" spc="0" normalizeH="0" baseline="0" noProof="0" dirty="0" smtClean="0">
                <a:ln>
                  <a:noFill/>
                </a:ln>
                <a:solidFill>
                  <a:srgbClr val="FF3300"/>
                </a:solidFill>
                <a:effectLst/>
                <a:uLnTx/>
                <a:uFillTx/>
                <a:latin typeface="Times New Roman" pitchFamily="18" charset="0"/>
                <a:ea typeface="+mn-ea"/>
                <a:cs typeface="+mn-cs"/>
              </a:rPr>
              <a:t>menacée …</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60" name="Imag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1178" y="3227643"/>
            <a:ext cx="1230574" cy="1057225"/>
          </a:xfrm>
          <a:prstGeom prst="rect">
            <a:avLst/>
          </a:prstGeom>
        </p:spPr>
      </p:pic>
      <p:sp>
        <p:nvSpPr>
          <p:cNvPr id="2571270" name="Text Box 6"/>
          <p:cNvSpPr txBox="1">
            <a:spLocks noChangeArrowheads="1"/>
          </p:cNvSpPr>
          <p:nvPr/>
        </p:nvSpPr>
        <p:spPr bwMode="auto">
          <a:xfrm>
            <a:off x="1621946" y="3253337"/>
            <a:ext cx="7956376"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smtClean="0">
                <a:ln>
                  <a:noFill/>
                </a:ln>
                <a:solidFill>
                  <a:srgbClr val="00CC99">
                    <a:lumMod val="50000"/>
                  </a:srgbClr>
                </a:solidFill>
                <a:effectLst/>
                <a:uLnTx/>
                <a:uFillTx/>
                <a:latin typeface="Times New Roman" pitchFamily="18" charset="0"/>
                <a:ea typeface="+mn-ea"/>
                <a:cs typeface="+mn-cs"/>
              </a:rPr>
              <a:t>Réduction</a:t>
            </a:r>
            <a:r>
              <a:rPr kumimoji="0" lang="en-US" sz="3200" b="0" i="0" u="none" strike="noStrike" kern="1200" cap="none" spc="0" normalizeH="0" baseline="0" noProof="0" dirty="0" smtClean="0">
                <a:ln>
                  <a:noFill/>
                </a:ln>
                <a:solidFill>
                  <a:srgbClr val="00CC99">
                    <a:lumMod val="50000"/>
                  </a:srgbClr>
                </a:solidFill>
                <a:effectLst/>
                <a:uLnTx/>
                <a:uFillTx/>
                <a:latin typeface="Times New Roman" pitchFamily="18" charset="0"/>
                <a:ea typeface="+mn-ea"/>
                <a:cs typeface="+mn-cs"/>
              </a:rPr>
              <a:t> forte par </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les </a:t>
            </a:r>
            <a:r>
              <a:rPr kumimoji="0" lang="en-US" sz="3200" b="0" i="0"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feux</a:t>
            </a: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r>
            <a:b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a:t>
            </a:r>
            <a:r>
              <a:rPr kumimoji="0" lang="en-US" sz="32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combustion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directe</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érosion</a:t>
            </a:r>
            <a:r>
              <a:rPr kumimoji="0" lang="en-US" sz="2800" b="0" i="1" u="none" strike="noStrike" kern="1200" cap="none" spc="0" normalizeH="0" baseline="0" noProof="0" dirty="0">
                <a:ln>
                  <a:noFill/>
                </a:ln>
                <a:solidFill>
                  <a:srgbClr val="00CC99">
                    <a:lumMod val="50000"/>
                  </a:srgbClr>
                </a:solidFill>
                <a:effectLst/>
                <a:uLnTx/>
                <a:uFillTx/>
                <a:latin typeface="Times New Roman" pitchFamily="18" charset="0"/>
                <a:ea typeface="+mn-ea"/>
                <a:cs typeface="+mn-cs"/>
              </a:rPr>
              <a:t> après feu, </a:t>
            </a:r>
            <a:r>
              <a:rPr kumimoji="0" lang="en-US" sz="2800" b="0" i="1" u="none" strike="noStrike" kern="1200" cap="none" spc="0" normalizeH="0" baseline="0" noProof="0" dirty="0" err="1">
                <a:ln>
                  <a:noFill/>
                </a:ln>
                <a:solidFill>
                  <a:srgbClr val="00CC99">
                    <a:lumMod val="50000"/>
                  </a:srgbClr>
                </a:solidFill>
                <a:effectLst/>
                <a:uLnTx/>
                <a:uFillTx/>
                <a:latin typeface="Times New Roman" pitchFamily="18" charset="0"/>
                <a:ea typeface="+mn-ea"/>
                <a:cs typeface="+mn-cs"/>
              </a:rPr>
              <a:t>travaux</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354015" y="4445451"/>
            <a:ext cx="8893175" cy="101566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Reconstitution </a:t>
            </a:r>
            <a:r>
              <a:rPr kumimoji="0" lang="en-US" sz="3200" b="0" i="0" u="none" strike="noStrike" kern="1200" cap="none" spc="0" normalizeH="0" baseline="0" noProof="0" dirty="0" err="1">
                <a:ln>
                  <a:noFill/>
                </a:ln>
                <a:solidFill>
                  <a:srgbClr val="FF0000"/>
                </a:solidFill>
                <a:effectLst/>
                <a:uLnTx/>
                <a:uFillTx/>
                <a:latin typeface="Times New Roman" pitchFamily="18" charset="0"/>
                <a:ea typeface="+mn-ea"/>
                <a:cs typeface="+mn-cs"/>
              </a:rPr>
              <a:t>lente</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à cause des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sécheresse</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productivité</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faible</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ralentissement</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des cycles</a:t>
            </a:r>
            <a:endParaRPr kumimoji="0" lang="en-US" sz="28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90821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a:grpSpLocks/>
          </p:cNvGrpSpPr>
          <p:nvPr/>
        </p:nvGrpSpPr>
        <p:grpSpPr bwMode="auto">
          <a:xfrm>
            <a:off x="-323848" y="1"/>
            <a:ext cx="9864725" cy="6858000"/>
            <a:chOff x="1026" y="1842"/>
            <a:chExt cx="3762" cy="2478"/>
          </a:xfrm>
        </p:grpSpPr>
        <p:pic>
          <p:nvPicPr>
            <p:cNvPr id="19"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0"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16" name="ZoneTexte 15"/>
          <p:cNvSpPr txBox="1"/>
          <p:nvPr/>
        </p:nvSpPr>
        <p:spPr>
          <a:xfrm>
            <a:off x="108514" y="5787261"/>
            <a:ext cx="9000000" cy="954107"/>
          </a:xfrm>
          <a:prstGeom prst="rect">
            <a:avLst/>
          </a:prstGeom>
          <a:solidFill>
            <a:schemeClr val="accent6">
              <a:lumMod val="20000"/>
              <a:lumOff val="80000"/>
            </a:schemeClr>
          </a:solidFill>
        </p:spPr>
        <p:txBody>
          <a:bodyPr wrap="square" lIns="0" rIns="0"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rPr>
              <a:t>Part stable de MO faible et fixe sur </a:t>
            </a:r>
            <a:r>
              <a:rPr kumimoji="0" lang="fr-FR" sz="2800" b="0" i="0" u="none" strike="noStrike" kern="1200" cap="none" spc="0" normalizeH="0" baseline="0" noProof="0" dirty="0" smtClean="0">
                <a:ln>
                  <a:noFill/>
                </a:ln>
                <a:solidFill>
                  <a:srgbClr val="FF0000"/>
                </a:solidFill>
                <a:effectLst/>
                <a:uLnTx/>
                <a:uFillTx/>
                <a:latin typeface="Times New Roman" pitchFamily="18" charset="0"/>
                <a:ea typeface="+mn-ea"/>
                <a:cs typeface="+mn-cs"/>
              </a:rPr>
              <a:t>200 </a:t>
            </a:r>
            <a: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rPr>
              <a:t>ans (charbons)</a:t>
            </a:r>
            <a:b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rPr>
            </a:br>
            <a: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rPr>
              <a:t>La résilience se fait avec MO </a:t>
            </a:r>
            <a:r>
              <a:rPr kumimoji="0" lang="fr-FR" sz="2800" b="0" i="0" u="none" strike="noStrike" kern="1200" cap="none" spc="0" normalizeH="0" baseline="0" noProof="0" dirty="0" smtClean="0">
                <a:ln>
                  <a:noFill/>
                </a:ln>
                <a:solidFill>
                  <a:srgbClr val="FF0000"/>
                </a:solidFill>
                <a:effectLst/>
                <a:uLnTx/>
                <a:uFillTx/>
                <a:latin typeface="Times New Roman" pitchFamily="18" charset="0"/>
                <a:ea typeface="+mn-ea"/>
                <a:cs typeface="+mn-cs"/>
              </a:rPr>
              <a:t>dégradable </a:t>
            </a:r>
            <a: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sym typeface="Wingdings" panose="05000000000000000000" pitchFamily="2" charset="2"/>
              </a:rPr>
              <a:t> vulnérable</a:t>
            </a:r>
            <a:r>
              <a:rPr kumimoji="0" lang="fr-FR" sz="2800" b="0" i="0" u="none" strike="noStrike" kern="1200" cap="none" spc="0" normalizeH="0" baseline="0" noProof="0" dirty="0">
                <a:ln>
                  <a:noFill/>
                </a:ln>
                <a:solidFill>
                  <a:srgbClr val="FF0000"/>
                </a:solidFill>
                <a:effectLst/>
                <a:uLnTx/>
                <a:uFillTx/>
                <a:latin typeface="Times New Roman" pitchFamily="18" charset="0"/>
                <a:ea typeface="+mn-ea"/>
                <a:cs typeface="+mn-cs"/>
              </a:rPr>
              <a:t> </a:t>
            </a:r>
          </a:p>
        </p:txBody>
      </p:sp>
      <p:sp>
        <p:nvSpPr>
          <p:cNvPr id="21" name="Text Box 9"/>
          <p:cNvSpPr txBox="1">
            <a:spLocks noChangeArrowheads="1"/>
          </p:cNvSpPr>
          <p:nvPr/>
        </p:nvSpPr>
        <p:spPr bwMode="auto">
          <a:xfrm>
            <a:off x="-323848" y="113258"/>
            <a:ext cx="9864724" cy="584775"/>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sz="3200" b="1" i="0" u="none" strike="noStrike" kern="1200" cap="none" spc="0" normalizeH="0" baseline="0" noProof="0" dirty="0">
                <a:ln>
                  <a:noFill/>
                </a:ln>
                <a:solidFill>
                  <a:srgbClr val="FF3300"/>
                </a:solidFill>
                <a:effectLst/>
                <a:uLnTx/>
                <a:uFillTx/>
                <a:latin typeface="Times New Roman" pitchFamily="18" charset="0"/>
                <a:ea typeface="+mn-ea"/>
                <a:cs typeface="+mn-cs"/>
              </a:rPr>
              <a:t>   Bilan carbone…                            perte quantitative	</a:t>
            </a:r>
            <a:r>
              <a:rPr kumimoji="0" lang="fr-FR" sz="3200" b="1" i="0" u="none" strike="noStrike" kern="1200" cap="none" spc="0" normalizeH="0" baseline="0" noProof="0" dirty="0" smtClean="0">
                <a:ln>
                  <a:noFill/>
                </a:ln>
                <a:solidFill>
                  <a:srgbClr val="FF3300"/>
                </a:solidFill>
                <a:effectLst/>
                <a:uLnTx/>
                <a:uFillTx/>
                <a:latin typeface="Times New Roman" pitchFamily="18" charset="0"/>
                <a:ea typeface="+mn-ea"/>
                <a:cs typeface="+mn-cs"/>
              </a:rPr>
              <a:t>     </a:t>
            </a:r>
            <a:endParaRPr kumimoji="0" lang="en-GB" sz="3200" b="1"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
        <p:nvSpPr>
          <p:cNvPr id="38" name="Rectangle 37"/>
          <p:cNvSpPr>
            <a:spLocks noChangeArrowheads="1"/>
          </p:cNvSpPr>
          <p:nvPr/>
        </p:nvSpPr>
        <p:spPr bwMode="auto">
          <a:xfrm>
            <a:off x="20639" y="188640"/>
            <a:ext cx="9175750" cy="646331"/>
          </a:xfrm>
          <a:prstGeom prst="rect">
            <a:avLst/>
          </a:prstGeom>
          <a:solidFill>
            <a:schemeClr val="accent6">
              <a:lumMod val="20000"/>
              <a:lumOff val="80000"/>
            </a:schemeClr>
          </a:solidFill>
          <a:ln w="9525" algn="ctr">
            <a:noFill/>
            <a:miter lim="800000"/>
            <a:headEnd/>
            <a:tailEnd/>
          </a:ln>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39" name="Text Box 21"/>
          <p:cNvSpPr txBox="1">
            <a:spLocks noChangeArrowheads="1"/>
          </p:cNvSpPr>
          <p:nvPr/>
        </p:nvSpPr>
        <p:spPr bwMode="auto">
          <a:xfrm>
            <a:off x="155578" y="116636"/>
            <a:ext cx="886999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a:ln>
                  <a:noFill/>
                </a:ln>
                <a:solidFill>
                  <a:srgbClr val="FF3300"/>
                </a:solidFill>
                <a:effectLst/>
                <a:uLnTx/>
                <a:uFillTx/>
                <a:latin typeface="Times New Roman" pitchFamily="18" charset="0"/>
                <a:ea typeface="+mn-ea"/>
                <a:cs typeface="+mn-cs"/>
              </a:rPr>
              <a:t>Une diversité </a:t>
            </a:r>
            <a:r>
              <a:rPr kumimoji="0" lang="fr-FR" sz="3600" b="0" i="0" u="none" strike="noStrike" kern="1200" cap="none" spc="0" normalizeH="0" baseline="0" noProof="0" dirty="0" smtClean="0">
                <a:ln>
                  <a:noFill/>
                </a:ln>
                <a:solidFill>
                  <a:srgbClr val="FF3300"/>
                </a:solidFill>
                <a:effectLst/>
                <a:uLnTx/>
                <a:uFillTx/>
                <a:latin typeface="Times New Roman" pitchFamily="18" charset="0"/>
                <a:ea typeface="+mn-ea"/>
                <a:cs typeface="+mn-cs"/>
              </a:rPr>
              <a:t>menacée </a:t>
            </a:r>
            <a:r>
              <a:rPr kumimoji="0" lang="fr-FR" sz="3200" b="0" i="0" u="none" strike="noStrike" kern="1200" cap="none" spc="0" normalizeH="0" baseline="0" noProof="0" dirty="0" smtClean="0">
                <a:ln>
                  <a:noFill/>
                </a:ln>
                <a:solidFill>
                  <a:srgbClr val="FF3300"/>
                </a:solidFill>
                <a:effectLst/>
                <a:uLnTx/>
                <a:uFillTx/>
                <a:latin typeface="Times New Roman" pitchFamily="18" charset="0"/>
                <a:ea typeface="+mn-ea"/>
                <a:cs typeface="+mn-cs"/>
              </a:rPr>
              <a:t>… </a:t>
            </a:r>
            <a:r>
              <a:rPr kumimoji="0" lang="fr-FR" sz="3200" b="0" i="1" u="none" strike="noStrike" kern="1200" cap="none" spc="0" normalizeH="0" baseline="0" noProof="0" dirty="0">
                <a:ln>
                  <a:noFill/>
                </a:ln>
                <a:solidFill>
                  <a:srgbClr val="FF3300"/>
                </a:solidFill>
                <a:effectLst/>
                <a:uLnTx/>
                <a:uFillTx/>
                <a:latin typeface="Times New Roman" pitchFamily="18" charset="0"/>
                <a:ea typeface="+mn-ea"/>
                <a:cs typeface="+mn-cs"/>
              </a:rPr>
              <a:t>par manque de MO</a:t>
            </a:r>
            <a:endParaRPr kumimoji="0" lang="en-GB" sz="32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6" name="Image 5"/>
          <p:cNvPicPr>
            <a:picLocks noChangeAspect="1"/>
          </p:cNvPicPr>
          <p:nvPr/>
        </p:nvPicPr>
        <p:blipFill>
          <a:blip r:embed="rId5"/>
          <a:stretch>
            <a:fillRect/>
          </a:stretch>
        </p:blipFill>
        <p:spPr>
          <a:xfrm>
            <a:off x="108514" y="1090078"/>
            <a:ext cx="9000000" cy="4703260"/>
          </a:xfrm>
          <a:prstGeom prst="rect">
            <a:avLst/>
          </a:prstGeom>
          <a:ln w="19050">
            <a:solidFill>
              <a:srgbClr val="C00000"/>
            </a:solidFill>
          </a:ln>
        </p:spPr>
      </p:pic>
      <p:sp>
        <p:nvSpPr>
          <p:cNvPr id="10" name="ZoneTexte 9"/>
          <p:cNvSpPr txBox="1"/>
          <p:nvPr/>
        </p:nvSpPr>
        <p:spPr>
          <a:xfrm rot="16200000">
            <a:off x="7541737" y="3799783"/>
            <a:ext cx="2808312" cy="338554"/>
          </a:xfrm>
          <a:prstGeom prst="rect">
            <a:avLst/>
          </a:prstGeom>
          <a:noFill/>
        </p:spPr>
        <p:txBody>
          <a:bodyPr wrap="square" rtlCol="0">
            <a:spAutoFit/>
          </a:bodyPr>
          <a:lstStyle/>
          <a:p>
            <a:r>
              <a:rPr lang="fr-FR" sz="1600" i="1" dirty="0" smtClean="0">
                <a:solidFill>
                  <a:schemeClr val="tx1"/>
                </a:solidFill>
              </a:rPr>
              <a:t>D’après </a:t>
            </a:r>
            <a:r>
              <a:rPr lang="fr-FR" sz="1600" i="1" dirty="0" err="1" smtClean="0">
                <a:solidFill>
                  <a:schemeClr val="tx1"/>
                </a:solidFill>
              </a:rPr>
              <a:t>Cécillon</a:t>
            </a:r>
            <a:r>
              <a:rPr lang="fr-FR" sz="1600" i="1" dirty="0" smtClean="0">
                <a:solidFill>
                  <a:schemeClr val="tx1"/>
                </a:solidFill>
              </a:rPr>
              <a:t> 2018</a:t>
            </a:r>
            <a:endParaRPr lang="fr-FR" sz="1600" i="1" dirty="0">
              <a:solidFill>
                <a:schemeClr val="tx1"/>
              </a:solidFill>
            </a:endParaRPr>
          </a:p>
        </p:txBody>
      </p:sp>
    </p:spTree>
    <p:extLst>
      <p:ext uri="{BB962C8B-B14F-4D97-AF65-F5344CB8AC3E}">
        <p14:creationId xmlns:p14="http://schemas.microsoft.com/office/powerpoint/2010/main" val="33251822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p:cNvGrpSpPr>
            <a:grpSpLocks/>
          </p:cNvGrpSpPr>
          <p:nvPr/>
        </p:nvGrpSpPr>
        <p:grpSpPr bwMode="auto">
          <a:xfrm>
            <a:off x="-26605" y="1"/>
            <a:ext cx="9202355" cy="6858000"/>
            <a:chOff x="1026" y="1842"/>
            <a:chExt cx="3762" cy="2478"/>
          </a:xfrm>
        </p:grpSpPr>
        <p:pic>
          <p:nvPicPr>
            <p:cNvPr id="21" name="Picture 3" descr="cugndxvz[1]"/>
            <p:cNvPicPr>
              <a:picLocks noChangeAspect="1" noChangeArrowheads="1"/>
            </p:cNvPicPr>
            <p:nvPr/>
          </p:nvPicPr>
          <p:blipFill>
            <a:blip r:embed="rId3" cstate="print"/>
            <a:srcRect l="33170" r="33170" b="18657"/>
            <a:stretch>
              <a:fillRect/>
            </a:stretch>
          </p:blipFill>
          <p:spPr bwMode="auto">
            <a:xfrm>
              <a:off x="1026" y="1842"/>
              <a:ext cx="1937" cy="2478"/>
            </a:xfrm>
            <a:prstGeom prst="rect">
              <a:avLst/>
            </a:prstGeom>
            <a:noFill/>
          </p:spPr>
        </p:pic>
        <p:pic>
          <p:nvPicPr>
            <p:cNvPr id="22" name="Picture 4" descr="cugndxvz[1]"/>
            <p:cNvPicPr>
              <a:picLocks noChangeArrowheads="1"/>
            </p:cNvPicPr>
            <p:nvPr/>
          </p:nvPicPr>
          <p:blipFill>
            <a:blip r:embed="rId4" cstate="print"/>
            <a:srcRect l="33170" r="33170" b="18657"/>
            <a:stretch>
              <a:fillRect/>
            </a:stretch>
          </p:blipFill>
          <p:spPr bwMode="auto">
            <a:xfrm>
              <a:off x="2950" y="1842"/>
              <a:ext cx="1838" cy="2478"/>
            </a:xfrm>
            <a:prstGeom prst="rect">
              <a:avLst/>
            </a:prstGeom>
            <a:noFill/>
          </p:spPr>
        </p:pic>
      </p:grpSp>
      <p:sp>
        <p:nvSpPr>
          <p:cNvPr id="2571266" name="Rectangle 2"/>
          <p:cNvSpPr>
            <a:spLocks noChangeArrowheads="1"/>
          </p:cNvSpPr>
          <p:nvPr/>
        </p:nvSpPr>
        <p:spPr bwMode="auto">
          <a:xfrm>
            <a:off x="107500" y="5321568"/>
            <a:ext cx="8928996" cy="972000"/>
          </a:xfrm>
          <a:prstGeom prst="rect">
            <a:avLst/>
          </a:prstGeom>
          <a:solidFill>
            <a:srgbClr val="CCFFFF"/>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67" name="Rectangle 3"/>
          <p:cNvSpPr>
            <a:spLocks noChangeArrowheads="1"/>
          </p:cNvSpPr>
          <p:nvPr/>
        </p:nvSpPr>
        <p:spPr bwMode="auto">
          <a:xfrm>
            <a:off x="107500" y="4166528"/>
            <a:ext cx="8928996" cy="972000"/>
          </a:xfrm>
          <a:prstGeom prst="rect">
            <a:avLst/>
          </a:prstGeom>
          <a:solidFill>
            <a:srgbClr val="FFCC99"/>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68" name="Rectangle 4"/>
          <p:cNvSpPr>
            <a:spLocks noChangeArrowheads="1"/>
          </p:cNvSpPr>
          <p:nvPr/>
        </p:nvSpPr>
        <p:spPr bwMode="auto">
          <a:xfrm>
            <a:off x="107500" y="2981397"/>
            <a:ext cx="8928996" cy="972000"/>
          </a:xfrm>
          <a:prstGeom prst="rect">
            <a:avLst/>
          </a:prstGeom>
          <a:solidFill>
            <a:srgbClr val="FF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69" name="Rectangle 5"/>
          <p:cNvSpPr>
            <a:spLocks noChangeArrowheads="1"/>
          </p:cNvSpPr>
          <p:nvPr/>
        </p:nvSpPr>
        <p:spPr bwMode="auto">
          <a:xfrm>
            <a:off x="107500" y="1809908"/>
            <a:ext cx="8928996" cy="972000"/>
          </a:xfrm>
          <a:prstGeom prst="rect">
            <a:avLst/>
          </a:prstGeom>
          <a:solidFill>
            <a:srgbClr val="CCFFCC"/>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2571270" name="Text Box 6"/>
          <p:cNvSpPr txBox="1">
            <a:spLocks noChangeArrowheads="1"/>
          </p:cNvSpPr>
          <p:nvPr/>
        </p:nvSpPr>
        <p:spPr bwMode="auto">
          <a:xfrm>
            <a:off x="1115616" y="4105671"/>
            <a:ext cx="8028384" cy="101566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err="1" smtClean="0">
                <a:ln>
                  <a:noFill/>
                </a:ln>
                <a:solidFill>
                  <a:srgbClr val="008000"/>
                </a:solidFill>
                <a:effectLst/>
                <a:uLnTx/>
                <a:uFillTx/>
                <a:latin typeface="Times New Roman" pitchFamily="18" charset="0"/>
                <a:ea typeface="+mn-ea"/>
                <a:cs typeface="+mn-cs"/>
              </a:rPr>
              <a:t>Lutter</a:t>
            </a:r>
            <a:r>
              <a:rPr kumimoji="0" lang="en-US" sz="3200" b="0" i="0" u="none" strike="noStrike" kern="1200" cap="none" spc="0" normalizeH="0" baseline="0" noProof="0" dirty="0" smtClean="0">
                <a:ln>
                  <a:noFill/>
                </a:ln>
                <a:solidFill>
                  <a:srgbClr val="008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008000"/>
                </a:solidFill>
                <a:effectLst/>
                <a:uLnTx/>
                <a:uFillTx/>
                <a:latin typeface="Times New Roman" pitchFamily="18" charset="0"/>
                <a:ea typeface="+mn-ea"/>
                <a:cs typeface="+mn-cs"/>
              </a:rPr>
              <a:t>contre</a:t>
            </a:r>
            <a:r>
              <a:rPr kumimoji="0" lang="en-US" sz="3200" b="0" i="0" u="none" strike="noStrike" kern="1200" cap="none" spc="0" normalizeH="0" baseline="0" noProof="0" dirty="0" smtClean="0">
                <a:ln>
                  <a:noFill/>
                </a:ln>
                <a:solidFill>
                  <a:srgbClr val="008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008000"/>
                </a:solidFill>
                <a:effectLst/>
                <a:uLnTx/>
                <a:uFillTx/>
                <a:latin typeface="Times New Roman" pitchFamily="18" charset="0"/>
                <a:ea typeface="+mn-ea"/>
                <a:cs typeface="+mn-cs"/>
              </a:rPr>
              <a:t>l’érosion</a:t>
            </a:r>
            <a:r>
              <a:rPr kumimoji="0" lang="en-US" sz="2800" b="0" i="0" u="none" strike="noStrike" kern="1200" cap="none" spc="0" normalizeH="0" baseline="0" noProof="0" dirty="0" smtClean="0">
                <a:ln>
                  <a:noFill/>
                </a:ln>
                <a:solidFill>
                  <a:srgbClr val="FF3300"/>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srgbClr val="FF3300"/>
                </a:solidFill>
                <a:effectLst/>
                <a:uLnTx/>
                <a:uFillTx/>
                <a:latin typeface="Times New Roman" pitchFamily="18" charset="0"/>
                <a:ea typeface="+mn-ea"/>
                <a:cs typeface="+mn-cs"/>
              </a:rPr>
              <a:t/>
            </a:r>
            <a:br>
              <a:rPr kumimoji="0" lang="en-US" sz="2800" b="0" i="0" u="none" strike="noStrike" kern="1200" cap="none" spc="0" normalizeH="0" baseline="0" noProof="0" dirty="0">
                <a:ln>
                  <a:noFill/>
                </a:ln>
                <a:solidFill>
                  <a:srgbClr val="FF3300"/>
                </a:solidFill>
                <a:effectLst/>
                <a:uLnTx/>
                <a:uFillTx/>
                <a:latin typeface="Times New Roman" pitchFamily="18" charset="0"/>
                <a:ea typeface="+mn-ea"/>
                <a:cs typeface="+mn-cs"/>
              </a:rPr>
            </a:br>
            <a:r>
              <a:rPr kumimoji="0" lang="en-US" sz="2800" b="0" i="0" u="none" strike="noStrike" kern="1200" cap="none" spc="0" normalizeH="0" baseline="0" noProof="0" dirty="0">
                <a:ln>
                  <a:noFill/>
                </a:ln>
                <a:solidFill>
                  <a:srgbClr val="008000"/>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008000"/>
                </a:solidFill>
                <a:effectLst/>
                <a:uLnTx/>
                <a:uFillTx/>
                <a:latin typeface="Times New Roman" pitchFamily="18" charset="0"/>
                <a:ea typeface="+mn-ea"/>
                <a:cs typeface="+mn-cs"/>
              </a:rPr>
              <a:t>lors</a:t>
            </a:r>
            <a:r>
              <a:rPr kumimoji="0" lang="en-US" sz="2800" b="0" i="1" u="none" strike="noStrike" kern="1200" cap="none" spc="0" normalizeH="0" baseline="0" noProof="0" dirty="0" smtClean="0">
                <a:ln>
                  <a:noFill/>
                </a:ln>
                <a:solidFill>
                  <a:srgbClr val="008000"/>
                </a:solidFill>
                <a:effectLst/>
                <a:uLnTx/>
                <a:uFillTx/>
                <a:latin typeface="Times New Roman" pitchFamily="18" charset="0"/>
                <a:ea typeface="+mn-ea"/>
                <a:cs typeface="+mn-cs"/>
              </a:rPr>
              <a:t> des </a:t>
            </a:r>
            <a:r>
              <a:rPr kumimoji="0" lang="en-US" sz="2800" b="0" i="1" u="none" strike="noStrike" kern="1200" cap="none" spc="0" normalizeH="0" baseline="0" noProof="0" dirty="0" err="1" smtClean="0">
                <a:ln>
                  <a:noFill/>
                </a:ln>
                <a:solidFill>
                  <a:srgbClr val="008000"/>
                </a:solidFill>
                <a:effectLst/>
                <a:uLnTx/>
                <a:uFillTx/>
                <a:latin typeface="Times New Roman" pitchFamily="18" charset="0"/>
                <a:ea typeface="+mn-ea"/>
                <a:cs typeface="+mn-cs"/>
              </a:rPr>
              <a:t>travaux</a:t>
            </a:r>
            <a:r>
              <a:rPr kumimoji="0" lang="en-US" sz="2800" b="0" i="1" u="none" strike="noStrike" kern="1200" cap="none" spc="0" normalizeH="0" baseline="0" noProof="0" dirty="0" smtClean="0">
                <a:ln>
                  <a:noFill/>
                </a:ln>
                <a:solidFill>
                  <a:srgbClr val="008000"/>
                </a:solidFill>
                <a:effectLst/>
                <a:uLnTx/>
                <a:uFillTx/>
                <a:latin typeface="Times New Roman" pitchFamily="18" charset="0"/>
                <a:ea typeface="+mn-ea"/>
                <a:cs typeface="+mn-cs"/>
              </a:rPr>
              <a:t>, après feu, sur </a:t>
            </a:r>
            <a:r>
              <a:rPr kumimoji="0" lang="en-US" sz="2800" b="0" i="1" u="none" strike="noStrike" kern="1200" cap="none" spc="0" normalizeH="0" baseline="0" noProof="0" dirty="0" err="1" smtClean="0">
                <a:ln>
                  <a:noFill/>
                </a:ln>
                <a:solidFill>
                  <a:srgbClr val="008000"/>
                </a:solidFill>
                <a:effectLst/>
                <a:uLnTx/>
                <a:uFillTx/>
                <a:latin typeface="Times New Roman" pitchFamily="18" charset="0"/>
                <a:ea typeface="+mn-ea"/>
                <a:cs typeface="+mn-cs"/>
              </a:rPr>
              <a:t>pentes</a:t>
            </a:r>
            <a:r>
              <a:rPr kumimoji="0" lang="en-US" sz="2800" b="0" i="1" u="none" strike="noStrike" kern="1200" cap="none" spc="0" normalizeH="0" baseline="0" noProof="0" dirty="0" smtClean="0">
                <a:ln>
                  <a:noFill/>
                </a:ln>
                <a:solidFill>
                  <a:srgbClr val="008000"/>
                </a:solidFill>
                <a:effectLst/>
                <a:uLnTx/>
                <a:uFillTx/>
                <a:latin typeface="Times New Roman" pitchFamily="18" charset="0"/>
                <a:ea typeface="+mn-ea"/>
                <a:cs typeface="+mn-cs"/>
              </a:rPr>
              <a:t> fortes, …</a:t>
            </a:r>
            <a:endParaRPr kumimoji="0" lang="en-US" sz="2800" b="0" i="1" u="none" strike="noStrike" kern="1200" cap="none" spc="0" normalizeH="0" baseline="0" noProof="0" dirty="0">
              <a:ln>
                <a:noFill/>
              </a:ln>
              <a:solidFill>
                <a:srgbClr val="008000"/>
              </a:solidFill>
              <a:effectLst/>
              <a:uLnTx/>
              <a:uFillTx/>
              <a:latin typeface="Times New Roman" pitchFamily="18" charset="0"/>
              <a:ea typeface="+mn-ea"/>
              <a:cs typeface="+mn-cs"/>
            </a:endParaRPr>
          </a:p>
        </p:txBody>
      </p:sp>
      <p:sp>
        <p:nvSpPr>
          <p:cNvPr id="2571276" name="Text Box 12"/>
          <p:cNvSpPr txBox="1">
            <a:spLocks noChangeArrowheads="1"/>
          </p:cNvSpPr>
          <p:nvPr/>
        </p:nvSpPr>
        <p:spPr bwMode="auto">
          <a:xfrm>
            <a:off x="1" y="1674916"/>
            <a:ext cx="8963472"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Abondance</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et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diversité</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biologiques</a:t>
            </a:r>
            <a:r>
              <a:rPr kumimoji="0" lang="en-US" sz="3200" b="0" i="0" u="none" strike="noStrike" kern="1200" cap="none" spc="0" normalizeH="0" baseline="0" noProof="0" dirty="0" smtClean="0">
                <a:ln>
                  <a:noFill/>
                </a:ln>
                <a:solidFill>
                  <a:srgbClr val="3333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3333CC"/>
                </a:solidFill>
                <a:effectLst/>
                <a:uLnTx/>
                <a:uFillTx/>
                <a:latin typeface="Times New Roman" pitchFamily="18" charset="0"/>
                <a:ea typeface="+mn-ea"/>
                <a:cs typeface="+mn-cs"/>
              </a:rPr>
              <a:t>essentielles</a:t>
            </a:r>
            <a:r>
              <a:rPr kumimoji="0" lang="en-US" sz="2800" b="0" i="1" u="none" strike="noStrike" kern="1200" cap="none" spc="0" normalizeH="0" baseline="0" noProof="0" dirty="0">
                <a:ln>
                  <a:noFill/>
                </a:ln>
                <a:solidFill>
                  <a:srgbClr val="3333CC"/>
                </a:solidFill>
                <a:effectLst/>
                <a:uLnTx/>
                <a:uFillTx/>
                <a:latin typeface="Times New Roman" pitchFamily="18" charset="0"/>
                <a:ea typeface="+mn-ea"/>
                <a:cs typeface="+mn-cs"/>
              </a:rPr>
              <a:t/>
            </a:r>
            <a:br>
              <a:rPr kumimoji="0" lang="en-US" sz="2800" b="0" i="1" u="none" strike="noStrike" kern="1200" cap="none" spc="0" normalizeH="0" baseline="0" noProof="0" dirty="0">
                <a:ln>
                  <a:noFill/>
                </a:ln>
                <a:solidFill>
                  <a:srgbClr val="3333CC"/>
                </a:solidFill>
                <a:effectLst/>
                <a:uLnTx/>
                <a:uFillTx/>
                <a:latin typeface="Times New Roman" pitchFamily="18" charset="0"/>
                <a:ea typeface="+mn-ea"/>
                <a:cs typeface="+mn-cs"/>
              </a:rPr>
            </a:br>
            <a:r>
              <a:rPr kumimoji="0" lang="en-US" sz="2800" b="0" i="1" u="none" strike="noStrike" kern="1200" cap="none" spc="0" normalizeH="0" baseline="0" noProof="0" dirty="0">
                <a:ln>
                  <a:noFill/>
                </a:ln>
                <a:solidFill>
                  <a:srgbClr val="3333CC"/>
                </a:solidFill>
                <a:effectLst/>
                <a:uLnTx/>
                <a:uFillTx/>
                <a:latin typeface="Times New Roman" pitchFamily="18" charset="0"/>
                <a:ea typeface="+mn-ea"/>
                <a:cs typeface="+mn-cs"/>
              </a:rPr>
              <a:t>         … </a:t>
            </a:r>
            <a:r>
              <a:rPr kumimoji="0" lang="en-US" sz="2800" b="1" i="1" u="none" strike="noStrike" kern="1200" cap="none" spc="0" normalizeH="0" baseline="0" noProof="0" dirty="0" err="1" smtClean="0">
                <a:ln>
                  <a:noFill/>
                </a:ln>
                <a:solidFill>
                  <a:srgbClr val="FF0000"/>
                </a:solidFill>
                <a:effectLst/>
                <a:uLnTx/>
                <a:uFillTx/>
                <a:latin typeface="Times New Roman" pitchFamily="18" charset="0"/>
                <a:ea typeface="+mn-ea"/>
                <a:cs typeface="+mn-cs"/>
              </a:rPr>
              <a:t>assurent</a:t>
            </a:r>
            <a:r>
              <a:rPr kumimoji="0" lang="en-US" sz="2800" b="1" i="1" u="none" strike="noStrike" kern="1200" cap="none" spc="0" normalizeH="0" baseline="0" noProof="0" dirty="0" smtClean="0">
                <a:ln>
                  <a:noFill/>
                </a:ln>
                <a:solidFill>
                  <a:srgbClr val="FF0000"/>
                </a:solidFill>
                <a:effectLst/>
                <a:uLnTx/>
                <a:uFillTx/>
                <a:latin typeface="Times New Roman" pitchFamily="18" charset="0"/>
                <a:ea typeface="+mn-ea"/>
                <a:cs typeface="+mn-cs"/>
              </a:rPr>
              <a:t> résistance et resilience </a:t>
            </a:r>
            <a:r>
              <a:rPr kumimoji="0" lang="en-US" sz="2800" b="0" i="1" u="none" strike="noStrike" kern="1200" cap="none" spc="0" normalizeH="0" baseline="0" noProof="0" dirty="0" smtClean="0">
                <a:ln>
                  <a:noFill/>
                </a:ln>
                <a:solidFill>
                  <a:srgbClr val="3333CC"/>
                </a:solidFill>
                <a:effectLst/>
                <a:uLnTx/>
                <a:uFillTx/>
                <a:latin typeface="Times New Roman" pitchFamily="18" charset="0"/>
                <a:ea typeface="+mn-ea"/>
                <a:cs typeface="+mn-cs"/>
              </a:rPr>
              <a:t>à long </a:t>
            </a:r>
            <a:r>
              <a:rPr kumimoji="0" lang="en-US" sz="2800" b="0" i="1" u="none" strike="noStrike" kern="1200" cap="none" spc="0" normalizeH="0" baseline="0" noProof="0" dirty="0" err="1" smtClean="0">
                <a:ln>
                  <a:noFill/>
                </a:ln>
                <a:solidFill>
                  <a:srgbClr val="3333CC"/>
                </a:solidFill>
                <a:effectLst/>
                <a:uLnTx/>
                <a:uFillTx/>
                <a:latin typeface="Times New Roman" pitchFamily="18" charset="0"/>
                <a:ea typeface="+mn-ea"/>
                <a:cs typeface="+mn-cs"/>
              </a:rPr>
              <a:t>terme</a:t>
            </a:r>
            <a:endParaRPr kumimoji="0" lang="en-US" sz="2800" b="0" i="0" u="none" strike="noStrike" kern="1200" cap="none" spc="0" normalizeH="0" baseline="0" noProof="0" dirty="0">
              <a:ln>
                <a:noFill/>
              </a:ln>
              <a:solidFill>
                <a:srgbClr val="3333CC"/>
              </a:solidFill>
              <a:effectLst/>
              <a:uLnTx/>
              <a:uFillTx/>
              <a:latin typeface="Arial Narrow" panose="020B0606020202030204" pitchFamily="34" charset="0"/>
              <a:ea typeface="+mn-ea"/>
              <a:cs typeface="+mn-cs"/>
            </a:endParaRPr>
          </a:p>
        </p:txBody>
      </p:sp>
      <p:sp>
        <p:nvSpPr>
          <p:cNvPr id="2571277" name="Text Box 13"/>
          <p:cNvSpPr txBox="1">
            <a:spLocks noChangeArrowheads="1"/>
          </p:cNvSpPr>
          <p:nvPr/>
        </p:nvSpPr>
        <p:spPr bwMode="auto">
          <a:xfrm>
            <a:off x="611565" y="2924282"/>
            <a:ext cx="8497515" cy="107721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9900CC"/>
                </a:solidFill>
                <a:effectLst/>
                <a:uLnTx/>
                <a:uFillTx/>
                <a:latin typeface="Times New Roman" pitchFamily="18" charset="0"/>
                <a:ea typeface="+mn-ea"/>
                <a:cs typeface="+mn-cs"/>
              </a:rPr>
              <a:t> </a:t>
            </a:r>
            <a: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Stock de </a:t>
            </a:r>
            <a:r>
              <a:rPr kumimoji="0" lang="en-US" sz="3200" b="0" i="0" u="none" strike="noStrike" kern="1200" cap="none" spc="0" normalizeH="0" baseline="0" noProof="0" dirty="0" err="1" smtClean="0">
                <a:ln>
                  <a:noFill/>
                </a:ln>
                <a:solidFill>
                  <a:srgbClr val="9900CC"/>
                </a:solidFill>
                <a:effectLst/>
                <a:uLnTx/>
                <a:uFillTx/>
                <a:latin typeface="Times New Roman" pitchFamily="18" charset="0"/>
                <a:ea typeface="+mn-ea"/>
                <a:cs typeface="+mn-cs"/>
              </a:rPr>
              <a:t>carbone</a:t>
            </a:r>
            <a: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 à preserver </a:t>
            </a:r>
            <a:r>
              <a:rPr kumimoji="0" lang="en-US" sz="3200" b="0" i="0" u="none" strike="noStrike" kern="1200" cap="none" spc="0" normalizeH="0" baseline="0" noProof="0" dirty="0" err="1" smtClean="0">
                <a:ln>
                  <a:noFill/>
                </a:ln>
                <a:solidFill>
                  <a:srgbClr val="9900CC"/>
                </a:solidFill>
                <a:effectLst/>
                <a:uLnTx/>
                <a:uFillTx/>
                <a:latin typeface="Times New Roman" pitchFamily="18" charset="0"/>
                <a:ea typeface="+mn-ea"/>
                <a:cs typeface="+mn-cs"/>
              </a:rPr>
              <a:t>ou</a:t>
            </a:r>
            <a: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9900CC"/>
                </a:solidFill>
                <a:effectLst/>
                <a:uLnTx/>
                <a:uFillTx/>
                <a:latin typeface="Times New Roman" pitchFamily="18" charset="0"/>
                <a:ea typeface="+mn-ea"/>
                <a:cs typeface="+mn-cs"/>
              </a:rPr>
              <a:t>reconstituer</a:t>
            </a:r>
            <a: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
            </a:r>
            <a:b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br>
            <a:r>
              <a:rPr kumimoji="0" lang="en-US" sz="3200" b="0" i="0" u="none" strike="noStrike" kern="1200" cap="none" spc="0" normalizeH="0" baseline="0" noProof="0" dirty="0" smtClean="0">
                <a:ln>
                  <a:noFill/>
                </a:ln>
                <a:solidFill>
                  <a:srgbClr val="9900CC"/>
                </a:solidFill>
                <a:effectLst/>
                <a:uLnTx/>
                <a:uFillTx/>
                <a:latin typeface="Times New Roman" pitchFamily="18" charset="0"/>
                <a:ea typeface="+mn-ea"/>
                <a:cs typeface="+mn-cs"/>
              </a:rPr>
              <a:t>      </a:t>
            </a:r>
            <a:r>
              <a:rPr kumimoji="0" lang="en-US" sz="2800" b="0" i="0" u="none" strike="noStrike" kern="1200" cap="none" spc="0" normalizeH="0" baseline="0" noProof="0" dirty="0" smtClean="0">
                <a:ln>
                  <a:noFill/>
                </a:ln>
                <a:solidFill>
                  <a:srgbClr val="9900CC"/>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9900CC"/>
                </a:solidFill>
                <a:effectLst/>
                <a:uLnTx/>
                <a:uFillTx/>
                <a:latin typeface="Times New Roman" pitchFamily="18" charset="0"/>
                <a:ea typeface="+mn-ea"/>
                <a:cs typeface="+mn-cs"/>
              </a:rPr>
              <a:t>soutient</a:t>
            </a:r>
            <a:r>
              <a:rPr kumimoji="0" lang="en-US" sz="2800" b="0" i="1" u="none" strike="noStrike" kern="1200" cap="none" spc="0" normalizeH="0" baseline="0" noProof="0" dirty="0" smtClean="0">
                <a:ln>
                  <a:noFill/>
                </a:ln>
                <a:solidFill>
                  <a:srgbClr val="9900CC"/>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9900CC"/>
                </a:solidFill>
                <a:effectLst/>
                <a:uLnTx/>
                <a:uFillTx/>
                <a:latin typeface="Times New Roman" pitchFamily="18" charset="0"/>
                <a:ea typeface="+mn-ea"/>
                <a:cs typeface="+mn-cs"/>
              </a:rPr>
              <a:t>l’activité</a:t>
            </a:r>
            <a:r>
              <a:rPr kumimoji="0" lang="en-US" sz="2800" b="0" i="1" u="none" strike="noStrike" kern="1200" cap="none" spc="0" normalizeH="0" baseline="0" noProof="0" dirty="0" smtClean="0">
                <a:ln>
                  <a:noFill/>
                </a:ln>
                <a:solidFill>
                  <a:srgbClr val="9900CC"/>
                </a:solidFill>
                <a:effectLst/>
                <a:uLnTx/>
                <a:uFillTx/>
                <a:latin typeface="Times New Roman" pitchFamily="18" charset="0"/>
                <a:ea typeface="+mn-ea"/>
                <a:cs typeface="+mn-cs"/>
              </a:rPr>
              <a:t> </a:t>
            </a:r>
            <a:r>
              <a:rPr kumimoji="0" lang="en-US" sz="2800" b="0" i="1" u="none" strike="noStrike" kern="1200" cap="none" spc="0" normalizeH="0" baseline="0" noProof="0" dirty="0" err="1" smtClean="0">
                <a:ln>
                  <a:noFill/>
                </a:ln>
                <a:solidFill>
                  <a:srgbClr val="9900CC"/>
                </a:solidFill>
                <a:effectLst/>
                <a:uLnTx/>
                <a:uFillTx/>
                <a:latin typeface="Times New Roman" pitchFamily="18" charset="0"/>
                <a:ea typeface="+mn-ea"/>
                <a:cs typeface="+mn-cs"/>
              </a:rPr>
              <a:t>biologique</a:t>
            </a:r>
            <a:endParaRPr kumimoji="0" lang="en-US" sz="2800" b="0" i="1"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2571278" name="Text Box 14"/>
          <p:cNvSpPr txBox="1">
            <a:spLocks noChangeArrowheads="1"/>
          </p:cNvSpPr>
          <p:nvPr/>
        </p:nvSpPr>
        <p:spPr bwMode="auto">
          <a:xfrm>
            <a:off x="540044" y="5277905"/>
            <a:ext cx="8239704" cy="101566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Faisons</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découvrir</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et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connaître</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cette</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mn-cs"/>
              </a:rPr>
              <a:t>richesse</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t/>
            </a:r>
            <a:b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mn-cs"/>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mn-cs"/>
              </a:rPr>
              <a:t>	…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professionnels</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grand public, </a:t>
            </a:r>
            <a:r>
              <a:rPr kumimoji="0" lang="en-US" sz="2800" b="0" i="1" u="none" strike="noStrike" kern="1200" cap="none" spc="0" normalizeH="0" baseline="0" noProof="0" dirty="0" err="1" smtClean="0">
                <a:ln>
                  <a:noFill/>
                </a:ln>
                <a:solidFill>
                  <a:srgbClr val="FF0000"/>
                </a:solidFill>
                <a:effectLst/>
                <a:uLnTx/>
                <a:uFillTx/>
                <a:latin typeface="Times New Roman" pitchFamily="18" charset="0"/>
                <a:ea typeface="+mn-ea"/>
                <a:cs typeface="+mn-cs"/>
              </a:rPr>
              <a:t>élus</a:t>
            </a:r>
            <a:r>
              <a:rPr kumimoji="0" lang="en-US" sz="2800" b="0" i="1" u="none" strike="noStrike" kern="1200" cap="none" spc="0" normalizeH="0" baseline="0" noProof="0" dirty="0" smtClean="0">
                <a:ln>
                  <a:noFill/>
                </a:ln>
                <a:solidFill>
                  <a:srgbClr val="FF0000"/>
                </a:solidFill>
                <a:effectLst/>
                <a:uLnTx/>
                <a:uFillTx/>
                <a:latin typeface="Times New Roman" pitchFamily="18" charset="0"/>
                <a:ea typeface="+mn-ea"/>
                <a:cs typeface="+mn-cs"/>
              </a:rPr>
              <a:t>, …</a:t>
            </a:r>
            <a:endParaRPr kumimoji="0" lang="en-US" sz="28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206">
            <a:off x="269814" y="5648310"/>
            <a:ext cx="1062806" cy="11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107500" y="233108"/>
            <a:ext cx="8928996" cy="1242298"/>
            <a:chOff x="107500" y="233108"/>
            <a:chExt cx="8928996" cy="1242298"/>
          </a:xfrm>
        </p:grpSpPr>
        <p:sp>
          <p:nvSpPr>
            <p:cNvPr id="17" name="Rectangle 16"/>
            <p:cNvSpPr>
              <a:spLocks noChangeArrowheads="1"/>
            </p:cNvSpPr>
            <p:nvPr/>
          </p:nvSpPr>
          <p:spPr bwMode="auto">
            <a:xfrm>
              <a:off x="107500" y="233108"/>
              <a:ext cx="8928996"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sp>
          <p:nvSpPr>
            <p:cNvPr id="18" name="Rectangle 5"/>
            <p:cNvSpPr>
              <a:spLocks noChangeArrowheads="1"/>
            </p:cNvSpPr>
            <p:nvPr/>
          </p:nvSpPr>
          <p:spPr bwMode="auto">
            <a:xfrm>
              <a:off x="107503" y="836712"/>
              <a:ext cx="8928993" cy="638694"/>
            </a:xfrm>
            <a:prstGeom prst="rect">
              <a:avLst/>
            </a:prstGeom>
            <a:solidFill>
              <a:schemeClr val="accent6">
                <a:lumMod val="20000"/>
                <a:lumOff val="80000"/>
              </a:schemeClr>
            </a:solidFill>
            <a:ln w="9525" algn="ctr">
              <a:noFill/>
              <a:miter lim="800000"/>
              <a:headEnd/>
              <a:tailEnd/>
            </a:ln>
            <a:effectLst/>
          </p:spPr>
          <p:txBody>
            <a:bodyPr wrap="squar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3300"/>
                </a:solidFill>
                <a:effectLst/>
                <a:uLnTx/>
                <a:uFillTx/>
                <a:latin typeface="Times New Roman" pitchFamily="18" charset="0"/>
                <a:ea typeface="+mn-ea"/>
                <a:cs typeface="+mn-cs"/>
              </a:endParaRPr>
            </a:p>
          </p:txBody>
        </p:sp>
      </p:grpSp>
      <p:pic>
        <p:nvPicPr>
          <p:cNvPr id="19" name="Picture 7"/>
          <p:cNvPicPr>
            <a:picLocks noChangeAspect="1" noChangeArrowheads="1"/>
          </p:cNvPicPr>
          <p:nvPr/>
        </p:nvPicPr>
        <p:blipFill>
          <a:blip r:embed="rId6" cstate="print"/>
          <a:srcRect b="22858"/>
          <a:stretch>
            <a:fillRect/>
          </a:stretch>
        </p:blipFill>
        <p:spPr bwMode="auto">
          <a:xfrm rot="598124">
            <a:off x="8223125" y="535014"/>
            <a:ext cx="863600" cy="1150938"/>
          </a:xfrm>
          <a:prstGeom prst="rect">
            <a:avLst/>
          </a:prstGeom>
          <a:noFill/>
          <a:ln w="9525">
            <a:noFill/>
            <a:miter lim="800000"/>
            <a:headEnd/>
            <a:tailEnd/>
          </a:ln>
          <a:effectLst/>
        </p:spPr>
      </p:pic>
      <p:sp>
        <p:nvSpPr>
          <p:cNvPr id="23" name="Text Box 12"/>
          <p:cNvSpPr txBox="1">
            <a:spLocks noChangeArrowheads="1"/>
          </p:cNvSpPr>
          <p:nvPr/>
        </p:nvSpPr>
        <p:spPr bwMode="auto">
          <a:xfrm>
            <a:off x="250830" y="852205"/>
            <a:ext cx="8353618"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1"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en-US" sz="3200" b="0" i="1" u="none" strike="noStrike" kern="1200" cap="none" spc="0" normalizeH="0" baseline="0" noProof="0" dirty="0" smtClean="0">
                <a:ln>
                  <a:noFill/>
                </a:ln>
                <a:solidFill>
                  <a:srgbClr val="3333CC"/>
                </a:solidFill>
                <a:effectLst/>
                <a:uLnTx/>
                <a:uFillTx/>
                <a:latin typeface="Times New Roman" pitchFamily="18" charset="0"/>
                <a:ea typeface="+mn-ea"/>
                <a:cs typeface="+mn-cs"/>
              </a:rPr>
              <a:t>Sans sols riches et </a:t>
            </a:r>
            <a:r>
              <a:rPr kumimoji="0" lang="en-US" sz="3200" b="0" i="1" u="none" strike="noStrike" kern="1200" cap="none" spc="0" normalizeH="0" baseline="0" noProof="0" dirty="0" err="1" smtClean="0">
                <a:ln>
                  <a:noFill/>
                </a:ln>
                <a:solidFill>
                  <a:srgbClr val="3333CC"/>
                </a:solidFill>
                <a:effectLst/>
                <a:uLnTx/>
                <a:uFillTx/>
                <a:latin typeface="Times New Roman" pitchFamily="18" charset="0"/>
                <a:ea typeface="+mn-ea"/>
                <a:cs typeface="+mn-cs"/>
              </a:rPr>
              <a:t>actifs</a:t>
            </a:r>
            <a:r>
              <a:rPr kumimoji="0" lang="en-US" sz="3200" b="0" i="1" u="none" strike="noStrike" kern="1200" cap="none" spc="0" normalizeH="0" baseline="0" noProof="0" dirty="0" smtClean="0">
                <a:ln>
                  <a:noFill/>
                </a:ln>
                <a:solidFill>
                  <a:srgbClr val="3333CC"/>
                </a:solidFill>
                <a:effectLst/>
                <a:uLnTx/>
                <a:uFillTx/>
                <a:latin typeface="Times New Roman" pitchFamily="18" charset="0"/>
                <a:ea typeface="+mn-ea"/>
                <a:cs typeface="+mn-cs"/>
              </a:rPr>
              <a:t> pas de belles </a:t>
            </a:r>
            <a:r>
              <a:rPr kumimoji="0" lang="en-US" sz="3200" b="0" i="1" u="none" strike="noStrike" kern="1200" cap="none" spc="0" normalizeH="0" baseline="0" noProof="0" dirty="0" err="1" smtClean="0">
                <a:ln>
                  <a:noFill/>
                </a:ln>
                <a:solidFill>
                  <a:srgbClr val="3333CC"/>
                </a:solidFill>
                <a:effectLst/>
                <a:uLnTx/>
                <a:uFillTx/>
                <a:latin typeface="Times New Roman" pitchFamily="18" charset="0"/>
                <a:ea typeface="+mn-ea"/>
                <a:cs typeface="+mn-cs"/>
              </a:rPr>
              <a:t>forêts</a:t>
            </a:r>
            <a:endParaRPr kumimoji="0" lang="en-US" sz="2800" b="0" i="1"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24" name="Text Box 21"/>
          <p:cNvSpPr txBox="1">
            <a:spLocks noChangeArrowheads="1"/>
          </p:cNvSpPr>
          <p:nvPr/>
        </p:nvSpPr>
        <p:spPr bwMode="auto">
          <a:xfrm>
            <a:off x="250830" y="116636"/>
            <a:ext cx="8712643" cy="646331"/>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0" i="0" u="none" strike="noStrike" kern="1200" cap="none" spc="0" normalizeH="0" baseline="0" noProof="0" dirty="0" smtClean="0">
                <a:ln>
                  <a:noFill/>
                </a:ln>
                <a:solidFill>
                  <a:srgbClr val="FF3300"/>
                </a:solidFill>
                <a:effectLst/>
                <a:uLnTx/>
                <a:uFillTx/>
                <a:latin typeface="Times New Roman" pitchFamily="18" charset="0"/>
                <a:ea typeface="+mn-ea"/>
                <a:cs typeface="+mn-cs"/>
              </a:rPr>
              <a:t>Protégeons les sols de nos forêts…</a:t>
            </a:r>
            <a:endParaRPr kumimoji="0" lang="en-GB" sz="3600" b="0" i="1" u="none" strike="noStrike" kern="1200" cap="none" spc="0" normalizeH="0" baseline="0" noProof="0" dirty="0">
              <a:ln>
                <a:noFill/>
              </a:ln>
              <a:solidFill>
                <a:srgbClr val="FF33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0178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ChangeArrowheads="1"/>
          </p:cNvSpPr>
          <p:nvPr/>
        </p:nvSpPr>
        <p:spPr bwMode="auto">
          <a:xfrm>
            <a:off x="0" y="836613"/>
            <a:ext cx="9144000" cy="60213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7171" name="Rectangle 2"/>
          <p:cNvSpPr>
            <a:spLocks noChangeArrowheads="1"/>
          </p:cNvSpPr>
          <p:nvPr/>
        </p:nvSpPr>
        <p:spPr bwMode="auto">
          <a:xfrm>
            <a:off x="0" y="2133600"/>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7172" name="Rectangle 3"/>
          <p:cNvSpPr>
            <a:spLocks noChangeArrowheads="1"/>
          </p:cNvSpPr>
          <p:nvPr/>
        </p:nvSpPr>
        <p:spPr bwMode="auto">
          <a:xfrm>
            <a:off x="0" y="981075"/>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7173" name="Text Box 4"/>
          <p:cNvSpPr txBox="1">
            <a:spLocks noChangeArrowheads="1"/>
          </p:cNvSpPr>
          <p:nvPr/>
        </p:nvSpPr>
        <p:spPr bwMode="auto">
          <a:xfrm>
            <a:off x="88900" y="836613"/>
            <a:ext cx="808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dirty="0"/>
              <a:t> Les t° d'été </a:t>
            </a:r>
            <a:r>
              <a:rPr lang="fr-FR" altLang="fr-FR" u="none" dirty="0" smtClean="0"/>
              <a:t>contrainte </a:t>
            </a:r>
            <a:r>
              <a:rPr lang="fr-FR" altLang="fr-FR" u="none" dirty="0"/>
              <a:t>majeure</a:t>
            </a:r>
            <a:br>
              <a:rPr lang="fr-FR" altLang="fr-FR" u="none" dirty="0"/>
            </a:br>
            <a:r>
              <a:rPr lang="fr-FR" altLang="fr-FR" u="none" dirty="0"/>
              <a:t>     </a:t>
            </a:r>
            <a:r>
              <a:rPr lang="fr-FR" altLang="fr-FR" sz="2800" i="1" u="none" dirty="0"/>
              <a:t>… 0.5°C / 10 ans =&gt; +5°C fin du siècle</a:t>
            </a:r>
            <a:endParaRPr lang="en-GB" altLang="fr-FR" sz="2800" i="1" u="none" dirty="0">
              <a:solidFill>
                <a:schemeClr val="tx1"/>
              </a:solidFill>
            </a:endParaRPr>
          </a:p>
        </p:txBody>
      </p:sp>
      <p:sp>
        <p:nvSpPr>
          <p:cNvPr id="7174" name="Text Box 8"/>
          <p:cNvSpPr txBox="1">
            <a:spLocks noChangeArrowheads="1"/>
          </p:cNvSpPr>
          <p:nvPr/>
        </p:nvSpPr>
        <p:spPr bwMode="auto">
          <a:xfrm>
            <a:off x="323850" y="2060575"/>
            <a:ext cx="8602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solidFill>
                  <a:schemeClr val="accent2"/>
                </a:solidFill>
              </a:rPr>
              <a:t> Max d'été &gt;&gt; seuils critiques </a:t>
            </a:r>
            <a:br>
              <a:rPr lang="fr-FR" altLang="fr-FR" u="none">
                <a:solidFill>
                  <a:schemeClr val="accent2"/>
                </a:solidFill>
              </a:rPr>
            </a:br>
            <a:r>
              <a:rPr lang="fr-FR" altLang="fr-FR" u="none">
                <a:solidFill>
                  <a:schemeClr val="accent2"/>
                </a:solidFill>
              </a:rPr>
              <a:t>   </a:t>
            </a:r>
            <a:r>
              <a:rPr lang="fr-FR" altLang="fr-FR" sz="2800" i="1" u="none">
                <a:solidFill>
                  <a:schemeClr val="accent2"/>
                </a:solidFill>
              </a:rPr>
              <a:t>… survie / physiologie / stress</a:t>
            </a:r>
            <a:endParaRPr lang="en-GB" altLang="fr-FR" sz="2000" i="1" u="none">
              <a:solidFill>
                <a:schemeClr val="tx1"/>
              </a:solidFill>
            </a:endParaRPr>
          </a:p>
        </p:txBody>
      </p:sp>
      <p:sp>
        <p:nvSpPr>
          <p:cNvPr id="7175" name="Rectangle 2"/>
          <p:cNvSpPr>
            <a:spLocks noChangeArrowheads="1"/>
          </p:cNvSpPr>
          <p:nvPr/>
        </p:nvSpPr>
        <p:spPr bwMode="auto">
          <a:xfrm>
            <a:off x="0" y="4581525"/>
            <a:ext cx="9107488" cy="1728788"/>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7176" name="Rectangle 3"/>
          <p:cNvSpPr>
            <a:spLocks noChangeArrowheads="1"/>
          </p:cNvSpPr>
          <p:nvPr/>
        </p:nvSpPr>
        <p:spPr bwMode="auto">
          <a:xfrm>
            <a:off x="0" y="3429000"/>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7177" name="Text Box 14"/>
          <p:cNvSpPr txBox="1">
            <a:spLocks noChangeArrowheads="1"/>
          </p:cNvSpPr>
          <p:nvPr/>
        </p:nvSpPr>
        <p:spPr bwMode="auto">
          <a:xfrm>
            <a:off x="193675" y="4654550"/>
            <a:ext cx="87328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a:solidFill>
                  <a:srgbClr val="FF0000"/>
                </a:solidFill>
              </a:rPr>
              <a:t>Des t° min trop élevée = stress continu </a:t>
            </a:r>
            <a:br>
              <a:rPr lang="en-US" altLang="fr-FR" sz="3200" u="none">
                <a:solidFill>
                  <a:srgbClr val="FF0000"/>
                </a:solidFill>
              </a:rPr>
            </a:br>
            <a:r>
              <a:rPr lang="en-US" altLang="fr-FR" sz="3200" i="1" u="none">
                <a:solidFill>
                  <a:srgbClr val="FF0000"/>
                </a:solidFill>
              </a:rPr>
              <a:t>   </a:t>
            </a:r>
            <a:r>
              <a:rPr lang="en-US" altLang="fr-FR" sz="2800" i="1" u="none">
                <a:solidFill>
                  <a:srgbClr val="FF0000"/>
                </a:solidFill>
              </a:rPr>
              <a:t>... pas de rosée / évaporation forte =&gt;</a:t>
            </a:r>
            <a:br>
              <a:rPr lang="en-US" altLang="fr-FR" sz="2800" i="1" u="none">
                <a:solidFill>
                  <a:srgbClr val="FF0000"/>
                </a:solidFill>
              </a:rPr>
            </a:br>
            <a:r>
              <a:rPr lang="en-US" altLang="fr-FR" sz="2800" i="1" u="none">
                <a:solidFill>
                  <a:srgbClr val="FF0000"/>
                </a:solidFill>
              </a:rPr>
              <a:t>        deshydratation des végétaux et du sol</a:t>
            </a:r>
            <a:br>
              <a:rPr lang="en-US" altLang="fr-FR" sz="2800" i="1" u="none">
                <a:solidFill>
                  <a:srgbClr val="FF0000"/>
                </a:solidFill>
              </a:rPr>
            </a:br>
            <a:endParaRPr lang="en-US" altLang="fr-FR" sz="2800" i="1" u="none">
              <a:solidFill>
                <a:srgbClr val="FF0000"/>
              </a:solidFill>
            </a:endParaRPr>
          </a:p>
        </p:txBody>
      </p:sp>
      <p:pic>
        <p:nvPicPr>
          <p:cNvPr id="7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7591" t="6937" b="39677"/>
          <a:stretch>
            <a:fillRect/>
          </a:stretch>
        </p:blipFill>
        <p:spPr bwMode="auto">
          <a:xfrm>
            <a:off x="6764338" y="1471613"/>
            <a:ext cx="2343150" cy="3227387"/>
          </a:xfrm>
          <a:prstGeom prst="rect">
            <a:avLst/>
          </a:prstGeom>
          <a:noFill/>
          <a:ln w="317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179" name="Text Box 6"/>
          <p:cNvSpPr txBox="1">
            <a:spLocks noChangeArrowheads="1"/>
          </p:cNvSpPr>
          <p:nvPr/>
        </p:nvSpPr>
        <p:spPr bwMode="auto">
          <a:xfrm>
            <a:off x="684213" y="3421063"/>
            <a:ext cx="8135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a:solidFill>
                  <a:srgbClr val="008000"/>
                </a:solidFill>
              </a:rPr>
              <a:t>T° min d'été = repos de nuit</a:t>
            </a:r>
            <a:br>
              <a:rPr lang="en-US" altLang="fr-FR" sz="3200" u="none">
                <a:solidFill>
                  <a:srgbClr val="008000"/>
                </a:solidFill>
              </a:rPr>
            </a:br>
            <a:r>
              <a:rPr lang="fr-FR" altLang="fr-FR" sz="2800" u="none">
                <a:solidFill>
                  <a:srgbClr val="008000"/>
                </a:solidFill>
              </a:rPr>
              <a:t>… </a:t>
            </a:r>
            <a:r>
              <a:rPr lang="fr-FR" altLang="fr-FR" sz="2800" i="1" u="none">
                <a:solidFill>
                  <a:srgbClr val="008000"/>
                </a:solidFill>
              </a:rPr>
              <a:t>canicule = t° élevée jour ET nuit</a:t>
            </a:r>
            <a:endParaRPr lang="en-US" altLang="fr-FR" sz="2800" i="1" u="none">
              <a:solidFill>
                <a:schemeClr val="tx1"/>
              </a:solidFill>
            </a:endParaRPr>
          </a:p>
        </p:txBody>
      </p:sp>
      <p:sp>
        <p:nvSpPr>
          <p:cNvPr id="14"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4000" u="none" dirty="0" smtClean="0">
                <a:solidFill>
                  <a:srgbClr val="3333CC"/>
                </a:solidFill>
              </a:rPr>
              <a:t>Rentrer dans les détails du climat</a:t>
            </a:r>
            <a:endParaRPr lang="fr-FR" altLang="fr-FR" sz="4000" i="1" u="none" dirty="0">
              <a:solidFill>
                <a:srgbClr val="3333CC"/>
              </a:solidFill>
            </a:endParaRPr>
          </a:p>
        </p:txBody>
      </p:sp>
    </p:spTree>
    <p:custDataLst>
      <p:tags r:id="rId1"/>
    </p:custDataLst>
  </p:cSld>
  <p:clrMapOvr>
    <a:masterClrMapping/>
  </p:clrMapOvr>
  <p:transition advTm="10475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0420"/>
          <a:stretch>
            <a:fillRect/>
          </a:stretch>
        </p:blipFill>
        <p:spPr bwMode="auto">
          <a:xfrm>
            <a:off x="-36513" y="-100013"/>
            <a:ext cx="9432926" cy="720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3" name="Text Box 8"/>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lgn="ctr">
              <a:lnSpc>
                <a:spcPct val="140000"/>
              </a:lnSpc>
              <a:spcBef>
                <a:spcPct val="50000"/>
              </a:spcBef>
            </a:pPr>
            <a:r>
              <a:rPr lang="fr-FR" altLang="fr-FR" sz="2800" u="none" dirty="0"/>
              <a:t>Fertilité activité </a:t>
            </a:r>
            <a:r>
              <a:rPr lang="fr-FR" altLang="fr-FR" sz="2800" u="none" dirty="0" smtClean="0"/>
              <a:t>biologique / biodiversité </a:t>
            </a:r>
            <a:r>
              <a:rPr lang="fr-FR" altLang="fr-FR" sz="2800" u="none" dirty="0"/>
              <a:t>des sols</a:t>
            </a:r>
          </a:p>
        </p:txBody>
      </p:sp>
      <p:sp>
        <p:nvSpPr>
          <p:cNvPr id="15364" name="Text Box 30"/>
          <p:cNvSpPr txBox="1">
            <a:spLocks noChangeArrowheads="1"/>
          </p:cNvSpPr>
          <p:nvPr/>
        </p:nvSpPr>
        <p:spPr bwMode="auto">
          <a:xfrm>
            <a:off x="-3175" y="4076700"/>
            <a:ext cx="4679486" cy="2092881"/>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eaLnBrk="1" hangingPunct="1"/>
            <a:r>
              <a:rPr lang="fr-FR" altLang="fr-FR" sz="2000" u="none" dirty="0" smtClean="0">
                <a:solidFill>
                  <a:schemeClr val="tx1"/>
                </a:solidFill>
                <a:latin typeface="Arial" charset="0"/>
              </a:rPr>
              <a:t>Vie du sol ralentie / appauvrie / MO</a:t>
            </a:r>
          </a:p>
          <a:p>
            <a:pPr eaLnBrk="1" hangingPunct="1"/>
            <a:r>
              <a:rPr lang="fr-FR" altLang="fr-FR" sz="2000" u="none" dirty="0" smtClean="0">
                <a:solidFill>
                  <a:schemeClr val="tx1"/>
                </a:solidFill>
                <a:latin typeface="Arial" charset="0"/>
              </a:rPr>
              <a:t>Macro et micro porosité </a:t>
            </a:r>
            <a:r>
              <a:rPr lang="fr-FR" altLang="fr-FR" sz="2000" u="none" dirty="0">
                <a:solidFill>
                  <a:schemeClr val="tx1"/>
                </a:solidFill>
                <a:latin typeface="Arial" charset="0"/>
              </a:rPr>
              <a:t>– agrégats</a:t>
            </a:r>
            <a:br>
              <a:rPr lang="fr-FR" altLang="fr-FR" sz="2000" u="none" dirty="0">
                <a:solidFill>
                  <a:schemeClr val="tx1"/>
                </a:solidFill>
                <a:latin typeface="Arial" charset="0"/>
              </a:rPr>
            </a:br>
            <a:r>
              <a:rPr lang="fr-FR" altLang="fr-FR" sz="2000" u="none" dirty="0" smtClean="0">
                <a:solidFill>
                  <a:schemeClr val="tx1"/>
                </a:solidFill>
                <a:latin typeface="Arial" charset="0"/>
              </a:rPr>
              <a:t>moins d’Infiltration/rétention </a:t>
            </a:r>
            <a:r>
              <a:rPr lang="fr-FR" altLang="fr-FR" sz="2000" u="none" dirty="0">
                <a:solidFill>
                  <a:schemeClr val="tx1"/>
                </a:solidFill>
                <a:latin typeface="Arial" charset="0"/>
              </a:rPr>
              <a:t>de </a:t>
            </a:r>
            <a:r>
              <a:rPr lang="fr-FR" altLang="fr-FR" sz="2000" u="none" dirty="0" smtClean="0">
                <a:solidFill>
                  <a:schemeClr val="tx1"/>
                </a:solidFill>
                <a:latin typeface="Arial" charset="0"/>
              </a:rPr>
              <a:t>l’eau</a:t>
            </a:r>
            <a:br>
              <a:rPr lang="fr-FR" altLang="fr-FR" sz="2000" u="none" dirty="0" smtClean="0">
                <a:solidFill>
                  <a:schemeClr val="tx1"/>
                </a:solidFill>
                <a:latin typeface="Arial" charset="0"/>
              </a:rPr>
            </a:br>
            <a:r>
              <a:rPr lang="fr-FR" altLang="fr-FR" sz="2000" u="none" dirty="0" smtClean="0">
                <a:solidFill>
                  <a:schemeClr val="tx1"/>
                </a:solidFill>
                <a:latin typeface="Arial" charset="0"/>
              </a:rPr>
              <a:t>moins de résistance </a:t>
            </a:r>
            <a:r>
              <a:rPr lang="fr-FR" altLang="fr-FR" sz="2000" u="none" dirty="0">
                <a:solidFill>
                  <a:schemeClr val="tx1"/>
                </a:solidFill>
                <a:latin typeface="Arial" charset="0"/>
              </a:rPr>
              <a:t>à l’érosion</a:t>
            </a:r>
            <a:br>
              <a:rPr lang="fr-FR" altLang="fr-FR" sz="2000" u="none" dirty="0">
                <a:solidFill>
                  <a:schemeClr val="tx1"/>
                </a:solidFill>
                <a:latin typeface="Arial" charset="0"/>
              </a:rPr>
            </a:br>
            <a:r>
              <a:rPr lang="fr-FR" altLang="fr-FR" sz="2000" u="none" dirty="0" smtClean="0">
                <a:solidFill>
                  <a:schemeClr val="tx1"/>
                </a:solidFill>
                <a:latin typeface="Arial" charset="0"/>
              </a:rPr>
              <a:t>Moins d’activités microbiologiques</a:t>
            </a:r>
            <a:br>
              <a:rPr lang="fr-FR" altLang="fr-FR" sz="2000" u="none" dirty="0" smtClean="0">
                <a:solidFill>
                  <a:schemeClr val="tx1"/>
                </a:solidFill>
                <a:latin typeface="Arial" charset="0"/>
              </a:rPr>
            </a:br>
            <a:r>
              <a:rPr lang="fr-FR" altLang="fr-FR" sz="2000" u="none" dirty="0" smtClean="0">
                <a:solidFill>
                  <a:schemeClr val="tx1"/>
                </a:solidFill>
                <a:latin typeface="Arial" charset="0"/>
              </a:rPr>
              <a:t>Cycle de l’azote très affecté</a:t>
            </a:r>
            <a:endParaRPr lang="fr-FR" altLang="fr-FR" sz="2000" u="none" dirty="0">
              <a:solidFill>
                <a:schemeClr val="tx1"/>
              </a:solidFill>
              <a:latin typeface="Arial" charset="0"/>
            </a:endParaRPr>
          </a:p>
        </p:txBody>
      </p:sp>
    </p:spTree>
    <p:extLst>
      <p:ext uri="{BB962C8B-B14F-4D97-AF65-F5344CB8AC3E}">
        <p14:creationId xmlns:p14="http://schemas.microsoft.com/office/powerpoint/2010/main" val="406223891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23850" y="0"/>
            <a:ext cx="9864725" cy="6858000"/>
            <a:chOff x="1026" y="1842"/>
            <a:chExt cx="3762" cy="2478"/>
          </a:xfrm>
        </p:grpSpPr>
        <p:pic>
          <p:nvPicPr>
            <p:cNvPr id="61472" name="Picture 3" descr="cugndxvz[1]"/>
            <p:cNvPicPr>
              <a:picLocks noChangeAspect="1" noChangeArrowheads="1"/>
            </p:cNvPicPr>
            <p:nvPr/>
          </p:nvPicPr>
          <p:blipFill>
            <a:blip r:embed="rId3">
              <a:extLst>
                <a:ext uri="{28A0092B-C50C-407E-A947-70E740481C1C}">
                  <a14:useLocalDpi xmlns:a14="http://schemas.microsoft.com/office/drawing/2010/main" val="0"/>
                </a:ext>
              </a:extLst>
            </a:blip>
            <a:srcRect l="33170" r="33170" b="18657"/>
            <a:stretch>
              <a:fillRect/>
            </a:stretch>
          </p:blipFill>
          <p:spPr bwMode="auto">
            <a:xfrm>
              <a:off x="1026" y="1842"/>
              <a:ext cx="1937"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3" name="Picture 4" descr="cugndxvz[1]"/>
            <p:cNvPicPr>
              <a:picLocks noChangeArrowheads="1"/>
            </p:cNvPicPr>
            <p:nvPr/>
          </p:nvPicPr>
          <p:blipFill>
            <a:blip r:embed="rId4">
              <a:extLst>
                <a:ext uri="{28A0092B-C50C-407E-A947-70E740481C1C}">
                  <a14:useLocalDpi xmlns:a14="http://schemas.microsoft.com/office/drawing/2010/main" val="0"/>
                </a:ext>
              </a:extLst>
            </a:blip>
            <a:srcRect l="33170" r="33170" b="18657"/>
            <a:stretch>
              <a:fillRect/>
            </a:stretch>
          </p:blipFill>
          <p:spPr bwMode="auto">
            <a:xfrm>
              <a:off x="2950" y="1842"/>
              <a:ext cx="1838"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3" name="Rectangle 45"/>
          <p:cNvSpPr>
            <a:spLocks noChangeArrowheads="1"/>
          </p:cNvSpPr>
          <p:nvPr/>
        </p:nvSpPr>
        <p:spPr bwMode="auto">
          <a:xfrm>
            <a:off x="8316913" y="1628775"/>
            <a:ext cx="827087" cy="4248150"/>
          </a:xfrm>
          <a:prstGeom prst="rect">
            <a:avLst/>
          </a:prstGeom>
          <a:solidFill>
            <a:schemeClr val="bg1"/>
          </a:solidFill>
          <a:ln w="9525" algn="ctr">
            <a:solidFill>
              <a:schemeClr val="bg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b="0" u="none"/>
          </a:p>
        </p:txBody>
      </p:sp>
      <p:sp>
        <p:nvSpPr>
          <p:cNvPr id="61444" name="Rectangle 15"/>
          <p:cNvSpPr>
            <a:spLocks noChangeArrowheads="1"/>
          </p:cNvSpPr>
          <p:nvPr/>
        </p:nvSpPr>
        <p:spPr bwMode="auto">
          <a:xfrm>
            <a:off x="1042988" y="6008688"/>
            <a:ext cx="7416800" cy="796925"/>
          </a:xfrm>
          <a:prstGeom prst="rect">
            <a:avLst/>
          </a:prstGeom>
          <a:solidFill>
            <a:schemeClr val="bg1"/>
          </a:soli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pic>
        <p:nvPicPr>
          <p:cNvPr id="614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052513"/>
            <a:ext cx="8440738" cy="48260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61446" name="Rectangle 10"/>
          <p:cNvSpPr>
            <a:spLocks noChangeArrowheads="1"/>
          </p:cNvSpPr>
          <p:nvPr/>
        </p:nvSpPr>
        <p:spPr bwMode="auto">
          <a:xfrm>
            <a:off x="227013" y="3971925"/>
            <a:ext cx="612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baseline="-25000"/>
          </a:p>
        </p:txBody>
      </p:sp>
      <p:sp>
        <p:nvSpPr>
          <p:cNvPr id="61447" name="Text Box 11"/>
          <p:cNvSpPr txBox="1">
            <a:spLocks noChangeArrowheads="1"/>
          </p:cNvSpPr>
          <p:nvPr/>
        </p:nvSpPr>
        <p:spPr bwMode="auto">
          <a:xfrm>
            <a:off x="684213" y="6165850"/>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baseline="-25000"/>
          </a:p>
        </p:txBody>
      </p:sp>
      <p:sp>
        <p:nvSpPr>
          <p:cNvPr id="61448" name="Text Box 13"/>
          <p:cNvSpPr txBox="1">
            <a:spLocks noChangeArrowheads="1"/>
          </p:cNvSpPr>
          <p:nvPr/>
        </p:nvSpPr>
        <p:spPr bwMode="auto">
          <a:xfrm>
            <a:off x="34925" y="6348413"/>
            <a:ext cx="9109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en-US" altLang="fr-FR" sz="2800" u="none">
                <a:solidFill>
                  <a:srgbClr val="0033CC"/>
                </a:solidFill>
              </a:rPr>
              <a:t>Nombre d’espèces</a:t>
            </a:r>
            <a:endParaRPr lang="en-US" altLang="fr-FR" sz="2800" i="1" u="none">
              <a:solidFill>
                <a:srgbClr val="0033CC"/>
              </a:solidFill>
            </a:endParaRPr>
          </a:p>
        </p:txBody>
      </p:sp>
      <p:sp>
        <p:nvSpPr>
          <p:cNvPr id="61449" name="Text Box 14"/>
          <p:cNvSpPr txBox="1">
            <a:spLocks noChangeArrowheads="1"/>
          </p:cNvSpPr>
          <p:nvPr/>
        </p:nvSpPr>
        <p:spPr bwMode="auto">
          <a:xfrm>
            <a:off x="323850" y="5949950"/>
            <a:ext cx="8785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en-US" altLang="fr-FR" sz="2800" i="1" u="none">
                <a:solidFill>
                  <a:srgbClr val="0033CC"/>
                </a:solidFill>
              </a:rPr>
              <a:t>           </a:t>
            </a:r>
            <a:r>
              <a:rPr lang="en-US" altLang="fr-FR" sz="3200" i="1" u="none">
                <a:solidFill>
                  <a:srgbClr val="0033CC"/>
                </a:solidFill>
              </a:rPr>
              <a:t>4 - 9       5 - 9         4          3 - 4       1 - 2</a:t>
            </a:r>
          </a:p>
        </p:txBody>
      </p:sp>
      <p:grpSp>
        <p:nvGrpSpPr>
          <p:cNvPr id="61450" name="Group 16"/>
          <p:cNvGrpSpPr>
            <a:grpSpLocks/>
          </p:cNvGrpSpPr>
          <p:nvPr/>
        </p:nvGrpSpPr>
        <p:grpSpPr bwMode="auto">
          <a:xfrm>
            <a:off x="8388350" y="1484313"/>
            <a:ext cx="684213" cy="3322637"/>
            <a:chOff x="5329" y="935"/>
            <a:chExt cx="431" cy="2093"/>
          </a:xfrm>
        </p:grpSpPr>
        <p:sp>
          <p:nvSpPr>
            <p:cNvPr id="61464" name="Text Box 17"/>
            <p:cNvSpPr txBox="1">
              <a:spLocks noChangeArrowheads="1"/>
            </p:cNvSpPr>
            <p:nvPr/>
          </p:nvSpPr>
          <p:spPr bwMode="auto">
            <a:xfrm>
              <a:off x="5329" y="935"/>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70%</a:t>
              </a:r>
            </a:p>
          </p:txBody>
        </p:sp>
        <p:sp>
          <p:nvSpPr>
            <p:cNvPr id="61465" name="Text Box 18"/>
            <p:cNvSpPr txBox="1">
              <a:spLocks noChangeArrowheads="1"/>
            </p:cNvSpPr>
            <p:nvPr/>
          </p:nvSpPr>
          <p:spPr bwMode="auto">
            <a:xfrm>
              <a:off x="5329" y="1200"/>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60%</a:t>
              </a:r>
            </a:p>
          </p:txBody>
        </p:sp>
        <p:sp>
          <p:nvSpPr>
            <p:cNvPr id="61466" name="Text Box 19"/>
            <p:cNvSpPr txBox="1">
              <a:spLocks noChangeArrowheads="1"/>
            </p:cNvSpPr>
            <p:nvPr/>
          </p:nvSpPr>
          <p:spPr bwMode="auto">
            <a:xfrm>
              <a:off x="5329" y="1466"/>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50%</a:t>
              </a:r>
            </a:p>
          </p:txBody>
        </p:sp>
        <p:sp>
          <p:nvSpPr>
            <p:cNvPr id="61467" name="Text Box 20"/>
            <p:cNvSpPr txBox="1">
              <a:spLocks noChangeArrowheads="1"/>
            </p:cNvSpPr>
            <p:nvPr/>
          </p:nvSpPr>
          <p:spPr bwMode="auto">
            <a:xfrm>
              <a:off x="5329" y="1732"/>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40%</a:t>
              </a:r>
            </a:p>
          </p:txBody>
        </p:sp>
        <p:sp>
          <p:nvSpPr>
            <p:cNvPr id="61468" name="Text Box 21"/>
            <p:cNvSpPr txBox="1">
              <a:spLocks noChangeArrowheads="1"/>
            </p:cNvSpPr>
            <p:nvPr/>
          </p:nvSpPr>
          <p:spPr bwMode="auto">
            <a:xfrm>
              <a:off x="5329" y="1997"/>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30%</a:t>
              </a:r>
            </a:p>
          </p:txBody>
        </p:sp>
        <p:sp>
          <p:nvSpPr>
            <p:cNvPr id="61469" name="Text Box 22"/>
            <p:cNvSpPr txBox="1">
              <a:spLocks noChangeArrowheads="1"/>
            </p:cNvSpPr>
            <p:nvPr/>
          </p:nvSpPr>
          <p:spPr bwMode="auto">
            <a:xfrm>
              <a:off x="5329" y="2263"/>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20%</a:t>
              </a:r>
            </a:p>
          </p:txBody>
        </p:sp>
        <p:sp>
          <p:nvSpPr>
            <p:cNvPr id="61470" name="Text Box 23"/>
            <p:cNvSpPr txBox="1">
              <a:spLocks noChangeArrowheads="1"/>
            </p:cNvSpPr>
            <p:nvPr/>
          </p:nvSpPr>
          <p:spPr bwMode="auto">
            <a:xfrm>
              <a:off x="5329" y="2529"/>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10%</a:t>
              </a:r>
            </a:p>
          </p:txBody>
        </p:sp>
        <p:sp>
          <p:nvSpPr>
            <p:cNvPr id="61471" name="Text Box 24"/>
            <p:cNvSpPr txBox="1">
              <a:spLocks noChangeArrowheads="1"/>
            </p:cNvSpPr>
            <p:nvPr/>
          </p:nvSpPr>
          <p:spPr bwMode="auto">
            <a:xfrm>
              <a:off x="5329" y="2795"/>
              <a:ext cx="4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spcBef>
                  <a:spcPct val="0"/>
                </a:spcBef>
              </a:pPr>
              <a:r>
                <a:rPr lang="fr-FR" altLang="fr-FR" u="none" baseline="-25000"/>
                <a:t>0%</a:t>
              </a:r>
            </a:p>
          </p:txBody>
        </p:sp>
      </p:grpSp>
      <p:sp>
        <p:nvSpPr>
          <p:cNvPr id="61451" name="Freeform 25"/>
          <p:cNvSpPr>
            <a:spLocks/>
          </p:cNvSpPr>
          <p:nvPr/>
        </p:nvSpPr>
        <p:spPr bwMode="auto">
          <a:xfrm>
            <a:off x="1763713" y="2636838"/>
            <a:ext cx="5616575" cy="2087562"/>
          </a:xfrm>
          <a:custGeom>
            <a:avLst/>
            <a:gdLst>
              <a:gd name="T0" fmla="*/ 0 w 3538"/>
              <a:gd name="T1" fmla="*/ 2147483647 h 1315"/>
              <a:gd name="T2" fmla="*/ 2147483647 w 3538"/>
              <a:gd name="T3" fmla="*/ 2147483647 h 1315"/>
              <a:gd name="T4" fmla="*/ 2147483647 w 3538"/>
              <a:gd name="T5" fmla="*/ 2147483647 h 1315"/>
              <a:gd name="T6" fmla="*/ 2147483647 w 3538"/>
              <a:gd name="T7" fmla="*/ 2147483647 h 1315"/>
              <a:gd name="T8" fmla="*/ 2147483647 w 3538"/>
              <a:gd name="T9" fmla="*/ 0 h 1315"/>
              <a:gd name="T10" fmla="*/ 0 60000 65536"/>
              <a:gd name="T11" fmla="*/ 0 60000 65536"/>
              <a:gd name="T12" fmla="*/ 0 60000 65536"/>
              <a:gd name="T13" fmla="*/ 0 60000 65536"/>
              <a:gd name="T14" fmla="*/ 0 60000 65536"/>
              <a:gd name="T15" fmla="*/ 0 w 3538"/>
              <a:gd name="T16" fmla="*/ 0 h 1315"/>
              <a:gd name="T17" fmla="*/ 3538 w 3538"/>
              <a:gd name="T18" fmla="*/ 1315 h 1315"/>
            </a:gdLst>
            <a:ahLst/>
            <a:cxnLst>
              <a:cxn ang="T10">
                <a:pos x="T0" y="T1"/>
              </a:cxn>
              <a:cxn ang="T11">
                <a:pos x="T2" y="T3"/>
              </a:cxn>
              <a:cxn ang="T12">
                <a:pos x="T4" y="T5"/>
              </a:cxn>
              <a:cxn ang="T13">
                <a:pos x="T6" y="T7"/>
              </a:cxn>
              <a:cxn ang="T14">
                <a:pos x="T8" y="T9"/>
              </a:cxn>
            </a:cxnLst>
            <a:rect l="T15" t="T16" r="T17" b="T18"/>
            <a:pathLst>
              <a:path w="3538" h="1315">
                <a:moveTo>
                  <a:pt x="0" y="1315"/>
                </a:moveTo>
                <a:lnTo>
                  <a:pt x="907" y="862"/>
                </a:lnTo>
                <a:lnTo>
                  <a:pt x="1814" y="318"/>
                </a:lnTo>
                <a:lnTo>
                  <a:pt x="2722" y="181"/>
                </a:lnTo>
                <a:lnTo>
                  <a:pt x="3538" y="0"/>
                </a:lnTo>
              </a:path>
            </a:pathLst>
          </a:custGeom>
          <a:noFill/>
          <a:ln w="47625"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388122" name="AutoShape 26"/>
          <p:cNvSpPr>
            <a:spLocks noChangeArrowheads="1"/>
          </p:cNvSpPr>
          <p:nvPr/>
        </p:nvSpPr>
        <p:spPr bwMode="auto">
          <a:xfrm>
            <a:off x="1665288" y="4608513"/>
            <a:ext cx="144462" cy="144462"/>
          </a:xfrm>
          <a:prstGeom prst="star5">
            <a:avLst/>
          </a:prstGeom>
          <a:solidFill>
            <a:srgbClr val="FF0000"/>
          </a:solidFill>
          <a:ln w="31750" algn="ctr">
            <a:solidFill>
              <a:srgbClr val="FF0000"/>
            </a:solidFill>
            <a:miter lim="800000"/>
            <a:headEnd/>
            <a:tailEnd/>
          </a:ln>
          <a:effectLst/>
        </p:spPr>
        <p:txBody>
          <a:bodyPr anchor="ctr">
            <a:spAutoFit/>
          </a:bodyPr>
          <a:lstStyle/>
          <a:p>
            <a:pPr>
              <a:defRPr/>
            </a:pPr>
            <a:endParaRPr lang="en-US"/>
          </a:p>
        </p:txBody>
      </p:sp>
      <p:sp>
        <p:nvSpPr>
          <p:cNvPr id="388123" name="AutoShape 27"/>
          <p:cNvSpPr>
            <a:spLocks noChangeArrowheads="1"/>
          </p:cNvSpPr>
          <p:nvPr/>
        </p:nvSpPr>
        <p:spPr bwMode="auto">
          <a:xfrm>
            <a:off x="3059113" y="3933825"/>
            <a:ext cx="144462" cy="144463"/>
          </a:xfrm>
          <a:prstGeom prst="star5">
            <a:avLst/>
          </a:prstGeom>
          <a:solidFill>
            <a:srgbClr val="FF0000"/>
          </a:solidFill>
          <a:ln w="31750" algn="ctr">
            <a:solidFill>
              <a:srgbClr val="FF0000"/>
            </a:solidFill>
            <a:miter lim="800000"/>
            <a:headEnd/>
            <a:tailEnd/>
          </a:ln>
          <a:effectLst/>
        </p:spPr>
        <p:txBody>
          <a:bodyPr anchor="ctr">
            <a:spAutoFit/>
          </a:bodyPr>
          <a:lstStyle/>
          <a:p>
            <a:pPr>
              <a:defRPr/>
            </a:pPr>
            <a:endParaRPr lang="en-US"/>
          </a:p>
        </p:txBody>
      </p:sp>
      <p:sp>
        <p:nvSpPr>
          <p:cNvPr id="388124" name="AutoShape 28"/>
          <p:cNvSpPr>
            <a:spLocks noChangeArrowheads="1"/>
          </p:cNvSpPr>
          <p:nvPr/>
        </p:nvSpPr>
        <p:spPr bwMode="auto">
          <a:xfrm>
            <a:off x="4581525" y="3068638"/>
            <a:ext cx="144463" cy="144462"/>
          </a:xfrm>
          <a:prstGeom prst="star5">
            <a:avLst/>
          </a:prstGeom>
          <a:solidFill>
            <a:srgbClr val="FF0000"/>
          </a:solidFill>
          <a:ln w="31750" algn="ctr">
            <a:solidFill>
              <a:srgbClr val="FF0000"/>
            </a:solidFill>
            <a:miter lim="800000"/>
            <a:headEnd/>
            <a:tailEnd/>
          </a:ln>
          <a:effectLst/>
        </p:spPr>
        <p:txBody>
          <a:bodyPr wrap="none" anchor="ctr">
            <a:spAutoFit/>
          </a:bodyPr>
          <a:lstStyle/>
          <a:p>
            <a:pPr>
              <a:defRPr/>
            </a:pPr>
            <a:endParaRPr lang="en-US"/>
          </a:p>
        </p:txBody>
      </p:sp>
      <p:sp>
        <p:nvSpPr>
          <p:cNvPr id="388125" name="AutoShape 29"/>
          <p:cNvSpPr>
            <a:spLocks noChangeArrowheads="1"/>
          </p:cNvSpPr>
          <p:nvPr/>
        </p:nvSpPr>
        <p:spPr bwMode="auto">
          <a:xfrm>
            <a:off x="5997575" y="2852738"/>
            <a:ext cx="144463" cy="144462"/>
          </a:xfrm>
          <a:prstGeom prst="star5">
            <a:avLst/>
          </a:prstGeom>
          <a:solidFill>
            <a:srgbClr val="FF0000"/>
          </a:solidFill>
          <a:ln w="31750" algn="ctr">
            <a:solidFill>
              <a:srgbClr val="FF0000"/>
            </a:solidFill>
            <a:miter lim="800000"/>
            <a:headEnd/>
            <a:tailEnd/>
          </a:ln>
          <a:effectLst/>
        </p:spPr>
        <p:txBody>
          <a:bodyPr wrap="none" anchor="ctr">
            <a:spAutoFit/>
          </a:bodyPr>
          <a:lstStyle/>
          <a:p>
            <a:pPr>
              <a:defRPr/>
            </a:pPr>
            <a:endParaRPr lang="en-US"/>
          </a:p>
        </p:txBody>
      </p:sp>
      <p:sp>
        <p:nvSpPr>
          <p:cNvPr id="388126" name="AutoShape 30"/>
          <p:cNvSpPr>
            <a:spLocks noChangeArrowheads="1"/>
          </p:cNvSpPr>
          <p:nvPr/>
        </p:nvSpPr>
        <p:spPr bwMode="auto">
          <a:xfrm>
            <a:off x="7380288" y="2565400"/>
            <a:ext cx="144462" cy="144463"/>
          </a:xfrm>
          <a:prstGeom prst="star5">
            <a:avLst/>
          </a:prstGeom>
          <a:solidFill>
            <a:srgbClr val="FF0000"/>
          </a:solidFill>
          <a:ln w="31750" algn="ctr">
            <a:solidFill>
              <a:srgbClr val="FF0000"/>
            </a:solidFill>
            <a:miter lim="800000"/>
            <a:headEnd/>
            <a:tailEnd/>
          </a:ln>
          <a:effectLst/>
        </p:spPr>
        <p:txBody>
          <a:bodyPr wrap="none" anchor="ctr">
            <a:spAutoFit/>
          </a:bodyPr>
          <a:lstStyle/>
          <a:p>
            <a:pPr>
              <a:defRPr/>
            </a:pPr>
            <a:endParaRPr lang="en-US"/>
          </a:p>
        </p:txBody>
      </p:sp>
      <p:sp>
        <p:nvSpPr>
          <p:cNvPr id="61457" name="Text Box 31"/>
          <p:cNvSpPr txBox="1">
            <a:spLocks noChangeArrowheads="1"/>
          </p:cNvSpPr>
          <p:nvPr/>
        </p:nvSpPr>
        <p:spPr bwMode="auto">
          <a:xfrm>
            <a:off x="3563938" y="2117725"/>
            <a:ext cx="4679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en-US" altLang="fr-FR" sz="2800" u="none">
                <a:solidFill>
                  <a:srgbClr val="FF0000"/>
                </a:solidFill>
              </a:rPr>
              <a:t>% de m² sans turricules</a:t>
            </a:r>
            <a:endParaRPr lang="en-US" altLang="fr-FR" sz="2800" i="1" u="none">
              <a:solidFill>
                <a:srgbClr val="FF0000"/>
              </a:solidFill>
            </a:endParaRPr>
          </a:p>
        </p:txBody>
      </p:sp>
      <p:sp>
        <p:nvSpPr>
          <p:cNvPr id="61458" name="Freeform 33"/>
          <p:cNvSpPr>
            <a:spLocks/>
          </p:cNvSpPr>
          <p:nvPr/>
        </p:nvSpPr>
        <p:spPr bwMode="auto">
          <a:xfrm>
            <a:off x="1758950" y="2441575"/>
            <a:ext cx="5822950" cy="1887538"/>
          </a:xfrm>
          <a:custGeom>
            <a:avLst/>
            <a:gdLst>
              <a:gd name="T0" fmla="*/ 0 w 3668"/>
              <a:gd name="T1" fmla="*/ 0 h 1189"/>
              <a:gd name="T2" fmla="*/ 2147483647 w 3668"/>
              <a:gd name="T3" fmla="*/ 2147483647 h 1189"/>
              <a:gd name="T4" fmla="*/ 2147483647 w 3668"/>
              <a:gd name="T5" fmla="*/ 2147483647 h 1189"/>
              <a:gd name="T6" fmla="*/ 2147483647 w 3668"/>
              <a:gd name="T7" fmla="*/ 2147483647 h 1189"/>
              <a:gd name="T8" fmla="*/ 2147483647 w 3668"/>
              <a:gd name="T9" fmla="*/ 2147483647 h 1189"/>
              <a:gd name="T10" fmla="*/ 0 60000 65536"/>
              <a:gd name="T11" fmla="*/ 0 60000 65536"/>
              <a:gd name="T12" fmla="*/ 0 60000 65536"/>
              <a:gd name="T13" fmla="*/ 0 60000 65536"/>
              <a:gd name="T14" fmla="*/ 0 60000 65536"/>
              <a:gd name="T15" fmla="*/ 0 w 3668"/>
              <a:gd name="T16" fmla="*/ 0 h 1189"/>
              <a:gd name="T17" fmla="*/ 3668 w 3668"/>
              <a:gd name="T18" fmla="*/ 1189 h 1189"/>
            </a:gdLst>
            <a:ahLst/>
            <a:cxnLst>
              <a:cxn ang="T10">
                <a:pos x="T0" y="T1"/>
              </a:cxn>
              <a:cxn ang="T11">
                <a:pos x="T2" y="T3"/>
              </a:cxn>
              <a:cxn ang="T12">
                <a:pos x="T4" y="T5"/>
              </a:cxn>
              <a:cxn ang="T13">
                <a:pos x="T6" y="T7"/>
              </a:cxn>
              <a:cxn ang="T14">
                <a:pos x="T8" y="T9"/>
              </a:cxn>
            </a:cxnLst>
            <a:rect l="T15" t="T16" r="T17" b="T18"/>
            <a:pathLst>
              <a:path w="3668" h="1189">
                <a:moveTo>
                  <a:pt x="0" y="0"/>
                </a:moveTo>
                <a:lnTo>
                  <a:pt x="912" y="547"/>
                </a:lnTo>
                <a:lnTo>
                  <a:pt x="1845" y="875"/>
                </a:lnTo>
                <a:lnTo>
                  <a:pt x="2734" y="905"/>
                </a:lnTo>
                <a:lnTo>
                  <a:pt x="3668" y="1189"/>
                </a:lnTo>
              </a:path>
            </a:pathLst>
          </a:custGeom>
          <a:noFill/>
          <a:ln w="381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61459" name="AutoShape 55"/>
          <p:cNvSpPr>
            <a:spLocks noChangeArrowheads="1"/>
          </p:cNvSpPr>
          <p:nvPr/>
        </p:nvSpPr>
        <p:spPr bwMode="auto">
          <a:xfrm rot="-5400000">
            <a:off x="4031456" y="1953419"/>
            <a:ext cx="649288" cy="7200900"/>
          </a:xfrm>
          <a:prstGeom prst="triangle">
            <a:avLst>
              <a:gd name="adj" fmla="val 50000"/>
            </a:avLst>
          </a:prstGeom>
          <a:gradFill rotWithShape="1">
            <a:gsLst>
              <a:gs pos="0">
                <a:srgbClr val="FFFF99"/>
              </a:gs>
              <a:gs pos="100000">
                <a:srgbClr val="FF0000"/>
              </a:gs>
            </a:gsLst>
            <a:lin ang="5400000" scaled="1"/>
          </a:gradFill>
          <a:ln w="9525" algn="ctr">
            <a:solidFill>
              <a:schemeClr val="accent2"/>
            </a:solidFill>
            <a:miter lim="800000"/>
            <a:headEnd/>
            <a:tailEnd/>
          </a:ln>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61460" name="Text Box 56"/>
          <p:cNvSpPr txBox="1">
            <a:spLocks noChangeArrowheads="1"/>
          </p:cNvSpPr>
          <p:nvPr/>
        </p:nvSpPr>
        <p:spPr bwMode="auto">
          <a:xfrm>
            <a:off x="4572000" y="5281613"/>
            <a:ext cx="3529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tx1"/>
                </a:solidFill>
              </a:rPr>
              <a:t>Gradient de feu</a:t>
            </a:r>
          </a:p>
        </p:txBody>
      </p:sp>
      <p:sp>
        <p:nvSpPr>
          <p:cNvPr id="61461" name="Text Box 56"/>
          <p:cNvSpPr txBox="1">
            <a:spLocks noChangeArrowheads="1"/>
          </p:cNvSpPr>
          <p:nvPr/>
        </p:nvSpPr>
        <p:spPr bwMode="auto">
          <a:xfrm rot="-5400000">
            <a:off x="-1430337" y="3059112"/>
            <a:ext cx="3384550" cy="5238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2800" u="none">
                <a:solidFill>
                  <a:schemeClr val="tx1"/>
                </a:solidFill>
              </a:rPr>
              <a:t>Nombre de vers / m²</a:t>
            </a:r>
          </a:p>
        </p:txBody>
      </p:sp>
      <p:sp>
        <p:nvSpPr>
          <p:cNvPr id="61462" name="Rectangle 46"/>
          <p:cNvSpPr>
            <a:spLocks noChangeArrowheads="1"/>
          </p:cNvSpPr>
          <p:nvPr/>
        </p:nvSpPr>
        <p:spPr bwMode="auto">
          <a:xfrm rot="5400000">
            <a:off x="3924300" y="-1214437"/>
            <a:ext cx="539750" cy="5219700"/>
          </a:xfrm>
          <a:prstGeom prst="rect">
            <a:avLst/>
          </a:prstGeom>
          <a:solidFill>
            <a:schemeClr val="bg1"/>
          </a:solidFill>
          <a:ln w="9525" algn="ctr">
            <a:solidFill>
              <a:schemeClr val="bg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b="0" u="none"/>
          </a:p>
        </p:txBody>
      </p:sp>
      <p:sp>
        <p:nvSpPr>
          <p:cNvPr id="61463" name="Text Box 8"/>
          <p:cNvSpPr txBox="1">
            <a:spLocks noChangeArrowheads="1"/>
          </p:cNvSpPr>
          <p:nvPr/>
        </p:nvSpPr>
        <p:spPr bwMode="auto">
          <a:xfrm>
            <a:off x="-252413" y="0"/>
            <a:ext cx="910907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en-US" altLang="fr-FR" sz="3200" u="none">
                <a:solidFill>
                  <a:srgbClr val="FF0000"/>
                </a:solidFill>
              </a:rPr>
              <a:t>Vers de terre …                         et incendies</a:t>
            </a:r>
            <a:endParaRPr lang="en-US" altLang="fr-FR" sz="3200" i="1" u="none">
              <a:solidFill>
                <a:srgbClr val="FF0000"/>
              </a:solidFill>
            </a:endParaRPr>
          </a:p>
        </p:txBody>
      </p:sp>
      <p:sp>
        <p:nvSpPr>
          <p:cNvPr id="2" name="ZoneTexte 1"/>
          <p:cNvSpPr txBox="1"/>
          <p:nvPr/>
        </p:nvSpPr>
        <p:spPr>
          <a:xfrm>
            <a:off x="1043608" y="4797152"/>
            <a:ext cx="7344816" cy="461665"/>
          </a:xfrm>
          <a:prstGeom prst="rect">
            <a:avLst/>
          </a:prstGeom>
          <a:solidFill>
            <a:schemeClr val="bg1"/>
          </a:solidFill>
        </p:spPr>
        <p:txBody>
          <a:bodyPr wrap="square" rtlCol="0">
            <a:spAutoFit/>
          </a:bodyPr>
          <a:lstStyle/>
          <a:p>
            <a:r>
              <a:rPr lang="fr-FR" sz="2400" u="none" dirty="0" smtClean="0">
                <a:solidFill>
                  <a:schemeClr val="tx1"/>
                </a:solidFill>
                <a:latin typeface="Arial Narrow" panose="020B0606020202030204" pitchFamily="34" charset="0"/>
              </a:rPr>
              <a:t>Témoin 50    </a:t>
            </a:r>
            <a:r>
              <a:rPr lang="fr-FR" sz="2400" u="none" dirty="0">
                <a:solidFill>
                  <a:schemeClr val="tx1"/>
                </a:solidFill>
                <a:latin typeface="Arial Narrow" panose="020B0606020202030204" pitchFamily="34" charset="0"/>
              </a:rPr>
              <a:t>p</a:t>
            </a:r>
            <a:r>
              <a:rPr lang="fr-FR" sz="2400" u="none" dirty="0" smtClean="0">
                <a:solidFill>
                  <a:schemeClr val="tx1"/>
                </a:solidFill>
                <a:latin typeface="Arial Narrow" panose="020B0606020202030204" pitchFamily="34" charset="0"/>
              </a:rPr>
              <a:t>eu 15 ans    </a:t>
            </a:r>
            <a:r>
              <a:rPr lang="fr-FR" sz="2400" u="none" dirty="0" err="1" smtClean="0">
                <a:solidFill>
                  <a:schemeClr val="tx1"/>
                </a:solidFill>
                <a:latin typeface="Arial Narrow" panose="020B0606020202030204" pitchFamily="34" charset="0"/>
              </a:rPr>
              <a:t>bcp</a:t>
            </a:r>
            <a:r>
              <a:rPr lang="fr-FR" sz="2400" u="none" dirty="0" smtClean="0">
                <a:solidFill>
                  <a:schemeClr val="tx1"/>
                </a:solidFill>
                <a:latin typeface="Arial Narrow" panose="020B0606020202030204" pitchFamily="34" charset="0"/>
              </a:rPr>
              <a:t> 15 ans   peu 3 ans   </a:t>
            </a:r>
            <a:r>
              <a:rPr lang="fr-FR" sz="2400" u="none" dirty="0" err="1" smtClean="0">
                <a:solidFill>
                  <a:schemeClr val="tx1"/>
                </a:solidFill>
                <a:latin typeface="Arial Narrow" panose="020B0606020202030204" pitchFamily="34" charset="0"/>
              </a:rPr>
              <a:t>bcp</a:t>
            </a:r>
            <a:r>
              <a:rPr lang="fr-FR" sz="2400" u="none" dirty="0" smtClean="0">
                <a:solidFill>
                  <a:schemeClr val="tx1"/>
                </a:solidFill>
                <a:latin typeface="Arial Narrow" panose="020B0606020202030204" pitchFamily="34" charset="0"/>
              </a:rPr>
              <a:t> 3 ans</a:t>
            </a:r>
            <a:endParaRPr lang="fr-FR" sz="2400" u="none" dirty="0">
              <a:solidFill>
                <a:schemeClr val="tx1"/>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2924175"/>
            <a:ext cx="9144000" cy="3933825"/>
            <a:chOff x="0" y="935"/>
            <a:chExt cx="5623" cy="2540"/>
          </a:xfrm>
        </p:grpSpPr>
        <p:pic>
          <p:nvPicPr>
            <p:cNvPr id="65543" name="Picture 3" descr="cugndxvz[1]"/>
            <p:cNvPicPr>
              <a:picLocks noChangeAspect="1" noChangeArrowheads="1"/>
            </p:cNvPicPr>
            <p:nvPr/>
          </p:nvPicPr>
          <p:blipFill>
            <a:blip r:embed="rId2">
              <a:extLst>
                <a:ext uri="{28A0092B-C50C-407E-A947-70E740481C1C}">
                  <a14:useLocalDpi xmlns:a14="http://schemas.microsoft.com/office/drawing/2010/main" val="0"/>
                </a:ext>
              </a:extLst>
            </a:blip>
            <a:srcRect l="15355" r="33170" b="18657"/>
            <a:stretch>
              <a:fillRect/>
            </a:stretch>
          </p:blipFill>
          <p:spPr bwMode="auto">
            <a:xfrm>
              <a:off x="0" y="935"/>
              <a:ext cx="289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descr="cugndxvz[1]"/>
            <p:cNvPicPr>
              <a:picLocks noChangeArrowheads="1"/>
            </p:cNvPicPr>
            <p:nvPr/>
          </p:nvPicPr>
          <p:blipFill>
            <a:blip r:embed="rId3">
              <a:extLst>
                <a:ext uri="{28A0092B-C50C-407E-A947-70E740481C1C}">
                  <a14:useLocalDpi xmlns:a14="http://schemas.microsoft.com/office/drawing/2010/main" val="0"/>
                </a:ext>
              </a:extLst>
            </a:blip>
            <a:srcRect l="33170" r="15355" b="18657"/>
            <a:stretch>
              <a:fillRect/>
            </a:stretch>
          </p:blipFill>
          <p:spPr bwMode="auto">
            <a:xfrm>
              <a:off x="2880" y="935"/>
              <a:ext cx="274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39" name="Group 5"/>
          <p:cNvGrpSpPr>
            <a:grpSpLocks/>
          </p:cNvGrpSpPr>
          <p:nvPr/>
        </p:nvGrpSpPr>
        <p:grpSpPr bwMode="auto">
          <a:xfrm flipV="1">
            <a:off x="0" y="0"/>
            <a:ext cx="9144000" cy="2924175"/>
            <a:chOff x="0" y="935"/>
            <a:chExt cx="5623" cy="2540"/>
          </a:xfrm>
        </p:grpSpPr>
        <p:pic>
          <p:nvPicPr>
            <p:cNvPr id="65541" name="Picture 6" descr="cugndxvz[1]"/>
            <p:cNvPicPr>
              <a:picLocks noChangeAspect="1" noChangeArrowheads="1"/>
            </p:cNvPicPr>
            <p:nvPr/>
          </p:nvPicPr>
          <p:blipFill>
            <a:blip r:embed="rId2">
              <a:extLst>
                <a:ext uri="{28A0092B-C50C-407E-A947-70E740481C1C}">
                  <a14:useLocalDpi xmlns:a14="http://schemas.microsoft.com/office/drawing/2010/main" val="0"/>
                </a:ext>
              </a:extLst>
            </a:blip>
            <a:srcRect l="15355" r="33170" b="18657"/>
            <a:stretch>
              <a:fillRect/>
            </a:stretch>
          </p:blipFill>
          <p:spPr bwMode="auto">
            <a:xfrm>
              <a:off x="0" y="935"/>
              <a:ext cx="289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cugndxvz[1]"/>
            <p:cNvPicPr>
              <a:picLocks noChangeArrowheads="1"/>
            </p:cNvPicPr>
            <p:nvPr/>
          </p:nvPicPr>
          <p:blipFill>
            <a:blip r:embed="rId3">
              <a:extLst>
                <a:ext uri="{28A0092B-C50C-407E-A947-70E740481C1C}">
                  <a14:useLocalDpi xmlns:a14="http://schemas.microsoft.com/office/drawing/2010/main" val="0"/>
                </a:ext>
              </a:extLst>
            </a:blip>
            <a:srcRect l="33170" r="15355" b="18657"/>
            <a:stretch>
              <a:fillRect/>
            </a:stretch>
          </p:blipFill>
          <p:spPr bwMode="auto">
            <a:xfrm>
              <a:off x="2880" y="935"/>
              <a:ext cx="2743"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0" name="Text Box 8"/>
          <p:cNvSpPr txBox="1">
            <a:spLocks noChangeArrowheads="1"/>
          </p:cNvSpPr>
          <p:nvPr/>
        </p:nvSpPr>
        <p:spPr bwMode="auto">
          <a:xfrm>
            <a:off x="250825" y="1125538"/>
            <a:ext cx="88931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r>
              <a:rPr lang="fr-FR" altLang="fr-FR" sz="3200" u="none">
                <a:solidFill>
                  <a:schemeClr val="bg1"/>
                </a:solidFill>
              </a:rPr>
              <a:t>…les écosystèmes forestiers pourraient</a:t>
            </a:r>
            <a:br>
              <a:rPr lang="fr-FR" altLang="fr-FR" sz="3200" u="none">
                <a:solidFill>
                  <a:schemeClr val="bg1"/>
                </a:solidFill>
              </a:rPr>
            </a:br>
            <a:r>
              <a:rPr lang="fr-FR" altLang="fr-FR" sz="3200" u="none">
                <a:solidFill>
                  <a:schemeClr val="bg1"/>
                </a:solidFill>
              </a:rPr>
              <a:t>se dégrader beaucoup plus vite qu’attendu …</a:t>
            </a:r>
            <a:br>
              <a:rPr lang="fr-FR" altLang="fr-FR" sz="3200" u="none">
                <a:solidFill>
                  <a:schemeClr val="bg1"/>
                </a:solidFill>
              </a:rPr>
            </a:br>
            <a:endParaRPr lang="fr-FR" altLang="fr-FR" sz="3200" u="none">
              <a:solidFill>
                <a:schemeClr val="bg1"/>
              </a:solidFill>
            </a:endParaRPr>
          </a:p>
          <a:p>
            <a:endParaRPr lang="fr-FR" altLang="fr-FR" sz="3200" u="none">
              <a:solidFill>
                <a:schemeClr val="bg1"/>
              </a:solidFill>
            </a:endParaRPr>
          </a:p>
          <a:p>
            <a:r>
              <a:rPr lang="fr-FR" altLang="fr-FR" sz="3200" u="none">
                <a:solidFill>
                  <a:schemeClr val="bg1"/>
                </a:solidFill>
              </a:rPr>
              <a:t>si on  tient compte des effets amplifiés et conjugués des feux et des sécheresses répétés</a:t>
            </a:r>
            <a:endParaRPr lang="fr-FR" altLang="fr-FR" sz="6000" i="1" u="none">
              <a:solidFill>
                <a:schemeClr val="bg1"/>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rgbClr val="FF0000"/>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chemeClr val="bg1"/>
                </a:solidFill>
              </a:rPr>
              <a:t>Gestion</a:t>
            </a:r>
            <a:endParaRPr lang="fr-FR" altLang="fr-FR" u="none" dirty="0">
              <a:solidFill>
                <a:schemeClr val="bg1"/>
              </a:solidFill>
            </a:endParaRPr>
          </a:p>
        </p:txBody>
      </p:sp>
    </p:spTree>
    <p:extLst>
      <p:ext uri="{BB962C8B-B14F-4D97-AF65-F5344CB8AC3E}">
        <p14:creationId xmlns:p14="http://schemas.microsoft.com/office/powerpoint/2010/main" val="4839762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87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p:cNvSpPr>
            <a:spLocks noChangeArrowheads="1"/>
          </p:cNvSpPr>
          <p:nvPr/>
        </p:nvSpPr>
        <p:spPr bwMode="auto">
          <a:xfrm>
            <a:off x="34925" y="2178323"/>
            <a:ext cx="9144000" cy="1152525"/>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3600" b="1" i="0" u="sng" strike="noStrike" kern="1200" cap="none" spc="0" normalizeH="0" baseline="0" noProof="0">
              <a:ln>
                <a:noFill/>
              </a:ln>
              <a:solidFill>
                <a:srgbClr val="FF3300"/>
              </a:solidFill>
              <a:effectLst/>
              <a:uLnTx/>
              <a:uFillTx/>
              <a:latin typeface="Times New Roman" pitchFamily="18" charset="0"/>
              <a:ea typeface="+mn-ea"/>
              <a:cs typeface="Arial" charset="0"/>
            </a:endParaRPr>
          </a:p>
        </p:txBody>
      </p:sp>
      <p:sp>
        <p:nvSpPr>
          <p:cNvPr id="8198" name="Rectangle 3"/>
          <p:cNvSpPr>
            <a:spLocks noChangeArrowheads="1"/>
          </p:cNvSpPr>
          <p:nvPr/>
        </p:nvSpPr>
        <p:spPr bwMode="auto">
          <a:xfrm>
            <a:off x="34925" y="979190"/>
            <a:ext cx="9144000" cy="104400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3600" b="1" i="0" u="sng" strike="noStrike" kern="1200" cap="none" spc="0" normalizeH="0" baseline="0" noProof="0">
              <a:ln>
                <a:noFill/>
              </a:ln>
              <a:solidFill>
                <a:srgbClr val="FF3300"/>
              </a:solidFill>
              <a:effectLst/>
              <a:uLnTx/>
              <a:uFillTx/>
              <a:latin typeface="Times New Roman" pitchFamily="18" charset="0"/>
              <a:ea typeface="+mn-ea"/>
              <a:cs typeface="Arial" charset="0"/>
            </a:endParaRPr>
          </a:p>
        </p:txBody>
      </p:sp>
      <p:sp>
        <p:nvSpPr>
          <p:cNvPr id="8199" name="Text Box 4"/>
          <p:cNvSpPr txBox="1">
            <a:spLocks noChangeArrowheads="1"/>
          </p:cNvSpPr>
          <p:nvPr/>
        </p:nvSpPr>
        <p:spPr bwMode="auto">
          <a:xfrm>
            <a:off x="285750" y="922075"/>
            <a:ext cx="88931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fr-FR" altLang="fr-FR" sz="3600" b="1" i="0" u="none" strike="noStrike" kern="1200" cap="none" spc="0" normalizeH="0" baseline="0" noProof="0" dirty="0">
                <a:ln>
                  <a:noFill/>
                </a:ln>
                <a:solidFill>
                  <a:srgbClr val="FF3300"/>
                </a:solidFill>
                <a:effectLst/>
                <a:uLnTx/>
                <a:uFillTx/>
                <a:latin typeface="Times New Roman" pitchFamily="18" charset="0"/>
                <a:ea typeface="+mn-ea"/>
                <a:cs typeface="Arial" charset="0"/>
              </a:rPr>
              <a:t> </a:t>
            </a:r>
            <a:r>
              <a:rPr kumimoji="0" lang="fr-FR" altLang="fr-FR" sz="3600" b="1" i="0" u="none" strike="noStrike" kern="1200" cap="none" spc="0" normalizeH="0" baseline="0" noProof="0" dirty="0" smtClean="0">
                <a:ln>
                  <a:noFill/>
                </a:ln>
                <a:solidFill>
                  <a:srgbClr val="FF3300"/>
                </a:solidFill>
                <a:effectLst/>
                <a:uLnTx/>
                <a:uFillTx/>
                <a:latin typeface="Times New Roman" pitchFamily="18" charset="0"/>
                <a:ea typeface="+mn-ea"/>
                <a:cs typeface="Arial" charset="0"/>
              </a:rPr>
              <a:t>Baisse de la fixation aérienne / souterraine</a:t>
            </a:r>
            <a:r>
              <a:rPr kumimoji="0" lang="fr-FR" altLang="fr-FR" sz="3200" b="1" i="0" u="none" strike="noStrike" kern="1200" cap="none" spc="0" normalizeH="0" baseline="0" noProof="0" dirty="0">
                <a:ln>
                  <a:noFill/>
                </a:ln>
                <a:solidFill>
                  <a:srgbClr val="FF3300"/>
                </a:solidFill>
                <a:effectLst/>
                <a:uLnTx/>
                <a:uFillTx/>
                <a:latin typeface="Times New Roman" pitchFamily="18" charset="0"/>
                <a:ea typeface="+mn-ea"/>
                <a:cs typeface="Arial" charset="0"/>
              </a:rPr>
              <a:t>	</a:t>
            </a:r>
            <a:r>
              <a:rPr kumimoji="0" lang="fr-FR" altLang="fr-FR" sz="2800" b="1" i="1" u="none" strike="noStrike" kern="1200" cap="none" spc="0" normalizeH="0" baseline="0" noProof="0" dirty="0" smtClean="0">
                <a:ln>
                  <a:noFill/>
                </a:ln>
                <a:solidFill>
                  <a:srgbClr val="FF3300"/>
                </a:solidFill>
                <a:effectLst/>
                <a:uLnTx/>
                <a:uFillTx/>
                <a:latin typeface="Times New Roman" pitchFamily="18" charset="0"/>
                <a:ea typeface="+mn-ea"/>
                <a:cs typeface="Arial" charset="0"/>
              </a:rPr>
              <a:t>… productivité forêt réduite =&gt; sol appauvri</a:t>
            </a:r>
            <a:endParaRPr kumimoji="0" lang="en-GB" altLang="fr-FR" sz="28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8200" name="Text Box 8"/>
          <p:cNvSpPr txBox="1">
            <a:spLocks noChangeArrowheads="1"/>
          </p:cNvSpPr>
          <p:nvPr/>
        </p:nvSpPr>
        <p:spPr bwMode="auto">
          <a:xfrm>
            <a:off x="862013" y="2146211"/>
            <a:ext cx="83169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fr-FR" altLang="fr-FR" sz="3200" b="1" i="0" u="none" strike="noStrike" kern="1200" cap="none" spc="0" normalizeH="0" baseline="0" noProof="0" dirty="0" smtClean="0">
                <a:ln>
                  <a:noFill/>
                </a:ln>
                <a:solidFill>
                  <a:srgbClr val="3333CC"/>
                </a:solidFill>
                <a:effectLst/>
                <a:uLnTx/>
                <a:uFillTx/>
                <a:latin typeface="Times New Roman" pitchFamily="18" charset="0"/>
                <a:ea typeface="+mn-ea"/>
                <a:cs typeface="Arial" charset="0"/>
              </a:rPr>
              <a:t> Augmentation des sources de carbone </a:t>
            </a:r>
            <a:r>
              <a:rPr kumimoji="0" lang="fr-FR" altLang="fr-FR" sz="3200" b="1" i="0" u="none" strike="noStrike" kern="1200" cap="none" spc="0" normalizeH="0" baseline="0" noProof="0" dirty="0">
                <a:ln>
                  <a:noFill/>
                </a:ln>
                <a:solidFill>
                  <a:srgbClr val="3333CC"/>
                </a:solidFill>
                <a:effectLst/>
                <a:uLnTx/>
                <a:uFillTx/>
                <a:latin typeface="Times New Roman" pitchFamily="18" charset="0"/>
                <a:ea typeface="+mn-ea"/>
                <a:cs typeface="Arial" charset="0"/>
              </a:rPr>
              <a:t/>
            </a:r>
            <a:br>
              <a:rPr kumimoji="0" lang="fr-FR" altLang="fr-FR" sz="3200" b="1" i="0" u="none" strike="noStrike" kern="1200" cap="none" spc="0" normalizeH="0" baseline="0" noProof="0" dirty="0">
                <a:ln>
                  <a:noFill/>
                </a:ln>
                <a:solidFill>
                  <a:srgbClr val="3333CC"/>
                </a:solidFill>
                <a:effectLst/>
                <a:uLnTx/>
                <a:uFillTx/>
                <a:latin typeface="Times New Roman" pitchFamily="18" charset="0"/>
                <a:ea typeface="+mn-ea"/>
                <a:cs typeface="Arial" charset="0"/>
              </a:rPr>
            </a:br>
            <a:r>
              <a:rPr kumimoji="0" lang="fr-FR" altLang="fr-FR" sz="3600" b="1" i="0" u="none" strike="noStrike" kern="1200" cap="none" spc="0" normalizeH="0" baseline="0" noProof="0" dirty="0">
                <a:ln>
                  <a:noFill/>
                </a:ln>
                <a:solidFill>
                  <a:srgbClr val="3333CC"/>
                </a:solidFill>
                <a:effectLst/>
                <a:uLnTx/>
                <a:uFillTx/>
                <a:latin typeface="Times New Roman" pitchFamily="18" charset="0"/>
                <a:ea typeface="+mn-ea"/>
                <a:cs typeface="Arial" charset="0"/>
              </a:rPr>
              <a:t>       </a:t>
            </a:r>
            <a:r>
              <a:rPr kumimoji="0" lang="fr-FR" altLang="fr-FR" sz="2800" b="1" i="1" u="none" strike="noStrike" kern="1200" cap="none" spc="0" normalizeH="0" baseline="0" noProof="0" dirty="0">
                <a:ln>
                  <a:noFill/>
                </a:ln>
                <a:solidFill>
                  <a:srgbClr val="3333CC"/>
                </a:solidFill>
                <a:effectLst/>
                <a:uLnTx/>
                <a:uFillTx/>
                <a:latin typeface="Times New Roman" pitchFamily="18" charset="0"/>
                <a:ea typeface="+mn-ea"/>
                <a:cs typeface="Arial" charset="0"/>
              </a:rPr>
              <a:t>… </a:t>
            </a:r>
            <a:r>
              <a:rPr kumimoji="0" lang="fr-FR" altLang="fr-FR" sz="2800" b="1" i="1" u="none" strike="noStrike" kern="1200" cap="none" spc="0" normalizeH="0" baseline="0" noProof="0" dirty="0" smtClean="0">
                <a:ln>
                  <a:noFill/>
                </a:ln>
                <a:solidFill>
                  <a:srgbClr val="3333CC"/>
                </a:solidFill>
                <a:effectLst/>
                <a:uLnTx/>
                <a:uFillTx/>
                <a:latin typeface="Times New Roman" pitchFamily="18" charset="0"/>
                <a:ea typeface="+mn-ea"/>
                <a:cs typeface="Arial" charset="0"/>
              </a:rPr>
              <a:t>incendies, érosion, défoliations</a:t>
            </a:r>
            <a:endParaRPr kumimoji="0" lang="en-GB" altLang="fr-FR" sz="28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8202" name="Rectangle 3"/>
          <p:cNvSpPr>
            <a:spLocks noChangeArrowheads="1"/>
          </p:cNvSpPr>
          <p:nvPr/>
        </p:nvSpPr>
        <p:spPr bwMode="auto">
          <a:xfrm>
            <a:off x="34925" y="3493456"/>
            <a:ext cx="9144000" cy="1080000"/>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3600" b="1" i="0" u="sng" strike="noStrike" kern="1200" cap="none" spc="0" normalizeH="0" baseline="0" noProof="0">
              <a:ln>
                <a:noFill/>
              </a:ln>
              <a:solidFill>
                <a:srgbClr val="FF3300"/>
              </a:solidFill>
              <a:effectLst/>
              <a:uLnTx/>
              <a:uFillTx/>
              <a:latin typeface="Times New Roman" pitchFamily="18" charset="0"/>
              <a:ea typeface="+mn-ea"/>
              <a:cs typeface="Arial" charset="0"/>
            </a:endParaRPr>
          </a:p>
        </p:txBody>
      </p:sp>
      <p:sp>
        <p:nvSpPr>
          <p:cNvPr id="8203" name="Text Box 6"/>
          <p:cNvSpPr txBox="1">
            <a:spLocks noChangeArrowheads="1"/>
          </p:cNvSpPr>
          <p:nvPr/>
        </p:nvSpPr>
        <p:spPr bwMode="auto">
          <a:xfrm>
            <a:off x="1366838" y="3493457"/>
            <a:ext cx="77771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457200" marR="0" lvl="0" indent="-457200" algn="l" defTabSz="914400" rtl="0" eaLnBrk="0" fontAlgn="base" latinLnBrk="0" hangingPunct="0">
              <a:lnSpc>
                <a:spcPct val="100000"/>
              </a:lnSpc>
              <a:spcBef>
                <a:spcPct val="50000"/>
              </a:spcBef>
              <a:spcAft>
                <a:spcPct val="0"/>
              </a:spcAft>
              <a:buClrTx/>
              <a:buSzTx/>
              <a:buFont typeface="Arial" charset="0"/>
              <a:buChar char="•"/>
              <a:tabLst/>
              <a:defRPr/>
            </a:pPr>
            <a:r>
              <a:rPr kumimoji="0" lang="en-US" altLang="fr-FR" sz="3200" b="1" i="0" u="none" strike="noStrike" kern="1200" cap="none" spc="0" normalizeH="0" baseline="0" noProof="0" dirty="0" err="1" smtClean="0">
                <a:ln>
                  <a:noFill/>
                </a:ln>
                <a:solidFill>
                  <a:srgbClr val="008000"/>
                </a:solidFill>
                <a:effectLst/>
                <a:uLnTx/>
                <a:uFillTx/>
                <a:latin typeface="Times New Roman" pitchFamily="18" charset="0"/>
                <a:ea typeface="+mn-ea"/>
                <a:cs typeface="Arial" charset="0"/>
              </a:rPr>
              <a:t>Moins</a:t>
            </a:r>
            <a:r>
              <a:rPr kumimoji="0" lang="en-US" altLang="fr-FR" sz="3200" b="1" i="0" u="none" strike="noStrike" kern="1200" cap="none" spc="0" normalizeH="0" baseline="0" noProof="0" dirty="0" smtClean="0">
                <a:ln>
                  <a:noFill/>
                </a:ln>
                <a:solidFill>
                  <a:srgbClr val="008000"/>
                </a:solidFill>
                <a:effectLst/>
                <a:uLnTx/>
                <a:uFillTx/>
                <a:latin typeface="Times New Roman" pitchFamily="18" charset="0"/>
                <a:ea typeface="+mn-ea"/>
                <a:cs typeface="Arial" charset="0"/>
              </a:rPr>
              <a:t> de </a:t>
            </a:r>
            <a:r>
              <a:rPr kumimoji="0" lang="en-US" altLang="fr-FR" sz="3200" b="1" i="0" u="none" strike="noStrike" kern="1200" cap="none" spc="0" normalizeH="0" baseline="0" noProof="0" dirty="0" err="1" smtClean="0">
                <a:ln>
                  <a:noFill/>
                </a:ln>
                <a:solidFill>
                  <a:srgbClr val="008000"/>
                </a:solidFill>
                <a:effectLst/>
                <a:uLnTx/>
                <a:uFillTx/>
                <a:latin typeface="Times New Roman" pitchFamily="18" charset="0"/>
                <a:ea typeface="+mn-ea"/>
                <a:cs typeface="Arial" charset="0"/>
              </a:rPr>
              <a:t>stockage</a:t>
            </a:r>
            <a:r>
              <a:rPr kumimoji="0" lang="en-US" altLang="fr-FR" sz="3200" b="1" i="0" u="none" strike="noStrike" kern="1200" cap="none" spc="0" normalizeH="0" baseline="0" noProof="0" dirty="0" smtClean="0">
                <a:ln>
                  <a:noFill/>
                </a:ln>
                <a:solidFill>
                  <a:srgbClr val="008000"/>
                </a:solidFill>
                <a:effectLst/>
                <a:uLnTx/>
                <a:uFillTx/>
                <a:latin typeface="Times New Roman" pitchFamily="18" charset="0"/>
                <a:ea typeface="+mn-ea"/>
                <a:cs typeface="Arial" charset="0"/>
              </a:rPr>
              <a:t> </a:t>
            </a:r>
            <a:r>
              <a:rPr kumimoji="0" lang="en-US" altLang="fr-FR" sz="3200" b="1" i="0" u="none" strike="noStrike" kern="1200" cap="none" spc="0" normalizeH="0" baseline="0" noProof="0" dirty="0" err="1" smtClean="0">
                <a:ln>
                  <a:noFill/>
                </a:ln>
                <a:solidFill>
                  <a:srgbClr val="008000"/>
                </a:solidFill>
                <a:effectLst/>
                <a:uLnTx/>
                <a:uFillTx/>
                <a:latin typeface="Times New Roman" pitchFamily="18" charset="0"/>
                <a:ea typeface="+mn-ea"/>
                <a:cs typeface="Arial" charset="0"/>
              </a:rPr>
              <a:t>dans</a:t>
            </a:r>
            <a:r>
              <a:rPr kumimoji="0" lang="en-US" altLang="fr-FR" sz="3200" b="1" i="0" u="none" strike="noStrike" kern="1200" cap="none" spc="0" normalizeH="0" baseline="0" noProof="0" dirty="0" smtClean="0">
                <a:ln>
                  <a:noFill/>
                </a:ln>
                <a:solidFill>
                  <a:srgbClr val="008000"/>
                </a:solidFill>
                <a:effectLst/>
                <a:uLnTx/>
                <a:uFillTx/>
                <a:latin typeface="Times New Roman" pitchFamily="18" charset="0"/>
                <a:ea typeface="+mn-ea"/>
                <a:cs typeface="Arial" charset="0"/>
              </a:rPr>
              <a:t> le bois </a:t>
            </a:r>
            <a:r>
              <a:rPr kumimoji="0" lang="en-US" altLang="fr-FR" sz="3200" b="1" i="0" u="none" strike="noStrike" kern="1200" cap="none" spc="0" normalizeH="0" baseline="0" noProof="0" dirty="0" err="1" smtClean="0">
                <a:ln>
                  <a:noFill/>
                </a:ln>
                <a:solidFill>
                  <a:srgbClr val="008000"/>
                </a:solidFill>
                <a:effectLst/>
                <a:uLnTx/>
                <a:uFillTx/>
                <a:latin typeface="Times New Roman" pitchFamily="18" charset="0"/>
                <a:ea typeface="+mn-ea"/>
                <a:cs typeface="Arial" charset="0"/>
              </a:rPr>
              <a:t>exploité</a:t>
            </a:r>
            <a:r>
              <a:rPr kumimoji="0" lang="en-US" altLang="fr-FR" sz="3200" b="1" i="0" u="none" strike="noStrike" kern="1200" cap="none" spc="0" normalizeH="0" baseline="0" noProof="0" dirty="0">
                <a:ln>
                  <a:noFill/>
                </a:ln>
                <a:solidFill>
                  <a:srgbClr val="008000"/>
                </a:solidFill>
                <a:effectLst/>
                <a:uLnTx/>
                <a:uFillTx/>
                <a:latin typeface="Times New Roman" pitchFamily="18" charset="0"/>
                <a:ea typeface="+mn-ea"/>
                <a:cs typeface="Arial" charset="0"/>
              </a:rPr>
              <a:t/>
            </a:r>
            <a:br>
              <a:rPr kumimoji="0" lang="en-US" altLang="fr-FR" sz="3200" b="1" i="0" u="none" strike="noStrike" kern="1200" cap="none" spc="0" normalizeH="0" baseline="0" noProof="0" dirty="0">
                <a:ln>
                  <a:noFill/>
                </a:ln>
                <a:solidFill>
                  <a:srgbClr val="008000"/>
                </a:solidFill>
                <a:effectLst/>
                <a:uLnTx/>
                <a:uFillTx/>
                <a:latin typeface="Times New Roman" pitchFamily="18" charset="0"/>
                <a:ea typeface="+mn-ea"/>
                <a:cs typeface="Arial" charset="0"/>
              </a:rPr>
            </a:br>
            <a:r>
              <a:rPr kumimoji="0" lang="en-US" altLang="fr-FR" sz="2800" b="1" i="1" u="none" strike="noStrike" kern="1200" cap="none" spc="0" normalizeH="0" baseline="0" noProof="0" dirty="0" smtClean="0">
                <a:ln>
                  <a:noFill/>
                </a:ln>
                <a:solidFill>
                  <a:srgbClr val="008000"/>
                </a:solidFill>
                <a:effectLst/>
                <a:uLnTx/>
                <a:uFillTx/>
                <a:latin typeface="Times New Roman" pitchFamily="18" charset="0"/>
                <a:ea typeface="+mn-ea"/>
                <a:cs typeface="Arial" charset="0"/>
              </a:rPr>
              <a:t>… - de bois d’oeuvre, + de bois </a:t>
            </a:r>
            <a:r>
              <a:rPr kumimoji="0" lang="en-US" altLang="fr-FR" sz="2800" b="1" i="1" u="none" strike="noStrike" kern="1200" cap="none" spc="0" normalizeH="0" baseline="0" noProof="0" dirty="0" err="1" smtClean="0">
                <a:ln>
                  <a:noFill/>
                </a:ln>
                <a:solidFill>
                  <a:srgbClr val="008000"/>
                </a:solidFill>
                <a:effectLst/>
                <a:uLnTx/>
                <a:uFillTx/>
                <a:latin typeface="Times New Roman" pitchFamily="18" charset="0"/>
                <a:ea typeface="+mn-ea"/>
                <a:cs typeface="Arial" charset="0"/>
              </a:rPr>
              <a:t>énergie-industrie</a:t>
            </a:r>
            <a:endParaRPr kumimoji="0" lang="en-US" altLang="fr-FR" sz="28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18"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ctr" defTabSz="914400" rtl="0" eaLnBrk="1" fontAlgn="base" latinLnBrk="0" hangingPunct="1">
              <a:lnSpc>
                <a:spcPct val="140000"/>
              </a:lnSpc>
              <a:spcBef>
                <a:spcPct val="50000"/>
              </a:spcBef>
              <a:spcAft>
                <a:spcPct val="0"/>
              </a:spcAft>
              <a:buClrTx/>
              <a:buSzTx/>
              <a:buFontTx/>
              <a:buNone/>
              <a:tabLst/>
              <a:defRPr/>
            </a:pPr>
            <a:r>
              <a:rPr kumimoji="0" lang="fr-FR" altLang="fr-FR" sz="2800" b="1" i="0" u="none" strike="noStrike" kern="1200" cap="none" spc="0" normalizeH="0" baseline="0" noProof="0" dirty="0" smtClean="0">
                <a:ln>
                  <a:noFill/>
                </a:ln>
                <a:solidFill>
                  <a:srgbClr val="FF3300"/>
                </a:solidFill>
                <a:effectLst/>
                <a:uLnTx/>
                <a:uFillTx/>
                <a:latin typeface="Times New Roman" pitchFamily="18" charset="0"/>
                <a:ea typeface="+mn-ea"/>
                <a:cs typeface="Arial" charset="0"/>
              </a:rPr>
              <a:t>Changement climatique et forêt</a:t>
            </a:r>
            <a:endParaRPr kumimoji="0" lang="fr-FR" altLang="fr-FR" sz="2800" b="1" i="1" u="none" strike="noStrike" kern="1200" cap="none" spc="0" normalizeH="0" baseline="0" noProof="0" dirty="0">
              <a:ln>
                <a:noFill/>
              </a:ln>
              <a:solidFill>
                <a:srgbClr val="FF3300"/>
              </a:solidFill>
              <a:effectLst/>
              <a:uLnTx/>
              <a:uFillTx/>
              <a:latin typeface="Times New Roman" pitchFamily="18" charset="0"/>
              <a:ea typeface="+mn-ea"/>
              <a:cs typeface="Arial" charset="0"/>
            </a:endParaRPr>
          </a:p>
        </p:txBody>
      </p:sp>
      <p:sp>
        <p:nvSpPr>
          <p:cNvPr id="10" name="Rectangle 2"/>
          <p:cNvSpPr>
            <a:spLocks noChangeArrowheads="1"/>
          </p:cNvSpPr>
          <p:nvPr/>
        </p:nvSpPr>
        <p:spPr bwMode="auto">
          <a:xfrm>
            <a:off x="34925" y="4725144"/>
            <a:ext cx="9144000" cy="1080000"/>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fr-FR" altLang="fr-FR" sz="3600" b="1" i="0" u="sng" strike="noStrike" kern="1200" cap="none" spc="0" normalizeH="0" baseline="0" noProof="0">
              <a:ln>
                <a:noFill/>
              </a:ln>
              <a:solidFill>
                <a:srgbClr val="FF3300"/>
              </a:solidFill>
              <a:effectLst/>
              <a:uLnTx/>
              <a:uFillTx/>
              <a:latin typeface="Times New Roman" pitchFamily="18" charset="0"/>
              <a:ea typeface="+mn-ea"/>
              <a:cs typeface="Arial" charset="0"/>
            </a:endParaRPr>
          </a:p>
        </p:txBody>
      </p:sp>
      <p:sp>
        <p:nvSpPr>
          <p:cNvPr id="11" name="Text Box 14"/>
          <p:cNvSpPr txBox="1">
            <a:spLocks noChangeArrowheads="1"/>
          </p:cNvSpPr>
          <p:nvPr/>
        </p:nvSpPr>
        <p:spPr bwMode="auto">
          <a:xfrm>
            <a:off x="862013" y="4725144"/>
            <a:ext cx="8286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marL="266700" marR="0" lvl="0" indent="-266700" algn="l" defTabSz="914400" rtl="0" eaLnBrk="0" fontAlgn="base" latinLnBrk="0" hangingPunct="0">
              <a:lnSpc>
                <a:spcPct val="100000"/>
              </a:lnSpc>
              <a:spcBef>
                <a:spcPct val="50000"/>
              </a:spcBef>
              <a:spcAft>
                <a:spcPct val="0"/>
              </a:spcAft>
              <a:buClrTx/>
              <a:buSzTx/>
              <a:buFont typeface="Arial" charset="0"/>
              <a:buChar char="•"/>
              <a:tabLst/>
              <a:defRPr/>
            </a:pP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a:t>
            </a:r>
            <a:r>
              <a:rPr kumimoji="0" lang="en-US" altLang="fr-FR" sz="32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Rôle</a:t>
            </a: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a:t>
            </a:r>
            <a:r>
              <a:rPr kumimoji="0" lang="en-US" altLang="fr-FR" sz="32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réduit</a:t>
            </a: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de la </a:t>
            </a:r>
            <a:r>
              <a:rPr kumimoji="0" lang="en-US" altLang="fr-FR" sz="32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forêt</a:t>
            </a: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a:t>
            </a:r>
            <a:r>
              <a:rPr kumimoji="0" lang="en-US" altLang="fr-FR" sz="32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dans</a:t>
            </a: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a:t>
            </a:r>
            <a:r>
              <a:rPr kumimoji="0" lang="en-US" altLang="fr-FR" sz="32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l’atténuation</a:t>
            </a:r>
            <a:r>
              <a:rPr kumimoji="0" lang="en-US" altLang="fr-FR" sz="3200" b="1" i="0" u="none" strike="noStrike" kern="1200" cap="none" spc="0" normalizeH="0" baseline="0" noProof="0" dirty="0">
                <a:ln>
                  <a:noFill/>
                </a:ln>
                <a:solidFill>
                  <a:srgbClr val="A50021"/>
                </a:solidFill>
                <a:effectLst/>
                <a:uLnTx/>
                <a:uFillTx/>
                <a:latin typeface="Times New Roman" pitchFamily="18" charset="0"/>
                <a:ea typeface="+mn-ea"/>
                <a:cs typeface="Arial" charset="0"/>
              </a:rPr>
              <a:t/>
            </a:r>
            <a:br>
              <a:rPr kumimoji="0" lang="en-US" altLang="fr-FR" sz="3200" b="1" i="0" u="none" strike="noStrike" kern="1200" cap="none" spc="0" normalizeH="0" baseline="0" noProof="0" dirty="0">
                <a:ln>
                  <a:noFill/>
                </a:ln>
                <a:solidFill>
                  <a:srgbClr val="A50021"/>
                </a:solidFill>
                <a:effectLst/>
                <a:uLnTx/>
                <a:uFillTx/>
                <a:latin typeface="Times New Roman" pitchFamily="18" charset="0"/>
                <a:ea typeface="+mn-ea"/>
                <a:cs typeface="Arial" charset="0"/>
              </a:rPr>
            </a:br>
            <a:r>
              <a:rPr kumimoji="0" lang="en-US" altLang="fr-FR" sz="32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a:t>
            </a:r>
            <a:r>
              <a:rPr kumimoji="0" lang="en-US" altLang="fr-FR" sz="28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et </a:t>
            </a:r>
            <a:r>
              <a:rPr kumimoji="0" lang="en-US" altLang="fr-FR" sz="28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même</a:t>
            </a:r>
            <a:r>
              <a:rPr kumimoji="0" lang="en-US" altLang="fr-FR" sz="28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source de CO2 </a:t>
            </a:r>
            <a:r>
              <a:rPr kumimoji="0" lang="en-US" altLang="fr-FR" sz="2800" b="1" i="0" u="none" strike="noStrike" kern="1200" cap="none" spc="0" normalizeH="0" baseline="0" noProof="0" dirty="0" err="1" smtClean="0">
                <a:ln>
                  <a:noFill/>
                </a:ln>
                <a:solidFill>
                  <a:srgbClr val="A50021"/>
                </a:solidFill>
                <a:effectLst/>
                <a:uLnTx/>
                <a:uFillTx/>
                <a:latin typeface="Times New Roman" pitchFamily="18" charset="0"/>
                <a:ea typeface="+mn-ea"/>
                <a:cs typeface="Arial" charset="0"/>
              </a:rPr>
              <a:t>si</a:t>
            </a:r>
            <a:r>
              <a:rPr kumimoji="0" lang="en-US" altLang="fr-FR" sz="2800" b="1" i="0" u="none" strike="noStrike" kern="1200" cap="none" spc="0" normalizeH="0" baseline="0" noProof="0" dirty="0" smtClean="0">
                <a:ln>
                  <a:noFill/>
                </a:ln>
                <a:solidFill>
                  <a:srgbClr val="A50021"/>
                </a:solidFill>
                <a:effectLst/>
                <a:uLnTx/>
                <a:uFillTx/>
                <a:latin typeface="Times New Roman" pitchFamily="18" charset="0"/>
                <a:ea typeface="+mn-ea"/>
                <a:cs typeface="Arial" charset="0"/>
              </a:rPr>
              <a:t> incendie²</a:t>
            </a:r>
            <a:endParaRPr kumimoji="0" lang="en-US" altLang="fr-FR" sz="2800" b="1" i="1" u="none" strike="noStrike" kern="1200" cap="none" spc="0" normalizeH="0" baseline="0" noProof="0" dirty="0" smtClean="0">
              <a:ln>
                <a:noFill/>
              </a:ln>
              <a:solidFill>
                <a:srgbClr val="A50021"/>
              </a:solidFill>
              <a:effectLst/>
              <a:uLnTx/>
              <a:uFillTx/>
              <a:latin typeface="Arial Narrow" panose="020B0606020202030204" pitchFamily="34" charset="0"/>
              <a:ea typeface="+mn-ea"/>
              <a:cs typeface="Arial" charset="0"/>
              <a:sym typeface="Wingdings" panose="05000000000000000000" pitchFamily="2" charset="2"/>
            </a:endParaRPr>
          </a:p>
        </p:txBody>
      </p:sp>
    </p:spTree>
    <p:extLst>
      <p:ext uri="{BB962C8B-B14F-4D97-AF65-F5344CB8AC3E}">
        <p14:creationId xmlns:p14="http://schemas.microsoft.com/office/powerpoint/2010/main" val="30943960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6513" y="0"/>
            <a:ext cx="9180513" cy="6858000"/>
          </a:xfrm>
          <a:prstGeom prst="rect">
            <a:avLst/>
          </a:prstGeom>
          <a:solidFill>
            <a:srgbClr val="293B97"/>
          </a:solidFill>
          <a:ln w="31750" algn="ctr">
            <a:solidFill>
              <a:schemeClr val="tx1"/>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1267" name="Oval 4"/>
          <p:cNvSpPr>
            <a:spLocks noChangeArrowheads="1"/>
          </p:cNvSpPr>
          <p:nvPr/>
        </p:nvSpPr>
        <p:spPr bwMode="auto">
          <a:xfrm>
            <a:off x="2484438" y="2276475"/>
            <a:ext cx="4391025" cy="1905000"/>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4400" u="none" dirty="0">
                <a:solidFill>
                  <a:schemeClr val="bg1"/>
                </a:solidFill>
              </a:rPr>
              <a:t>Changement climatique</a:t>
            </a:r>
          </a:p>
        </p:txBody>
      </p:sp>
      <p:sp>
        <p:nvSpPr>
          <p:cNvPr id="11268" name="ZoneTexte 23"/>
          <p:cNvSpPr txBox="1">
            <a:spLocks noChangeArrowheads="1"/>
          </p:cNvSpPr>
          <p:nvPr/>
        </p:nvSpPr>
        <p:spPr bwMode="auto">
          <a:xfrm>
            <a:off x="2093912" y="535094"/>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Productivité</a:t>
            </a:r>
          </a:p>
        </p:txBody>
      </p:sp>
      <p:sp>
        <p:nvSpPr>
          <p:cNvPr id="11269" name="ZoneTexte 24"/>
          <p:cNvSpPr txBox="1">
            <a:spLocks noChangeArrowheads="1"/>
          </p:cNvSpPr>
          <p:nvPr/>
        </p:nvSpPr>
        <p:spPr bwMode="auto">
          <a:xfrm>
            <a:off x="952090" y="4453765"/>
            <a:ext cx="209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Bilan Carbone</a:t>
            </a:r>
          </a:p>
        </p:txBody>
      </p:sp>
      <p:sp>
        <p:nvSpPr>
          <p:cNvPr id="11270" name="ZoneTexte 25"/>
          <p:cNvSpPr txBox="1">
            <a:spLocks noChangeArrowheads="1"/>
          </p:cNvSpPr>
          <p:nvPr/>
        </p:nvSpPr>
        <p:spPr bwMode="auto">
          <a:xfrm>
            <a:off x="5580063" y="4656902"/>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Biodiversité</a:t>
            </a:r>
          </a:p>
        </p:txBody>
      </p:sp>
      <p:sp>
        <p:nvSpPr>
          <p:cNvPr id="11271" name="ZoneTexte 26"/>
          <p:cNvSpPr txBox="1">
            <a:spLocks noChangeArrowheads="1"/>
          </p:cNvSpPr>
          <p:nvPr/>
        </p:nvSpPr>
        <p:spPr bwMode="auto">
          <a:xfrm>
            <a:off x="6823076" y="3426969"/>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Incendies</a:t>
            </a:r>
          </a:p>
        </p:txBody>
      </p:sp>
      <p:sp>
        <p:nvSpPr>
          <p:cNvPr id="11272" name="ZoneTexte 27"/>
          <p:cNvSpPr txBox="1">
            <a:spLocks noChangeArrowheads="1"/>
          </p:cNvSpPr>
          <p:nvPr/>
        </p:nvSpPr>
        <p:spPr bwMode="auto">
          <a:xfrm>
            <a:off x="6629021" y="1797139"/>
            <a:ext cx="248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Phénologie</a:t>
            </a:r>
          </a:p>
        </p:txBody>
      </p:sp>
      <p:pic>
        <p:nvPicPr>
          <p:cNvPr id="11273" name="Picture 22"/>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8402638" y="-1588"/>
            <a:ext cx="777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ZoneTexte 30"/>
          <p:cNvSpPr txBox="1">
            <a:spLocks noChangeArrowheads="1"/>
          </p:cNvSpPr>
          <p:nvPr/>
        </p:nvSpPr>
        <p:spPr bwMode="auto">
          <a:xfrm>
            <a:off x="3046002" y="5053047"/>
            <a:ext cx="25923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Fertilité</a:t>
            </a:r>
            <a:r>
              <a:rPr lang="fr-FR" altLang="fr-FR" dirty="0">
                <a:solidFill>
                  <a:schemeClr val="bg1"/>
                </a:solidFill>
              </a:rPr>
              <a:t> </a:t>
            </a:r>
            <a:br>
              <a:rPr lang="fr-FR" altLang="fr-FR" dirty="0">
                <a:solidFill>
                  <a:schemeClr val="bg1"/>
                </a:solidFill>
              </a:rPr>
            </a:br>
            <a:r>
              <a:rPr lang="fr-FR" altLang="fr-FR" u="none" dirty="0">
                <a:solidFill>
                  <a:schemeClr val="bg1"/>
                </a:solidFill>
              </a:rPr>
              <a:t>des sols</a:t>
            </a:r>
          </a:p>
        </p:txBody>
      </p:sp>
      <p:sp>
        <p:nvSpPr>
          <p:cNvPr id="11275" name="ZoneTexte 40"/>
          <p:cNvSpPr txBox="1">
            <a:spLocks noChangeArrowheads="1"/>
          </p:cNvSpPr>
          <p:nvPr/>
        </p:nvSpPr>
        <p:spPr bwMode="auto">
          <a:xfrm>
            <a:off x="5018881" y="757789"/>
            <a:ext cx="288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Reproduction</a:t>
            </a:r>
          </a:p>
        </p:txBody>
      </p:sp>
      <p:sp>
        <p:nvSpPr>
          <p:cNvPr id="7" name="Double flèche verticale 6"/>
          <p:cNvSpPr/>
          <p:nvPr/>
        </p:nvSpPr>
        <p:spPr bwMode="auto">
          <a:xfrm rot="21117788">
            <a:off x="4288373" y="1578019"/>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3" name="Double flèche verticale 42"/>
          <p:cNvSpPr/>
          <p:nvPr/>
        </p:nvSpPr>
        <p:spPr bwMode="auto">
          <a:xfrm rot="18855575">
            <a:off x="6217484" y="3614294"/>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44" name="Double flèche verticale 43"/>
          <p:cNvSpPr/>
          <p:nvPr/>
        </p:nvSpPr>
        <p:spPr bwMode="auto">
          <a:xfrm rot="3147496">
            <a:off x="2170113" y="3289300"/>
            <a:ext cx="520700" cy="917575"/>
          </a:xfrm>
          <a:prstGeom prst="upDownArrow">
            <a:avLst/>
          </a:prstGeom>
          <a:solidFill>
            <a:schemeClr val="bg1">
              <a:lumMod val="65000"/>
            </a:schemeClr>
          </a:solidFill>
          <a:ln w="31750" cap="flat" cmpd="sng" algn="ctr">
            <a:solidFill>
              <a:schemeClr val="bg1"/>
            </a:solidFill>
            <a:prstDash val="solid"/>
            <a:round/>
            <a:headEnd type="none" w="med" len="med"/>
            <a:tailEnd type="none" w="med" len="med"/>
          </a:ln>
          <a:effectLst/>
        </p:spPr>
        <p:txBody>
          <a:bodyPr>
            <a:spAutoFit/>
          </a:bodyPr>
          <a:lstStyle/>
          <a:p>
            <a:pPr>
              <a:defRPr/>
            </a:pPr>
            <a:endParaRPr lang="fr-FR"/>
          </a:p>
        </p:txBody>
      </p:sp>
      <p:sp>
        <p:nvSpPr>
          <p:cNvPr id="11279" name="ZoneTexte 3"/>
          <p:cNvSpPr txBox="1">
            <a:spLocks noChangeArrowheads="1"/>
          </p:cNvSpPr>
          <p:nvPr/>
        </p:nvSpPr>
        <p:spPr bwMode="auto">
          <a:xfrm>
            <a:off x="250825" y="1196975"/>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a:solidFill>
                  <a:schemeClr val="bg1"/>
                </a:solidFill>
              </a:rPr>
              <a:t>Santé des </a:t>
            </a:r>
            <a:r>
              <a:rPr lang="fr-FR" altLang="fr-FR" u="none" dirty="0" smtClean="0">
                <a:solidFill>
                  <a:schemeClr val="bg1"/>
                </a:solidFill>
              </a:rPr>
              <a:t>végétaux</a:t>
            </a:r>
            <a:endParaRPr lang="fr-FR" altLang="fr-FR" u="none" dirty="0">
              <a:solidFill>
                <a:schemeClr val="bg1"/>
              </a:solidFill>
            </a:endParaRPr>
          </a:p>
        </p:txBody>
      </p:sp>
      <p:sp>
        <p:nvSpPr>
          <p:cNvPr id="16" name="ZoneTexte 24"/>
          <p:cNvSpPr txBox="1">
            <a:spLocks noChangeArrowheads="1"/>
          </p:cNvSpPr>
          <p:nvPr/>
        </p:nvSpPr>
        <p:spPr bwMode="auto">
          <a:xfrm>
            <a:off x="0" y="2994204"/>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u="none" dirty="0" smtClean="0">
                <a:solidFill>
                  <a:srgbClr val="FF0000"/>
                </a:solidFill>
              </a:rPr>
              <a:t>Gestion</a:t>
            </a:r>
            <a:endParaRPr lang="fr-FR" altLang="fr-FR" u="none" dirty="0">
              <a:solidFill>
                <a:srgbClr val="FF0000"/>
              </a:solidFill>
            </a:endParaRPr>
          </a:p>
        </p:txBody>
      </p:sp>
    </p:spTree>
    <p:extLst>
      <p:ext uri="{BB962C8B-B14F-4D97-AF65-F5344CB8AC3E}">
        <p14:creationId xmlns:p14="http://schemas.microsoft.com/office/powerpoint/2010/main" val="2000343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3"/>
          <p:cNvSpPr txBox="1">
            <a:spLocks noChangeArrowheads="1"/>
          </p:cNvSpPr>
          <p:nvPr/>
        </p:nvSpPr>
        <p:spPr bwMode="auto">
          <a:xfrm>
            <a:off x="0" y="6229350"/>
            <a:ext cx="9144000" cy="584200"/>
          </a:xfrm>
          <a:prstGeom prst="rect">
            <a:avLst/>
          </a:prstGeom>
          <a:noFill/>
          <a:ln w="9525">
            <a:noFill/>
            <a:miter lim="800000"/>
            <a:headEnd/>
            <a:tailEnd/>
          </a:ln>
        </p:spPr>
        <p:txBody>
          <a:bodyPr>
            <a:spAutoFit/>
          </a:bodyPr>
          <a:lstStyle/>
          <a:p>
            <a:pPr algn="ctr"/>
            <a:r>
              <a:rPr lang="fr-FR" altLang="fr-FR" sz="3200" i="1">
                <a:solidFill>
                  <a:schemeClr val="bg1"/>
                </a:solidFill>
              </a:rPr>
              <a:t>Pin sylvestre, sapin, chêne liège, chêne blanc</a:t>
            </a:r>
          </a:p>
        </p:txBody>
      </p:sp>
      <p:sp>
        <p:nvSpPr>
          <p:cNvPr id="17411" name="Text Box 6"/>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w="9525" algn="ctr">
            <a:noFill/>
            <a:miter lim="800000"/>
            <a:headEnd/>
            <a:tailEnd/>
          </a:ln>
        </p:spPr>
        <p:txBody>
          <a:bodyPr/>
          <a:lstStyle/>
          <a:p>
            <a:pPr algn="ctr">
              <a:lnSpc>
                <a:spcPct val="140000"/>
              </a:lnSpc>
            </a:pPr>
            <a:r>
              <a:rPr lang="fr-FR" altLang="fr-FR" sz="2800" u="none"/>
              <a:t>Santé des forêts</a:t>
            </a:r>
            <a:endParaRPr lang="fr-FR" altLang="fr-FR" sz="2800" i="1" u="none">
              <a:solidFill>
                <a:schemeClr val="tx1"/>
              </a:solidFill>
            </a:endParaRPr>
          </a:p>
        </p:txBody>
      </p:sp>
      <p:pic>
        <p:nvPicPr>
          <p:cNvPr id="17412" name="Image 2"/>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 name="Rectangle 10"/>
          <p:cNvSpPr>
            <a:spLocks noChangeArrowheads="1"/>
          </p:cNvSpPr>
          <p:nvPr/>
        </p:nvSpPr>
        <p:spPr bwMode="auto">
          <a:xfrm>
            <a:off x="5220072" y="1268760"/>
            <a:ext cx="647700" cy="574675"/>
          </a:xfrm>
          <a:prstGeom prst="rect">
            <a:avLst/>
          </a:prstGeom>
          <a:noFill/>
          <a:ln w="41275" algn="ctr">
            <a:solidFill>
              <a:srgbClr val="99FF33"/>
            </a:solidFill>
            <a:round/>
            <a:headEnd/>
            <a:tailEnd/>
          </a:ln>
        </p:spPr>
        <p:txBody>
          <a:bodyPr>
            <a:spAutoFit/>
          </a:bodyPr>
          <a:lstStyle/>
          <a:p>
            <a:endParaRPr lang="fr-FR" altLang="fr-FR"/>
          </a:p>
        </p:txBody>
      </p:sp>
      <p:sp>
        <p:nvSpPr>
          <p:cNvPr id="12" name="Rectangle 11"/>
          <p:cNvSpPr>
            <a:spLocks noChangeArrowheads="1"/>
          </p:cNvSpPr>
          <p:nvPr/>
        </p:nvSpPr>
        <p:spPr bwMode="auto">
          <a:xfrm>
            <a:off x="3924300" y="2133600"/>
            <a:ext cx="647700" cy="574675"/>
          </a:xfrm>
          <a:prstGeom prst="rect">
            <a:avLst/>
          </a:prstGeom>
          <a:noFill/>
          <a:ln w="41275" algn="ctr">
            <a:solidFill>
              <a:srgbClr val="FF0000"/>
            </a:solidFill>
            <a:round/>
            <a:headEnd/>
            <a:tailEnd/>
          </a:ln>
        </p:spPr>
        <p:txBody>
          <a:bodyPr>
            <a:spAutoFit/>
          </a:bodyPr>
          <a:lstStyle/>
          <a:p>
            <a:endParaRPr lang="fr-FR" altLang="fr-FR"/>
          </a:p>
        </p:txBody>
      </p:sp>
      <p:sp>
        <p:nvSpPr>
          <p:cNvPr id="17415" name="ZoneTexte 3"/>
          <p:cNvSpPr txBox="1">
            <a:spLocks noChangeArrowheads="1"/>
          </p:cNvSpPr>
          <p:nvPr/>
        </p:nvSpPr>
        <p:spPr bwMode="auto">
          <a:xfrm>
            <a:off x="395288" y="190500"/>
            <a:ext cx="3888680" cy="646331"/>
          </a:xfrm>
          <a:prstGeom prst="rect">
            <a:avLst/>
          </a:prstGeom>
          <a:noFill/>
          <a:ln w="9525">
            <a:noFill/>
            <a:miter lim="800000"/>
            <a:headEnd/>
            <a:tailEnd/>
          </a:ln>
        </p:spPr>
        <p:txBody>
          <a:bodyPr wrap="square">
            <a:spAutoFit/>
          </a:bodyPr>
          <a:lstStyle/>
          <a:p>
            <a:r>
              <a:rPr lang="fr-FR" altLang="fr-FR" u="none" dirty="0">
                <a:solidFill>
                  <a:schemeClr val="tx1"/>
                </a:solidFill>
              </a:rPr>
              <a:t>2006 </a:t>
            </a:r>
            <a:r>
              <a:rPr lang="fr-FR" altLang="fr-FR" sz="3200" i="1" u="none" dirty="0" smtClean="0">
                <a:solidFill>
                  <a:schemeClr val="tx1"/>
                </a:solidFill>
              </a:rPr>
              <a:t>(Verdon</a:t>
            </a:r>
            <a:r>
              <a:rPr lang="fr-FR" altLang="fr-FR" sz="3200" i="1" u="none" dirty="0">
                <a:solidFill>
                  <a:schemeClr val="tx1"/>
                </a:solidFill>
              </a:rPr>
              <a:t>)</a:t>
            </a:r>
          </a:p>
        </p:txBody>
      </p:sp>
      <p:sp>
        <p:nvSpPr>
          <p:cNvPr id="8" name="ZoneTexte 3"/>
          <p:cNvSpPr txBox="1">
            <a:spLocks noChangeArrowheads="1"/>
          </p:cNvSpPr>
          <p:nvPr/>
        </p:nvSpPr>
        <p:spPr bwMode="auto">
          <a:xfrm>
            <a:off x="2123728" y="2636912"/>
            <a:ext cx="2232248" cy="523220"/>
          </a:xfrm>
          <a:prstGeom prst="rect">
            <a:avLst/>
          </a:prstGeom>
          <a:noFill/>
          <a:ln w="9525">
            <a:noFill/>
            <a:miter lim="800000"/>
            <a:headEnd/>
            <a:tailEnd/>
          </a:ln>
        </p:spPr>
        <p:txBody>
          <a:bodyPr wrap="square">
            <a:spAutoFit/>
          </a:bodyPr>
          <a:lstStyle/>
          <a:p>
            <a:r>
              <a:rPr lang="fr-FR" altLang="fr-FR" sz="2800" i="1" u="none" dirty="0" smtClean="0">
                <a:solidFill>
                  <a:srgbClr val="FF0000"/>
                </a:solidFill>
              </a:rPr>
              <a:t>Non éclairci</a:t>
            </a:r>
            <a:endParaRPr lang="fr-FR" altLang="fr-FR" sz="2800" i="1" u="none" dirty="0">
              <a:solidFill>
                <a:srgbClr val="FF0000"/>
              </a:solidFill>
            </a:endParaRPr>
          </a:p>
        </p:txBody>
      </p:sp>
      <p:sp>
        <p:nvSpPr>
          <p:cNvPr id="9" name="ZoneTexte 3"/>
          <p:cNvSpPr txBox="1">
            <a:spLocks noChangeArrowheads="1"/>
          </p:cNvSpPr>
          <p:nvPr/>
        </p:nvSpPr>
        <p:spPr bwMode="auto">
          <a:xfrm>
            <a:off x="4499992" y="764704"/>
            <a:ext cx="1656184" cy="523220"/>
          </a:xfrm>
          <a:prstGeom prst="rect">
            <a:avLst/>
          </a:prstGeom>
          <a:noFill/>
          <a:ln w="9525">
            <a:noFill/>
            <a:miter lim="800000"/>
            <a:headEnd/>
            <a:tailEnd/>
          </a:ln>
        </p:spPr>
        <p:txBody>
          <a:bodyPr wrap="square">
            <a:spAutoFit/>
          </a:bodyPr>
          <a:lstStyle/>
          <a:p>
            <a:r>
              <a:rPr lang="fr-FR" altLang="fr-FR" sz="2800" i="1" u="none" dirty="0" smtClean="0">
                <a:solidFill>
                  <a:srgbClr val="006600"/>
                </a:solidFill>
              </a:rPr>
              <a:t>Eclairci</a:t>
            </a:r>
            <a:endParaRPr lang="fr-FR" altLang="fr-FR" sz="2800" i="1" u="none" dirty="0">
              <a:solidFill>
                <a:srgbClr val="006600"/>
              </a:solidFill>
            </a:endParaRPr>
          </a:p>
        </p:txBody>
      </p:sp>
    </p:spTree>
    <p:extLst>
      <p:ext uri="{BB962C8B-B14F-4D97-AF65-F5344CB8AC3E}">
        <p14:creationId xmlns:p14="http://schemas.microsoft.com/office/powerpoint/2010/main" val="1961326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5"/>
            <a:ext cx="9148763" cy="6861175"/>
          </a:xfrm>
          <a:prstGeom prst="rect">
            <a:avLst/>
          </a:prstGeom>
          <a:solidFill>
            <a:srgbClr val="66FFFF"/>
          </a:solidFill>
          <a:ln>
            <a:noFill/>
          </a:ln>
          <a:extLst/>
        </p:spPr>
      </p:pic>
      <p:sp>
        <p:nvSpPr>
          <p:cNvPr id="4099" name="Rectangle 2"/>
          <p:cNvSpPr>
            <a:spLocks noChangeArrowheads="1"/>
          </p:cNvSpPr>
          <p:nvPr/>
        </p:nvSpPr>
        <p:spPr bwMode="auto">
          <a:xfrm>
            <a:off x="0" y="2421905"/>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0" name="Rectangle 3"/>
          <p:cNvSpPr>
            <a:spLocks noChangeArrowheads="1"/>
          </p:cNvSpPr>
          <p:nvPr/>
        </p:nvSpPr>
        <p:spPr bwMode="auto">
          <a:xfrm>
            <a:off x="0" y="1197198"/>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1" name="Text Box 4"/>
          <p:cNvSpPr txBox="1">
            <a:spLocks noChangeArrowheads="1"/>
          </p:cNvSpPr>
          <p:nvPr/>
        </p:nvSpPr>
        <p:spPr bwMode="auto">
          <a:xfrm>
            <a:off x="250825" y="1052736"/>
            <a:ext cx="7345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dirty="0"/>
              <a:t> </a:t>
            </a:r>
            <a:r>
              <a:rPr lang="fr-FR" altLang="fr-FR" sz="3200" u="none" dirty="0" smtClean="0"/>
              <a:t>Substituer     </a:t>
            </a:r>
            <a:r>
              <a:rPr lang="fr-FR" altLang="fr-FR" sz="3200" u="none" dirty="0" smtClean="0">
                <a:solidFill>
                  <a:srgbClr val="663300"/>
                </a:solidFill>
              </a:rPr>
              <a:t>dans les forêts « perdues » </a:t>
            </a:r>
            <a:r>
              <a:rPr lang="fr-FR" altLang="fr-FR" sz="3200" u="none" dirty="0">
                <a:solidFill>
                  <a:srgbClr val="663300"/>
                </a:solidFill>
              </a:rPr>
              <a:t/>
            </a:r>
            <a:br>
              <a:rPr lang="fr-FR" altLang="fr-FR" sz="3200" u="none" dirty="0">
                <a:solidFill>
                  <a:srgbClr val="663300"/>
                </a:solidFill>
              </a:rPr>
            </a:br>
            <a:r>
              <a:rPr lang="fr-FR" altLang="fr-FR" sz="3200" u="none" dirty="0"/>
              <a:t>	</a:t>
            </a:r>
            <a:r>
              <a:rPr lang="fr-FR" altLang="fr-FR" sz="3200" u="none" dirty="0" smtClean="0"/>
              <a:t>                 </a:t>
            </a:r>
            <a:r>
              <a:rPr lang="fr-FR" altLang="fr-FR" sz="2800" i="1" u="none" dirty="0" smtClean="0">
                <a:solidFill>
                  <a:srgbClr val="663300"/>
                </a:solidFill>
              </a:rPr>
              <a:t>… où il y a peu d’espoir</a:t>
            </a:r>
            <a:endParaRPr lang="en-GB" altLang="fr-FR" sz="2800" i="1" u="none" dirty="0">
              <a:solidFill>
                <a:srgbClr val="663300"/>
              </a:solidFill>
            </a:endParaRPr>
          </a:p>
        </p:txBody>
      </p:sp>
      <p:sp>
        <p:nvSpPr>
          <p:cNvPr id="4102" name="Text Box 8"/>
          <p:cNvSpPr txBox="1">
            <a:spLocks noChangeArrowheads="1"/>
          </p:cNvSpPr>
          <p:nvPr/>
        </p:nvSpPr>
        <p:spPr bwMode="auto">
          <a:xfrm>
            <a:off x="827088" y="2348880"/>
            <a:ext cx="83169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sz="3200" u="none" dirty="0" smtClean="0">
                <a:solidFill>
                  <a:srgbClr val="FF0000"/>
                </a:solidFill>
              </a:rPr>
              <a:t> Eclaircir</a:t>
            </a:r>
            <a:r>
              <a:rPr lang="fr-FR" altLang="fr-FR" sz="3200" u="none" dirty="0" smtClean="0">
                <a:solidFill>
                  <a:schemeClr val="accent2"/>
                </a:solidFill>
              </a:rPr>
              <a:t>         peuplements denses, sous-bois</a:t>
            </a:r>
            <a:r>
              <a:rPr lang="fr-FR" altLang="fr-FR" u="none" dirty="0">
                <a:solidFill>
                  <a:schemeClr val="accent2"/>
                </a:solidFill>
              </a:rPr>
              <a:t/>
            </a:r>
            <a:br>
              <a:rPr lang="fr-FR" altLang="fr-FR" u="none" dirty="0">
                <a:solidFill>
                  <a:schemeClr val="accent2"/>
                </a:solidFill>
              </a:rPr>
            </a:br>
            <a:r>
              <a:rPr lang="fr-FR" altLang="fr-FR" u="none" dirty="0">
                <a:solidFill>
                  <a:schemeClr val="accent2"/>
                </a:solidFill>
              </a:rPr>
              <a:t>       </a:t>
            </a:r>
            <a:r>
              <a:rPr lang="fr-FR" altLang="fr-FR" u="none" dirty="0" smtClean="0">
                <a:solidFill>
                  <a:schemeClr val="accent2"/>
                </a:solidFill>
              </a:rPr>
              <a:t>               </a:t>
            </a:r>
            <a:r>
              <a:rPr lang="fr-FR" altLang="fr-FR" sz="2800" i="1" u="none" dirty="0" smtClean="0">
                <a:solidFill>
                  <a:schemeClr val="accent2"/>
                </a:solidFill>
              </a:rPr>
              <a:t>… dans toutes les classes d’âge</a:t>
            </a:r>
            <a:endParaRPr lang="en-GB" altLang="fr-FR" sz="2800" i="1" u="none" dirty="0">
              <a:solidFill>
                <a:schemeClr val="tx1"/>
              </a:solidFill>
            </a:endParaRPr>
          </a:p>
        </p:txBody>
      </p:sp>
      <p:sp>
        <p:nvSpPr>
          <p:cNvPr id="4105" name="Rectangle 3"/>
          <p:cNvSpPr>
            <a:spLocks noChangeArrowheads="1"/>
          </p:cNvSpPr>
          <p:nvPr/>
        </p:nvSpPr>
        <p:spPr bwMode="auto">
          <a:xfrm>
            <a:off x="0" y="3861097"/>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4106" name="Text Box 6"/>
          <p:cNvSpPr txBox="1">
            <a:spLocks noChangeArrowheads="1"/>
          </p:cNvSpPr>
          <p:nvPr/>
        </p:nvSpPr>
        <p:spPr bwMode="auto">
          <a:xfrm>
            <a:off x="1289050" y="3861048"/>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fr-FR" altLang="fr-FR" sz="3200" u="none" dirty="0" smtClean="0">
                <a:solidFill>
                  <a:srgbClr val="FF0000"/>
                </a:solidFill>
              </a:rPr>
              <a:t>Rajeunir       </a:t>
            </a:r>
            <a:r>
              <a:rPr lang="fr-FR" altLang="fr-FR" sz="3200" u="none" dirty="0" smtClean="0">
                <a:solidFill>
                  <a:srgbClr val="008000"/>
                </a:solidFill>
              </a:rPr>
              <a:t>les peuplements âgés</a:t>
            </a:r>
            <a:r>
              <a:rPr lang="en-US" altLang="fr-FR" sz="3200" u="none" dirty="0">
                <a:solidFill>
                  <a:srgbClr val="008000"/>
                </a:solidFill>
              </a:rPr>
              <a:t/>
            </a:r>
            <a:br>
              <a:rPr lang="en-US" altLang="fr-FR" sz="3200" u="none" dirty="0">
                <a:solidFill>
                  <a:srgbClr val="008000"/>
                </a:solidFill>
              </a:rPr>
            </a:br>
            <a:r>
              <a:rPr lang="en-US" altLang="fr-FR" sz="2800" u="none" dirty="0">
                <a:solidFill>
                  <a:srgbClr val="008000"/>
                </a:solidFill>
              </a:rPr>
              <a:t>	</a:t>
            </a:r>
            <a:r>
              <a:rPr lang="en-US" altLang="fr-FR" sz="2800" u="none" dirty="0" smtClean="0">
                <a:solidFill>
                  <a:srgbClr val="008000"/>
                </a:solidFill>
              </a:rPr>
              <a:t>                      </a:t>
            </a:r>
            <a:r>
              <a:rPr lang="en-US" altLang="fr-FR" sz="2800" i="1" u="none" dirty="0" smtClean="0">
                <a:solidFill>
                  <a:srgbClr val="008000"/>
                </a:solidFill>
              </a:rPr>
              <a:t>…  </a:t>
            </a:r>
            <a:r>
              <a:rPr lang="fr-FR" altLang="fr-FR" sz="2800" i="1" u="none" dirty="0" smtClean="0">
                <a:solidFill>
                  <a:srgbClr val="008000"/>
                </a:solidFill>
              </a:rPr>
              <a:t>régénération, </a:t>
            </a:r>
            <a:endParaRPr lang="en-US" altLang="fr-FR" sz="2800" i="1" dirty="0">
              <a:solidFill>
                <a:srgbClr val="FF0000"/>
              </a:solidFill>
            </a:endParaRPr>
          </a:p>
        </p:txBody>
      </p:sp>
      <p:sp>
        <p:nvSpPr>
          <p:cNvPr id="17"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3600" b="1" u="sng">
                <a:solidFill>
                  <a:srgbClr val="FF3300"/>
                </a:solidFill>
                <a:latin typeface="Times New Roman" pitchFamily="18" charset="0"/>
                <a:cs typeface="Arial" charset="0"/>
              </a:defRPr>
            </a:lvl1pPr>
            <a:lvl2pPr marL="742950" indent="-285750" eaLnBrk="0" hangingPunct="0">
              <a:defRPr sz="3600" b="1" u="sng">
                <a:solidFill>
                  <a:srgbClr val="FF3300"/>
                </a:solidFill>
                <a:latin typeface="Times New Roman" pitchFamily="18" charset="0"/>
                <a:cs typeface="Arial" charset="0"/>
              </a:defRPr>
            </a:lvl2pPr>
            <a:lvl3pPr marL="1143000" indent="-228600" eaLnBrk="0" hangingPunct="0">
              <a:defRPr sz="3600" b="1" u="sng">
                <a:solidFill>
                  <a:srgbClr val="FF3300"/>
                </a:solidFill>
                <a:latin typeface="Times New Roman" pitchFamily="18" charset="0"/>
                <a:cs typeface="Arial" charset="0"/>
              </a:defRPr>
            </a:lvl3pPr>
            <a:lvl4pPr marL="1600200" indent="-228600" eaLnBrk="0" hangingPunct="0">
              <a:defRPr sz="3600" b="1" u="sng">
                <a:solidFill>
                  <a:srgbClr val="FF3300"/>
                </a:solidFill>
                <a:latin typeface="Times New Roman" pitchFamily="18" charset="0"/>
                <a:cs typeface="Arial" charset="0"/>
              </a:defRPr>
            </a:lvl4pPr>
            <a:lvl5pPr marL="2057400" indent="-228600" eaLnBrk="0" hangingPunct="0">
              <a:defRPr sz="3600" b="1" u="sng">
                <a:solidFill>
                  <a:srgbClr val="FF3300"/>
                </a:solidFill>
                <a:latin typeface="Times New Roman" pitchFamily="18" charset="0"/>
                <a:cs typeface="Arial" charset="0"/>
              </a:defRPr>
            </a:lvl5pPr>
            <a:lvl6pPr marL="2514600" indent="-228600" eaLnBrk="0" fontAlgn="base" hangingPunct="0">
              <a:spcBef>
                <a:spcPct val="0"/>
              </a:spcBef>
              <a:spcAft>
                <a:spcPct val="0"/>
              </a:spcAft>
              <a:defRPr sz="3600" b="1" u="sng">
                <a:solidFill>
                  <a:srgbClr val="FF3300"/>
                </a:solidFill>
                <a:latin typeface="Times New Roman" pitchFamily="18" charset="0"/>
                <a:cs typeface="Arial" charset="0"/>
              </a:defRPr>
            </a:lvl6pPr>
            <a:lvl7pPr marL="2971800" indent="-228600" eaLnBrk="0" fontAlgn="base" hangingPunct="0">
              <a:spcBef>
                <a:spcPct val="0"/>
              </a:spcBef>
              <a:spcAft>
                <a:spcPct val="0"/>
              </a:spcAft>
              <a:defRPr sz="3600" b="1" u="sng">
                <a:solidFill>
                  <a:srgbClr val="FF3300"/>
                </a:solidFill>
                <a:latin typeface="Times New Roman" pitchFamily="18" charset="0"/>
                <a:cs typeface="Arial" charset="0"/>
              </a:defRPr>
            </a:lvl7pPr>
            <a:lvl8pPr marL="3429000" indent="-228600" eaLnBrk="0" fontAlgn="base" hangingPunct="0">
              <a:spcBef>
                <a:spcPct val="0"/>
              </a:spcBef>
              <a:spcAft>
                <a:spcPct val="0"/>
              </a:spcAft>
              <a:defRPr sz="3600" b="1" u="sng">
                <a:solidFill>
                  <a:srgbClr val="FF3300"/>
                </a:solidFill>
                <a:latin typeface="Times New Roman" pitchFamily="18" charset="0"/>
                <a:cs typeface="Arial" charset="0"/>
              </a:defRPr>
            </a:lvl8pPr>
            <a:lvl9pPr marL="3886200" indent="-228600" eaLnBrk="0" fontAlgn="base" hangingPunct="0">
              <a:spcBef>
                <a:spcPct val="0"/>
              </a:spcBef>
              <a:spcAft>
                <a:spcPct val="0"/>
              </a:spcAft>
              <a:defRPr sz="3600" b="1" u="sng">
                <a:solidFill>
                  <a:srgbClr val="FF3300"/>
                </a:solidFill>
                <a:latin typeface="Times New Roman" pitchFamily="18" charset="0"/>
                <a:cs typeface="Arial" charset="0"/>
              </a:defRPr>
            </a:lvl9pPr>
          </a:lstStyle>
          <a:p>
            <a:pPr algn="ctr" eaLnBrk="1" hangingPunct="1">
              <a:lnSpc>
                <a:spcPct val="140000"/>
              </a:lnSpc>
            </a:pPr>
            <a:r>
              <a:rPr lang="fr-FR" altLang="fr-FR" sz="2800" u="none" dirty="0" smtClean="0">
                <a:solidFill>
                  <a:srgbClr val="3333CC"/>
                </a:solidFill>
              </a:rPr>
              <a:t>Atténuer et ralentir </a:t>
            </a:r>
            <a:r>
              <a:rPr lang="fr-FR" altLang="fr-FR" sz="2800" u="none" dirty="0" smtClean="0">
                <a:solidFill>
                  <a:srgbClr val="FF0000"/>
                </a:solidFill>
              </a:rPr>
              <a:t>les effets du CC</a:t>
            </a:r>
            <a:endParaRPr lang="fr-FR" altLang="fr-FR" sz="2800" i="1" u="none" dirty="0">
              <a:solidFill>
                <a:srgbClr val="FF0000"/>
              </a:solidFill>
            </a:endParaRPr>
          </a:p>
        </p:txBody>
      </p:sp>
      <p:pic>
        <p:nvPicPr>
          <p:cNvPr id="410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b="22858"/>
          <a:stretch>
            <a:fillRect/>
          </a:stretch>
        </p:blipFill>
        <p:spPr bwMode="auto">
          <a:xfrm flipH="1">
            <a:off x="7972425" y="476672"/>
            <a:ext cx="11715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0" y="5166994"/>
            <a:ext cx="9144000" cy="1008063"/>
          </a:xfrm>
          <a:prstGeom prst="rect">
            <a:avLst/>
          </a:prstGeom>
          <a:solidFill>
            <a:srgbClr val="CCECFF"/>
          </a:solidFill>
          <a:ln>
            <a:noFill/>
          </a:ln>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3" name="Text Box 6"/>
          <p:cNvSpPr txBox="1">
            <a:spLocks noChangeArrowheads="1"/>
          </p:cNvSpPr>
          <p:nvPr/>
        </p:nvSpPr>
        <p:spPr bwMode="auto">
          <a:xfrm>
            <a:off x="1691680" y="5166945"/>
            <a:ext cx="74459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fr-FR" altLang="fr-FR" sz="3200" u="none" dirty="0" smtClean="0">
                <a:solidFill>
                  <a:srgbClr val="FF0000"/>
                </a:solidFill>
              </a:rPr>
              <a:t>Diversifier       </a:t>
            </a:r>
            <a:r>
              <a:rPr lang="fr-FR" altLang="fr-FR" sz="3200" u="none" dirty="0" smtClean="0">
                <a:solidFill>
                  <a:srgbClr val="D6A300"/>
                </a:solidFill>
              </a:rPr>
              <a:t>les peuplements purs</a:t>
            </a:r>
            <a:r>
              <a:rPr lang="en-US" altLang="fr-FR" sz="3200" u="none" dirty="0">
                <a:solidFill>
                  <a:srgbClr val="008000"/>
                </a:solidFill>
              </a:rPr>
              <a:t/>
            </a:r>
            <a:br>
              <a:rPr lang="en-US" altLang="fr-FR" sz="3200" u="none" dirty="0">
                <a:solidFill>
                  <a:srgbClr val="008000"/>
                </a:solidFill>
              </a:rPr>
            </a:br>
            <a:r>
              <a:rPr lang="en-US" altLang="fr-FR" sz="2800" u="none" dirty="0">
                <a:solidFill>
                  <a:srgbClr val="008000"/>
                </a:solidFill>
              </a:rPr>
              <a:t>	</a:t>
            </a:r>
            <a:r>
              <a:rPr lang="en-US" altLang="fr-FR" sz="2800" u="none" dirty="0" smtClean="0">
                <a:solidFill>
                  <a:srgbClr val="008000"/>
                </a:solidFill>
              </a:rPr>
              <a:t>                   </a:t>
            </a:r>
            <a:r>
              <a:rPr lang="en-US" altLang="fr-FR" sz="2800" i="1" u="none" dirty="0" smtClean="0">
                <a:solidFill>
                  <a:srgbClr val="D6A300"/>
                </a:solidFill>
              </a:rPr>
              <a:t>… </a:t>
            </a:r>
            <a:r>
              <a:rPr lang="en-US" altLang="fr-FR" sz="2800" i="1" u="none" dirty="0" err="1" smtClean="0">
                <a:solidFill>
                  <a:srgbClr val="D6A300"/>
                </a:solidFill>
              </a:rPr>
              <a:t>naturellement</a:t>
            </a:r>
            <a:r>
              <a:rPr lang="en-US" altLang="fr-FR" sz="2800" i="1" u="none" dirty="0" smtClean="0">
                <a:solidFill>
                  <a:srgbClr val="D6A300"/>
                </a:solidFill>
              </a:rPr>
              <a:t> </a:t>
            </a:r>
            <a:r>
              <a:rPr lang="en-US" altLang="fr-FR" sz="2800" i="1" u="none" dirty="0" err="1" smtClean="0">
                <a:solidFill>
                  <a:srgbClr val="D6A300"/>
                </a:solidFill>
              </a:rPr>
              <a:t>ou</a:t>
            </a:r>
            <a:r>
              <a:rPr lang="en-US" altLang="fr-FR" sz="2800" i="1" u="none" dirty="0" smtClean="0">
                <a:solidFill>
                  <a:srgbClr val="D6A300"/>
                </a:solidFill>
              </a:rPr>
              <a:t> plantation</a:t>
            </a:r>
            <a:r>
              <a:rPr lang="fr-FR" altLang="fr-FR" sz="2800" i="1" u="none" dirty="0" smtClean="0">
                <a:solidFill>
                  <a:srgbClr val="D6A300"/>
                </a:solidFill>
              </a:rPr>
              <a:t> </a:t>
            </a:r>
            <a:endParaRPr lang="en-US" altLang="fr-FR" sz="2800" i="1" dirty="0">
              <a:solidFill>
                <a:srgbClr val="D6A300"/>
              </a:solidFill>
            </a:endParaRPr>
          </a:p>
        </p:txBody>
      </p:sp>
      <p:pic>
        <p:nvPicPr>
          <p:cNvPr id="1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b="22858"/>
          <a:stretch>
            <a:fillRect/>
          </a:stretch>
        </p:blipFill>
        <p:spPr bwMode="auto">
          <a:xfrm flipH="1">
            <a:off x="0" y="5345113"/>
            <a:ext cx="11715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68648877"/>
      </p:ext>
    </p:extLst>
  </p:cSld>
  <p:clrMapOvr>
    <a:masterClrMapping/>
  </p:clrMapOvr>
  <p:transition advTm="10475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323850" y="0"/>
            <a:ext cx="9864725" cy="6858000"/>
            <a:chOff x="1026" y="1842"/>
            <a:chExt cx="3762" cy="2478"/>
          </a:xfrm>
        </p:grpSpPr>
        <p:pic>
          <p:nvPicPr>
            <p:cNvPr id="72713" name="Picture 3" descr="cugndxvz[1]"/>
            <p:cNvPicPr>
              <a:picLocks noChangeAspect="1" noChangeArrowheads="1"/>
            </p:cNvPicPr>
            <p:nvPr/>
          </p:nvPicPr>
          <p:blipFill>
            <a:blip r:embed="rId3">
              <a:extLst>
                <a:ext uri="{28A0092B-C50C-407E-A947-70E740481C1C}">
                  <a14:useLocalDpi xmlns:a14="http://schemas.microsoft.com/office/drawing/2010/main" val="0"/>
                </a:ext>
              </a:extLst>
            </a:blip>
            <a:srcRect l="33170" r="33170" b="18657"/>
            <a:stretch>
              <a:fillRect/>
            </a:stretch>
          </p:blipFill>
          <p:spPr bwMode="auto">
            <a:xfrm>
              <a:off x="1026" y="1842"/>
              <a:ext cx="1937"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4" descr="cugndxvz[1]"/>
            <p:cNvPicPr>
              <a:picLocks noChangeArrowheads="1"/>
            </p:cNvPicPr>
            <p:nvPr/>
          </p:nvPicPr>
          <p:blipFill>
            <a:blip r:embed="rId4">
              <a:extLst>
                <a:ext uri="{28A0092B-C50C-407E-A947-70E740481C1C}">
                  <a14:useLocalDpi xmlns:a14="http://schemas.microsoft.com/office/drawing/2010/main" val="0"/>
                </a:ext>
              </a:extLst>
            </a:blip>
            <a:srcRect l="33170" r="33170" b="18657"/>
            <a:stretch>
              <a:fillRect/>
            </a:stretch>
          </p:blipFill>
          <p:spPr bwMode="auto">
            <a:xfrm>
              <a:off x="2950" y="1842"/>
              <a:ext cx="1838"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07" name="Group 7"/>
          <p:cNvGrpSpPr>
            <a:grpSpLocks/>
          </p:cNvGrpSpPr>
          <p:nvPr/>
        </p:nvGrpSpPr>
        <p:grpSpPr bwMode="auto">
          <a:xfrm>
            <a:off x="1295400" y="0"/>
            <a:ext cx="6202363" cy="6858000"/>
            <a:chOff x="816" y="0"/>
            <a:chExt cx="3907" cy="4320"/>
          </a:xfrm>
        </p:grpSpPr>
        <p:pic>
          <p:nvPicPr>
            <p:cNvPr id="72708" name="Picture 2"/>
            <p:cNvPicPr>
              <a:picLocks noChangeAspect="1" noChangeArrowheads="1"/>
            </p:cNvPicPr>
            <p:nvPr/>
          </p:nvPicPr>
          <p:blipFill>
            <a:blip r:embed="rId5">
              <a:extLst>
                <a:ext uri="{28A0092B-C50C-407E-A947-70E740481C1C}">
                  <a14:useLocalDpi xmlns:a14="http://schemas.microsoft.com/office/drawing/2010/main" val="0"/>
                </a:ext>
              </a:extLst>
            </a:blip>
            <a:srcRect r="33348" b="36130"/>
            <a:stretch>
              <a:fillRect/>
            </a:stretch>
          </p:blipFill>
          <p:spPr bwMode="auto">
            <a:xfrm>
              <a:off x="816" y="0"/>
              <a:ext cx="390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Freeform 3"/>
            <p:cNvSpPr>
              <a:spLocks/>
            </p:cNvSpPr>
            <p:nvPr/>
          </p:nvSpPr>
          <p:spPr bwMode="auto">
            <a:xfrm>
              <a:off x="1050" y="612"/>
              <a:ext cx="3456" cy="1314"/>
            </a:xfrm>
            <a:custGeom>
              <a:avLst/>
              <a:gdLst>
                <a:gd name="T0" fmla="*/ 54 w 3456"/>
                <a:gd name="T1" fmla="*/ 12 h 1314"/>
                <a:gd name="T2" fmla="*/ 744 w 3456"/>
                <a:gd name="T3" fmla="*/ 0 h 1314"/>
                <a:gd name="T4" fmla="*/ 1572 w 3456"/>
                <a:gd name="T5" fmla="*/ 6 h 1314"/>
                <a:gd name="T6" fmla="*/ 2796 w 3456"/>
                <a:gd name="T7" fmla="*/ 24 h 1314"/>
                <a:gd name="T8" fmla="*/ 3228 w 3456"/>
                <a:gd name="T9" fmla="*/ 24 h 1314"/>
                <a:gd name="T10" fmla="*/ 3456 w 3456"/>
                <a:gd name="T11" fmla="*/ 318 h 1314"/>
                <a:gd name="T12" fmla="*/ 3456 w 3456"/>
                <a:gd name="T13" fmla="*/ 762 h 1314"/>
                <a:gd name="T14" fmla="*/ 3456 w 3456"/>
                <a:gd name="T15" fmla="*/ 1122 h 1314"/>
                <a:gd name="T16" fmla="*/ 3300 w 3456"/>
                <a:gd name="T17" fmla="*/ 1278 h 1314"/>
                <a:gd name="T18" fmla="*/ 2538 w 3456"/>
                <a:gd name="T19" fmla="*/ 1272 h 1314"/>
                <a:gd name="T20" fmla="*/ 1374 w 3456"/>
                <a:gd name="T21" fmla="*/ 1314 h 1314"/>
                <a:gd name="T22" fmla="*/ 282 w 3456"/>
                <a:gd name="T23" fmla="*/ 1296 h 1314"/>
                <a:gd name="T24" fmla="*/ 0 w 3456"/>
                <a:gd name="T25" fmla="*/ 1242 h 1314"/>
                <a:gd name="T26" fmla="*/ 0 w 3456"/>
                <a:gd name="T27" fmla="*/ 1206 h 1314"/>
                <a:gd name="T28" fmla="*/ 0 w 3456"/>
                <a:gd name="T29" fmla="*/ 888 h 1314"/>
                <a:gd name="T30" fmla="*/ 0 w 3456"/>
                <a:gd name="T31" fmla="*/ 450 h 1314"/>
                <a:gd name="T32" fmla="*/ 6 w 3456"/>
                <a:gd name="T33" fmla="*/ 96 h 1314"/>
                <a:gd name="T34" fmla="*/ 54 w 3456"/>
                <a:gd name="T35" fmla="*/ 12 h 13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56"/>
                <a:gd name="T55" fmla="*/ 0 h 1314"/>
                <a:gd name="T56" fmla="*/ 3456 w 3456"/>
                <a:gd name="T57" fmla="*/ 1314 h 13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56" h="1314">
                  <a:moveTo>
                    <a:pt x="54" y="12"/>
                  </a:moveTo>
                  <a:lnTo>
                    <a:pt x="744" y="0"/>
                  </a:lnTo>
                  <a:lnTo>
                    <a:pt x="1572" y="6"/>
                  </a:lnTo>
                  <a:lnTo>
                    <a:pt x="2796" y="24"/>
                  </a:lnTo>
                  <a:lnTo>
                    <a:pt x="3228" y="24"/>
                  </a:lnTo>
                  <a:lnTo>
                    <a:pt x="3456" y="318"/>
                  </a:lnTo>
                  <a:lnTo>
                    <a:pt x="3456" y="762"/>
                  </a:lnTo>
                  <a:lnTo>
                    <a:pt x="3456" y="1122"/>
                  </a:lnTo>
                  <a:lnTo>
                    <a:pt x="3300" y="1278"/>
                  </a:lnTo>
                  <a:lnTo>
                    <a:pt x="2538" y="1272"/>
                  </a:lnTo>
                  <a:lnTo>
                    <a:pt x="1374" y="1314"/>
                  </a:lnTo>
                  <a:lnTo>
                    <a:pt x="282" y="1296"/>
                  </a:lnTo>
                  <a:lnTo>
                    <a:pt x="0" y="1242"/>
                  </a:lnTo>
                  <a:lnTo>
                    <a:pt x="0" y="1206"/>
                  </a:lnTo>
                  <a:lnTo>
                    <a:pt x="0" y="888"/>
                  </a:lnTo>
                  <a:lnTo>
                    <a:pt x="0" y="450"/>
                  </a:lnTo>
                  <a:lnTo>
                    <a:pt x="6" y="96"/>
                  </a:lnTo>
                  <a:lnTo>
                    <a:pt x="54" y="12"/>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fr-FR"/>
            </a:p>
          </p:txBody>
        </p:sp>
        <p:sp>
          <p:nvSpPr>
            <p:cNvPr id="72710" name="Freeform 6"/>
            <p:cNvSpPr>
              <a:spLocks/>
            </p:cNvSpPr>
            <p:nvPr/>
          </p:nvSpPr>
          <p:spPr bwMode="auto">
            <a:xfrm>
              <a:off x="2814" y="1962"/>
              <a:ext cx="1620" cy="270"/>
            </a:xfrm>
            <a:custGeom>
              <a:avLst/>
              <a:gdLst>
                <a:gd name="T0" fmla="*/ 24 w 1620"/>
                <a:gd name="T1" fmla="*/ 54 h 270"/>
                <a:gd name="T2" fmla="*/ 108 w 1620"/>
                <a:gd name="T3" fmla="*/ 6 h 270"/>
                <a:gd name="T4" fmla="*/ 402 w 1620"/>
                <a:gd name="T5" fmla="*/ 0 h 270"/>
                <a:gd name="T6" fmla="*/ 1242 w 1620"/>
                <a:gd name="T7" fmla="*/ 0 h 270"/>
                <a:gd name="T8" fmla="*/ 1512 w 1620"/>
                <a:gd name="T9" fmla="*/ 24 h 270"/>
                <a:gd name="T10" fmla="*/ 1620 w 1620"/>
                <a:gd name="T11" fmla="*/ 138 h 270"/>
                <a:gd name="T12" fmla="*/ 1560 w 1620"/>
                <a:gd name="T13" fmla="*/ 174 h 270"/>
                <a:gd name="T14" fmla="*/ 1176 w 1620"/>
                <a:gd name="T15" fmla="*/ 234 h 270"/>
                <a:gd name="T16" fmla="*/ 834 w 1620"/>
                <a:gd name="T17" fmla="*/ 270 h 270"/>
                <a:gd name="T18" fmla="*/ 366 w 1620"/>
                <a:gd name="T19" fmla="*/ 270 h 270"/>
                <a:gd name="T20" fmla="*/ 108 w 1620"/>
                <a:gd name="T21" fmla="*/ 240 h 270"/>
                <a:gd name="T22" fmla="*/ 0 w 1620"/>
                <a:gd name="T23" fmla="*/ 174 h 270"/>
                <a:gd name="T24" fmla="*/ 24 w 1620"/>
                <a:gd name="T25" fmla="*/ 54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0"/>
                <a:gd name="T40" fmla="*/ 0 h 270"/>
                <a:gd name="T41" fmla="*/ 1620 w 1620"/>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0" h="270">
                  <a:moveTo>
                    <a:pt x="24" y="54"/>
                  </a:moveTo>
                  <a:lnTo>
                    <a:pt x="108" y="6"/>
                  </a:lnTo>
                  <a:lnTo>
                    <a:pt x="402" y="0"/>
                  </a:lnTo>
                  <a:lnTo>
                    <a:pt x="1242" y="0"/>
                  </a:lnTo>
                  <a:lnTo>
                    <a:pt x="1512" y="24"/>
                  </a:lnTo>
                  <a:lnTo>
                    <a:pt x="1620" y="138"/>
                  </a:lnTo>
                  <a:lnTo>
                    <a:pt x="1560" y="174"/>
                  </a:lnTo>
                  <a:lnTo>
                    <a:pt x="1176" y="234"/>
                  </a:lnTo>
                  <a:lnTo>
                    <a:pt x="834" y="270"/>
                  </a:lnTo>
                  <a:lnTo>
                    <a:pt x="366" y="270"/>
                  </a:lnTo>
                  <a:lnTo>
                    <a:pt x="108" y="240"/>
                  </a:lnTo>
                  <a:lnTo>
                    <a:pt x="0" y="174"/>
                  </a:lnTo>
                  <a:lnTo>
                    <a:pt x="24" y="54"/>
                  </a:lnTo>
                  <a:close/>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fr-FR"/>
            </a:p>
          </p:txBody>
        </p:sp>
        <p:sp>
          <p:nvSpPr>
            <p:cNvPr id="72711" name="Text Box 4"/>
            <p:cNvSpPr txBox="1">
              <a:spLocks noChangeArrowheads="1"/>
            </p:cNvSpPr>
            <p:nvPr/>
          </p:nvSpPr>
          <p:spPr bwMode="auto">
            <a:xfrm>
              <a:off x="1004" y="624"/>
              <a:ext cx="3600" cy="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nSpc>
                  <a:spcPct val="90000"/>
                </a:lnSpc>
              </a:pPr>
              <a:r>
                <a:rPr lang="fr-FR" altLang="fr-FR" sz="3200" u="none">
                  <a:latin typeface="Blackadder ITC" pitchFamily="82" charset="0"/>
                </a:rPr>
                <a:t>Bulletin météo</a:t>
              </a:r>
              <a:r>
                <a:rPr lang="fr-FR" altLang="fr-FR" sz="2800" u="none">
                  <a:latin typeface="Blackadder ITC" pitchFamily="82" charset="0"/>
                </a:rPr>
                <a:t>: les prévisions à long terme font état d’un fort réchauffement climatique, de feux catastrophiques et de la fin calamiteuse de notre société.  Mais la semaine prochaine s’annonce douce et ensoleillée. Profitez en bien.</a:t>
              </a:r>
            </a:p>
          </p:txBody>
        </p:sp>
        <p:sp>
          <p:nvSpPr>
            <p:cNvPr id="72712" name="Text Box 5"/>
            <p:cNvSpPr txBox="1">
              <a:spLocks noChangeArrowheads="1"/>
            </p:cNvSpPr>
            <p:nvPr/>
          </p:nvSpPr>
          <p:spPr bwMode="auto">
            <a:xfrm>
              <a:off x="2974" y="1968"/>
              <a:ext cx="1312"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nSpc>
                  <a:spcPct val="90000"/>
                </a:lnSpc>
              </a:pPr>
              <a:r>
                <a:rPr lang="fr-FR" altLang="fr-FR" sz="2800">
                  <a:latin typeface="Blackadder ITC" pitchFamily="82" charset="0"/>
                </a:rPr>
                <a:t>A la prochaine</a:t>
              </a:r>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0" y="836613"/>
            <a:ext cx="9144000" cy="63007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9219" name="Rectangle à coins arrondis 7"/>
          <p:cNvSpPr>
            <a:spLocks noChangeArrowheads="1"/>
          </p:cNvSpPr>
          <p:nvPr/>
        </p:nvSpPr>
        <p:spPr bwMode="auto">
          <a:xfrm>
            <a:off x="171450" y="1641475"/>
            <a:ext cx="8577263" cy="4090988"/>
          </a:xfrm>
          <a:prstGeom prst="roundRect">
            <a:avLst>
              <a:gd name="adj" fmla="val 16667"/>
            </a:avLst>
          </a:prstGeom>
          <a:solidFill>
            <a:srgbClr val="FEE8DA"/>
          </a:solidFill>
          <a:ln w="31750" algn="ctr">
            <a:solidFill>
              <a:srgbClr val="FFC000"/>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9220" name="ZoneTexte 3"/>
          <p:cNvSpPr txBox="1">
            <a:spLocks noChangeArrowheads="1"/>
          </p:cNvSpPr>
          <p:nvPr/>
        </p:nvSpPr>
        <p:spPr bwMode="auto">
          <a:xfrm>
            <a:off x="146050" y="1833563"/>
            <a:ext cx="86026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r>
              <a:rPr lang="fr-FR" altLang="fr-FR" sz="3200" u="none" dirty="0">
                <a:solidFill>
                  <a:srgbClr val="0000FF"/>
                </a:solidFill>
              </a:rPr>
              <a:t>Précipitation </a:t>
            </a:r>
            <a:r>
              <a:rPr lang="fr-FR" altLang="fr-FR" sz="3200" u="none" dirty="0" smtClean="0">
                <a:solidFill>
                  <a:srgbClr val="0000FF"/>
                </a:solidFill>
              </a:rPr>
              <a:t>Sud-Est depuis </a:t>
            </a:r>
            <a:r>
              <a:rPr lang="fr-FR" altLang="fr-FR" sz="3200" u="none" dirty="0">
                <a:solidFill>
                  <a:srgbClr val="0000FF"/>
                </a:solidFill>
              </a:rPr>
              <a:t>1960:</a:t>
            </a:r>
          </a:p>
          <a:p>
            <a:r>
              <a:rPr lang="fr-FR" altLang="fr-FR" sz="3200" u="none" dirty="0">
                <a:solidFill>
                  <a:srgbClr val="0000FF"/>
                </a:solidFill>
              </a:rPr>
              <a:t>   * Faible baisse annuelle départements côtiers</a:t>
            </a:r>
          </a:p>
          <a:p>
            <a:r>
              <a:rPr lang="fr-FR" altLang="fr-FR" sz="3200" u="none" dirty="0">
                <a:solidFill>
                  <a:srgbClr val="0000FF"/>
                </a:solidFill>
              </a:rPr>
              <a:t>   * Pas de tendance dans l'arrière pays</a:t>
            </a:r>
          </a:p>
          <a:p>
            <a:r>
              <a:rPr lang="fr-FR" altLang="fr-FR" sz="3200" u="none" dirty="0">
                <a:solidFill>
                  <a:srgbClr val="FF0000"/>
                </a:solidFill>
              </a:rPr>
              <a:t>   * Baisse sensible en hiver et en été (</a:t>
            </a:r>
            <a:r>
              <a:rPr lang="fr-FR" altLang="fr-FR" sz="3200" i="1" u="none" dirty="0" err="1">
                <a:solidFill>
                  <a:srgbClr val="FF0000"/>
                </a:solidFill>
              </a:rPr>
              <a:t>aïïïl</a:t>
            </a:r>
            <a:r>
              <a:rPr lang="fr-FR" altLang="fr-FR" sz="3200" i="1" u="none" dirty="0">
                <a:solidFill>
                  <a:srgbClr val="FF0000"/>
                </a:solidFill>
              </a:rPr>
              <a:t>!!!</a:t>
            </a:r>
            <a:r>
              <a:rPr lang="fr-FR" altLang="fr-FR" sz="3200" u="none" dirty="0">
                <a:solidFill>
                  <a:srgbClr val="FF0000"/>
                </a:solidFill>
              </a:rPr>
              <a:t>)</a:t>
            </a:r>
          </a:p>
          <a:p>
            <a:r>
              <a:rPr lang="fr-FR" altLang="fr-FR" sz="3200" u="none" dirty="0">
                <a:solidFill>
                  <a:srgbClr val="FF0000"/>
                </a:solidFill>
              </a:rPr>
              <a:t>   * Pas de tendance automne et printemps</a:t>
            </a:r>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rcRect b="22858"/>
          <a:stretch>
            <a:fillRect/>
          </a:stretch>
        </p:blipFill>
        <p:spPr bwMode="auto">
          <a:xfrm flipH="1">
            <a:off x="7966075" y="989013"/>
            <a:ext cx="11715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43538"/>
            <a:ext cx="134778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4000" u="none" dirty="0" smtClean="0">
                <a:solidFill>
                  <a:srgbClr val="3333CC"/>
                </a:solidFill>
              </a:rPr>
              <a:t>Rentrer dans les détails du climat</a:t>
            </a:r>
            <a:endParaRPr lang="fr-FR" altLang="fr-FR" sz="4000" i="1" u="none" dirty="0">
              <a:solidFill>
                <a:srgbClr val="3333C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7"/>
          <p:cNvSpPr>
            <a:spLocks noChangeArrowheads="1"/>
          </p:cNvSpPr>
          <p:nvPr/>
        </p:nvSpPr>
        <p:spPr bwMode="auto">
          <a:xfrm>
            <a:off x="0" y="836613"/>
            <a:ext cx="9144000" cy="60213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0243" name="Rectangle 2"/>
          <p:cNvSpPr>
            <a:spLocks noChangeArrowheads="1"/>
          </p:cNvSpPr>
          <p:nvPr/>
        </p:nvSpPr>
        <p:spPr bwMode="auto">
          <a:xfrm>
            <a:off x="0" y="2133600"/>
            <a:ext cx="9144000" cy="1150938"/>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0244" name="Rectangle 3"/>
          <p:cNvSpPr>
            <a:spLocks noChangeArrowheads="1"/>
          </p:cNvSpPr>
          <p:nvPr/>
        </p:nvSpPr>
        <p:spPr bwMode="auto">
          <a:xfrm>
            <a:off x="0" y="981075"/>
            <a:ext cx="9144000" cy="100806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0245" name="Text Box 4"/>
          <p:cNvSpPr txBox="1">
            <a:spLocks noChangeArrowheads="1"/>
          </p:cNvSpPr>
          <p:nvPr/>
        </p:nvSpPr>
        <p:spPr bwMode="auto">
          <a:xfrm>
            <a:off x="88900" y="836613"/>
            <a:ext cx="808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a:t> Que nous disent les scénarios du futur</a:t>
            </a:r>
            <a:br>
              <a:rPr lang="fr-FR" altLang="fr-FR" u="none"/>
            </a:br>
            <a:r>
              <a:rPr lang="fr-FR" altLang="fr-FR" u="none"/>
              <a:t>     </a:t>
            </a:r>
            <a:r>
              <a:rPr lang="fr-FR" altLang="fr-FR" sz="2800" i="1" u="none"/>
              <a:t>… plus ou moins pessimistes</a:t>
            </a:r>
            <a:endParaRPr lang="en-GB" altLang="fr-FR" sz="2800" i="1" u="none">
              <a:solidFill>
                <a:schemeClr val="tx1"/>
              </a:solidFill>
            </a:endParaRPr>
          </a:p>
        </p:txBody>
      </p:sp>
      <p:sp>
        <p:nvSpPr>
          <p:cNvPr id="10246" name="Text Box 8"/>
          <p:cNvSpPr txBox="1">
            <a:spLocks noChangeArrowheads="1"/>
          </p:cNvSpPr>
          <p:nvPr/>
        </p:nvSpPr>
        <p:spPr bwMode="auto">
          <a:xfrm>
            <a:off x="323850" y="2060575"/>
            <a:ext cx="8783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Tx/>
              <a:buChar char="•"/>
            </a:pPr>
            <a:r>
              <a:rPr lang="fr-FR" altLang="fr-FR" u="none" dirty="0">
                <a:solidFill>
                  <a:schemeClr val="accent2"/>
                </a:solidFill>
              </a:rPr>
              <a:t> Des t° </a:t>
            </a:r>
            <a:r>
              <a:rPr lang="fr-FR" altLang="fr-FR" u="none" dirty="0" err="1">
                <a:solidFill>
                  <a:schemeClr val="accent2"/>
                </a:solidFill>
              </a:rPr>
              <a:t>moy</a:t>
            </a:r>
            <a:r>
              <a:rPr lang="fr-FR" altLang="fr-FR" u="none" dirty="0">
                <a:solidFill>
                  <a:schemeClr val="accent2"/>
                </a:solidFill>
              </a:rPr>
              <a:t> en forte hausse : +2,2 à +5,5°C</a:t>
            </a:r>
            <a:br>
              <a:rPr lang="fr-FR" altLang="fr-FR" u="none" dirty="0">
                <a:solidFill>
                  <a:schemeClr val="accent2"/>
                </a:solidFill>
              </a:rPr>
            </a:br>
            <a:r>
              <a:rPr lang="fr-FR" altLang="fr-FR" u="none" dirty="0">
                <a:solidFill>
                  <a:schemeClr val="accent2"/>
                </a:solidFill>
              </a:rPr>
              <a:t>   </a:t>
            </a:r>
            <a:r>
              <a:rPr lang="fr-FR" altLang="fr-FR" sz="2800" i="1" u="none" dirty="0">
                <a:solidFill>
                  <a:schemeClr val="accent2"/>
                </a:solidFill>
              </a:rPr>
              <a:t>… mais hausse </a:t>
            </a:r>
            <a:r>
              <a:rPr lang="fr-FR" altLang="fr-FR" sz="2800" u="none" dirty="0">
                <a:solidFill>
                  <a:schemeClr val="accent2"/>
                </a:solidFill>
              </a:rPr>
              <a:t>+</a:t>
            </a:r>
            <a:r>
              <a:rPr lang="fr-FR" altLang="fr-FR" sz="2800" i="1" u="none" dirty="0">
                <a:solidFill>
                  <a:schemeClr val="accent2"/>
                </a:solidFill>
              </a:rPr>
              <a:t> rapide des max d'été = +4 à +7°C </a:t>
            </a:r>
            <a:endParaRPr lang="en-GB" altLang="fr-FR" sz="2000" i="1" u="none" dirty="0">
              <a:solidFill>
                <a:schemeClr val="tx1"/>
              </a:solidFill>
            </a:endParaRPr>
          </a:p>
        </p:txBody>
      </p:sp>
      <p:sp>
        <p:nvSpPr>
          <p:cNvPr id="10247" name="Rectangle 2"/>
          <p:cNvSpPr>
            <a:spLocks noChangeArrowheads="1"/>
          </p:cNvSpPr>
          <p:nvPr/>
        </p:nvSpPr>
        <p:spPr bwMode="auto">
          <a:xfrm>
            <a:off x="0" y="4581525"/>
            <a:ext cx="9107488" cy="2087563"/>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0248" name="Rectangle 3"/>
          <p:cNvSpPr>
            <a:spLocks noChangeArrowheads="1"/>
          </p:cNvSpPr>
          <p:nvPr/>
        </p:nvSpPr>
        <p:spPr bwMode="auto">
          <a:xfrm>
            <a:off x="0" y="3429000"/>
            <a:ext cx="9144000" cy="10080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10249" name="Text Box 14"/>
          <p:cNvSpPr txBox="1">
            <a:spLocks noChangeArrowheads="1"/>
          </p:cNvSpPr>
          <p:nvPr/>
        </p:nvSpPr>
        <p:spPr bwMode="auto">
          <a:xfrm>
            <a:off x="0" y="4654550"/>
            <a:ext cx="910748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dirty="0" err="1">
                <a:solidFill>
                  <a:srgbClr val="FF0000"/>
                </a:solidFill>
              </a:rPr>
              <a:t>Pluie</a:t>
            </a:r>
            <a:r>
              <a:rPr lang="en-US" altLang="fr-FR" sz="3200" u="none" dirty="0">
                <a:solidFill>
                  <a:srgbClr val="FF0000"/>
                </a:solidFill>
              </a:rPr>
              <a:t> </a:t>
            </a:r>
            <a:r>
              <a:rPr lang="en-US" altLang="fr-FR" sz="3200" u="none" dirty="0" err="1" smtClean="0">
                <a:solidFill>
                  <a:srgbClr val="FF0000"/>
                </a:solidFill>
              </a:rPr>
              <a:t>annuelle</a:t>
            </a:r>
            <a:r>
              <a:rPr lang="en-US" altLang="fr-FR" sz="3200" u="none" dirty="0" smtClean="0">
                <a:solidFill>
                  <a:srgbClr val="FF0000"/>
                </a:solidFill>
              </a:rPr>
              <a:t> </a:t>
            </a:r>
            <a:r>
              <a:rPr lang="en-US" altLang="fr-FR" sz="3200" u="none" dirty="0" err="1" smtClean="0">
                <a:solidFill>
                  <a:srgbClr val="FF0000"/>
                </a:solidFill>
              </a:rPr>
              <a:t>en</a:t>
            </a:r>
            <a:r>
              <a:rPr lang="en-US" altLang="fr-FR" sz="3200" u="none" dirty="0" smtClean="0">
                <a:solidFill>
                  <a:srgbClr val="FF0000"/>
                </a:solidFill>
              </a:rPr>
              <a:t> </a:t>
            </a:r>
            <a:r>
              <a:rPr lang="en-US" altLang="fr-FR" sz="3200" u="none" dirty="0" err="1" smtClean="0">
                <a:solidFill>
                  <a:srgbClr val="FF0000"/>
                </a:solidFill>
              </a:rPr>
              <a:t>baisse</a:t>
            </a:r>
            <a:endParaRPr lang="en-US" altLang="fr-FR" sz="3200" u="none" dirty="0" smtClean="0">
              <a:solidFill>
                <a:srgbClr val="FF0000"/>
              </a:solidFill>
            </a:endParaRPr>
          </a:p>
          <a:p>
            <a:pPr>
              <a:buFont typeface="Arial" pitchFamily="34" charset="0"/>
              <a:buChar char="•"/>
            </a:pPr>
            <a:r>
              <a:rPr lang="en-US" altLang="fr-FR" sz="2800" i="1" u="none" dirty="0" smtClean="0">
                <a:solidFill>
                  <a:srgbClr val="FF0000"/>
                </a:solidFill>
              </a:rPr>
              <a:t> </a:t>
            </a:r>
            <a:r>
              <a:rPr lang="en-US" altLang="fr-FR" sz="2800" i="1" u="none" dirty="0" err="1" smtClean="0">
                <a:solidFill>
                  <a:srgbClr val="FF0000"/>
                </a:solidFill>
              </a:rPr>
              <a:t>baisse</a:t>
            </a:r>
            <a:r>
              <a:rPr lang="en-US" altLang="fr-FR" sz="2800" i="1" u="none" dirty="0" smtClean="0">
                <a:solidFill>
                  <a:srgbClr val="FF0000"/>
                </a:solidFill>
              </a:rPr>
              <a:t> </a:t>
            </a:r>
            <a:r>
              <a:rPr lang="en-US" altLang="fr-FR" sz="2800" i="1" u="none" dirty="0" err="1" smtClean="0">
                <a:solidFill>
                  <a:srgbClr val="FF0000"/>
                </a:solidFill>
              </a:rPr>
              <a:t>d'autant</a:t>
            </a:r>
            <a:r>
              <a:rPr lang="en-US" altLang="fr-FR" sz="2800" i="1" u="none" dirty="0" smtClean="0">
                <a:solidFill>
                  <a:srgbClr val="FF0000"/>
                </a:solidFill>
              </a:rPr>
              <a:t> plus </a:t>
            </a:r>
            <a:r>
              <a:rPr lang="en-US" altLang="fr-FR" sz="2800" i="1" u="none" dirty="0" err="1" smtClean="0">
                <a:solidFill>
                  <a:srgbClr val="FF0000"/>
                </a:solidFill>
              </a:rPr>
              <a:t>marquée</a:t>
            </a:r>
            <a:r>
              <a:rPr lang="en-US" altLang="fr-FR" sz="2800" i="1" u="none" dirty="0" smtClean="0">
                <a:solidFill>
                  <a:srgbClr val="FF0000"/>
                </a:solidFill>
              </a:rPr>
              <a:t> que la t° </a:t>
            </a:r>
            <a:r>
              <a:rPr lang="en-US" altLang="fr-FR" sz="2800" i="1" u="none" dirty="0" err="1" smtClean="0">
                <a:solidFill>
                  <a:srgbClr val="FF0000"/>
                </a:solidFill>
              </a:rPr>
              <a:t>augmentera</a:t>
            </a:r>
            <a:r>
              <a:rPr lang="en-US" altLang="fr-FR" sz="2800" i="1" u="none" dirty="0" smtClean="0">
                <a:solidFill>
                  <a:srgbClr val="FF0000"/>
                </a:solidFill>
              </a:rPr>
              <a:t> </a:t>
            </a:r>
            <a:br>
              <a:rPr lang="en-US" altLang="fr-FR" sz="2800" i="1" u="none" dirty="0" smtClean="0">
                <a:solidFill>
                  <a:srgbClr val="FF0000"/>
                </a:solidFill>
              </a:rPr>
            </a:br>
            <a:r>
              <a:rPr lang="en-US" altLang="fr-FR" sz="2800" i="1" u="none" dirty="0" smtClean="0">
                <a:solidFill>
                  <a:srgbClr val="FF0000"/>
                </a:solidFill>
              </a:rPr>
              <a:t> … </a:t>
            </a:r>
            <a:r>
              <a:rPr lang="en-US" altLang="fr-FR" sz="2800" i="1" u="none" dirty="0" err="1" smtClean="0">
                <a:solidFill>
                  <a:srgbClr val="FF0000"/>
                </a:solidFill>
              </a:rPr>
              <a:t>baisse</a:t>
            </a:r>
            <a:r>
              <a:rPr lang="en-US" altLang="fr-FR" sz="2800" i="1" u="none" dirty="0" smtClean="0">
                <a:solidFill>
                  <a:srgbClr val="FF0000"/>
                </a:solidFill>
              </a:rPr>
              <a:t> </a:t>
            </a:r>
            <a:r>
              <a:rPr lang="en-US" altLang="fr-FR" sz="2800" i="1" u="none" dirty="0" err="1" smtClean="0">
                <a:solidFill>
                  <a:srgbClr val="FF0000"/>
                </a:solidFill>
              </a:rPr>
              <a:t>en</a:t>
            </a:r>
            <a:r>
              <a:rPr lang="en-US" altLang="fr-FR" sz="2800" i="1" u="none" dirty="0" smtClean="0">
                <a:solidFill>
                  <a:srgbClr val="FF0000"/>
                </a:solidFill>
              </a:rPr>
              <a:t> </a:t>
            </a:r>
            <a:r>
              <a:rPr lang="en-US" altLang="fr-FR" sz="2800" i="1" u="none" dirty="0" err="1" smtClean="0">
                <a:solidFill>
                  <a:srgbClr val="FF0000"/>
                </a:solidFill>
              </a:rPr>
              <a:t>été</a:t>
            </a:r>
            <a:r>
              <a:rPr lang="en-US" altLang="fr-FR" sz="2800" i="1" u="none" dirty="0" smtClean="0">
                <a:solidFill>
                  <a:srgbClr val="FF0000"/>
                </a:solidFill>
              </a:rPr>
              <a:t> et </a:t>
            </a:r>
            <a:r>
              <a:rPr lang="en-US" altLang="fr-FR" sz="2800" i="1" u="none" dirty="0" err="1" smtClean="0">
                <a:solidFill>
                  <a:srgbClr val="FF0000"/>
                </a:solidFill>
              </a:rPr>
              <a:t>en</a:t>
            </a:r>
            <a:r>
              <a:rPr lang="en-US" altLang="fr-FR" sz="2800" i="1" u="none" dirty="0" smtClean="0">
                <a:solidFill>
                  <a:srgbClr val="FF0000"/>
                </a:solidFill>
              </a:rPr>
              <a:t> hiver, </a:t>
            </a:r>
            <a:r>
              <a:rPr lang="en-US" altLang="fr-FR" sz="2800" i="1" u="none" dirty="0" err="1" smtClean="0">
                <a:solidFill>
                  <a:srgbClr val="FF0000"/>
                </a:solidFill>
              </a:rPr>
              <a:t>pluies</a:t>
            </a:r>
            <a:r>
              <a:rPr lang="en-US" altLang="fr-FR" sz="2800" i="1" u="none" dirty="0" smtClean="0">
                <a:solidFill>
                  <a:srgbClr val="FF0000"/>
                </a:solidFill>
              </a:rPr>
              <a:t> </a:t>
            </a:r>
            <a:r>
              <a:rPr lang="en-US" altLang="fr-FR" sz="2800" i="1" u="none" dirty="0" err="1" smtClean="0">
                <a:solidFill>
                  <a:srgbClr val="FF0000"/>
                </a:solidFill>
              </a:rPr>
              <a:t>extrêmes</a:t>
            </a:r>
            <a:r>
              <a:rPr lang="en-US" altLang="fr-FR" sz="2800" i="1" u="none" dirty="0" smtClean="0">
                <a:solidFill>
                  <a:srgbClr val="FF0000"/>
                </a:solidFill>
              </a:rPr>
              <a:t> </a:t>
            </a:r>
            <a:r>
              <a:rPr lang="en-US" altLang="fr-FR" sz="2800" i="1" u="none" dirty="0" err="1" smtClean="0">
                <a:solidFill>
                  <a:srgbClr val="FF0000"/>
                </a:solidFill>
              </a:rPr>
              <a:t>fréquentes</a:t>
            </a:r>
            <a:r>
              <a:rPr lang="en-US" altLang="fr-FR" sz="2800" i="1" u="none" dirty="0" smtClean="0">
                <a:solidFill>
                  <a:srgbClr val="FF0000"/>
                </a:solidFill>
              </a:rPr>
              <a:t/>
            </a:r>
            <a:br>
              <a:rPr lang="en-US" altLang="fr-FR" sz="2800" i="1" u="none" dirty="0" smtClean="0">
                <a:solidFill>
                  <a:srgbClr val="FF0000"/>
                </a:solidFill>
              </a:rPr>
            </a:br>
            <a:r>
              <a:rPr lang="en-US" altLang="fr-FR" sz="2800" i="1" u="none" dirty="0" smtClean="0">
                <a:solidFill>
                  <a:srgbClr val="FF0000"/>
                </a:solidFill>
              </a:rPr>
              <a:t>    … </a:t>
            </a:r>
            <a:r>
              <a:rPr lang="en-US" altLang="fr-FR" sz="2800" i="1" u="none" dirty="0" err="1" smtClean="0">
                <a:solidFill>
                  <a:srgbClr val="FF0000"/>
                </a:solidFill>
              </a:rPr>
              <a:t>hausse</a:t>
            </a:r>
            <a:r>
              <a:rPr lang="en-US" altLang="fr-FR" sz="2800" i="1" u="none" dirty="0" smtClean="0">
                <a:solidFill>
                  <a:srgbClr val="FF0000"/>
                </a:solidFill>
              </a:rPr>
              <a:t> du </a:t>
            </a:r>
            <a:r>
              <a:rPr lang="en-US" altLang="fr-FR" sz="2800" i="1" u="none" dirty="0" err="1" smtClean="0">
                <a:solidFill>
                  <a:srgbClr val="FF0000"/>
                </a:solidFill>
              </a:rPr>
              <a:t>nombre</a:t>
            </a:r>
            <a:r>
              <a:rPr lang="en-US" altLang="fr-FR" sz="2800" i="1" u="none" dirty="0" smtClean="0">
                <a:solidFill>
                  <a:srgbClr val="FF0000"/>
                </a:solidFill>
              </a:rPr>
              <a:t> de </a:t>
            </a:r>
            <a:r>
              <a:rPr lang="en-US" altLang="fr-FR" sz="2800" i="1" u="none" dirty="0" err="1" smtClean="0">
                <a:solidFill>
                  <a:srgbClr val="FF0000"/>
                </a:solidFill>
              </a:rPr>
              <a:t>jours</a:t>
            </a:r>
            <a:r>
              <a:rPr lang="en-US" altLang="fr-FR" sz="2800" i="1" u="none" dirty="0" smtClean="0">
                <a:solidFill>
                  <a:srgbClr val="FF0000"/>
                </a:solidFill>
              </a:rPr>
              <a:t> </a:t>
            </a:r>
            <a:r>
              <a:rPr lang="en-US" altLang="fr-FR" sz="2800" i="1" u="none" dirty="0" err="1" smtClean="0">
                <a:solidFill>
                  <a:srgbClr val="FF0000"/>
                </a:solidFill>
              </a:rPr>
              <a:t>consécutifs</a:t>
            </a:r>
            <a:r>
              <a:rPr lang="en-US" altLang="fr-FR" sz="2800" i="1" u="none" dirty="0" smtClean="0">
                <a:solidFill>
                  <a:srgbClr val="FF0000"/>
                </a:solidFill>
              </a:rPr>
              <a:t> sans </a:t>
            </a:r>
            <a:r>
              <a:rPr lang="en-US" altLang="fr-FR" sz="2800" i="1" u="none" dirty="0" err="1" smtClean="0">
                <a:solidFill>
                  <a:srgbClr val="FF0000"/>
                </a:solidFill>
              </a:rPr>
              <a:t>pluie</a:t>
            </a:r>
            <a:r>
              <a:rPr lang="en-US" altLang="fr-FR" sz="2800" i="1" u="none" dirty="0">
                <a:solidFill>
                  <a:srgbClr val="FF0000"/>
                </a:solidFill>
              </a:rPr>
              <a:t/>
            </a:r>
            <a:br>
              <a:rPr lang="en-US" altLang="fr-FR" sz="2800" i="1" u="none" dirty="0">
                <a:solidFill>
                  <a:srgbClr val="FF0000"/>
                </a:solidFill>
              </a:rPr>
            </a:br>
            <a:endParaRPr lang="en-US" altLang="fr-FR" sz="2800" i="1" u="none" dirty="0">
              <a:solidFill>
                <a:srgbClr val="FF0000"/>
              </a:solidFill>
            </a:endParaRPr>
          </a:p>
        </p:txBody>
      </p:sp>
      <p:sp>
        <p:nvSpPr>
          <p:cNvPr id="10250" name="Text Box 6"/>
          <p:cNvSpPr txBox="1">
            <a:spLocks noChangeArrowheads="1"/>
          </p:cNvSpPr>
          <p:nvPr/>
        </p:nvSpPr>
        <p:spPr bwMode="auto">
          <a:xfrm>
            <a:off x="684213" y="3421063"/>
            <a:ext cx="8423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buFont typeface="Arial" pitchFamily="34" charset="0"/>
              <a:buChar char="•"/>
            </a:pPr>
            <a:r>
              <a:rPr lang="en-US" altLang="fr-FR" sz="3200" u="none">
                <a:solidFill>
                  <a:srgbClr val="008000"/>
                </a:solidFill>
              </a:rPr>
              <a:t>Baisse de 50-60% du nombre de jours de gel </a:t>
            </a:r>
            <a:br>
              <a:rPr lang="en-US" altLang="fr-FR" sz="3200" u="none">
                <a:solidFill>
                  <a:srgbClr val="008000"/>
                </a:solidFill>
              </a:rPr>
            </a:br>
            <a:r>
              <a:rPr lang="fr-FR" altLang="fr-FR" sz="2800" u="none">
                <a:solidFill>
                  <a:srgbClr val="008000"/>
                </a:solidFill>
              </a:rPr>
              <a:t>… </a:t>
            </a:r>
            <a:r>
              <a:rPr lang="fr-FR" altLang="fr-FR" sz="2800" i="1" u="none">
                <a:solidFill>
                  <a:srgbClr val="008000"/>
                </a:solidFill>
              </a:rPr>
              <a:t>et du manteau neigeux</a:t>
            </a:r>
            <a:endParaRPr lang="en-US" altLang="fr-FR" sz="2800" i="1" u="none">
              <a:solidFill>
                <a:schemeClr val="tx1"/>
              </a:solidFill>
            </a:endParaRPr>
          </a:p>
        </p:txBody>
      </p:sp>
      <p:sp>
        <p:nvSpPr>
          <p:cNvPr id="11" name="Text Box 14"/>
          <p:cNvSpPr txBox="1">
            <a:spLocks noChangeArrowheads="1"/>
          </p:cNvSpPr>
          <p:nvPr/>
        </p:nvSpPr>
        <p:spPr bwMode="auto">
          <a:xfrm>
            <a:off x="0" y="0"/>
            <a:ext cx="9144000" cy="817563"/>
          </a:xfrm>
          <a:prstGeom prst="rect">
            <a:avLst/>
          </a:prstGeom>
          <a:gradFill rotWithShape="1">
            <a:gsLst>
              <a:gs pos="0">
                <a:schemeClr val="bg1"/>
              </a:gs>
              <a:gs pos="100000">
                <a:srgbClr val="00FF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a:lnSpc>
                <a:spcPct val="140000"/>
              </a:lnSpc>
            </a:pPr>
            <a:r>
              <a:rPr lang="fr-FR" altLang="fr-FR" sz="4000" u="none" dirty="0" smtClean="0">
                <a:solidFill>
                  <a:srgbClr val="3333CC"/>
                </a:solidFill>
              </a:rPr>
              <a:t>Modéliser le futur</a:t>
            </a:r>
            <a:endParaRPr lang="fr-FR" altLang="fr-FR" sz="4000" i="1" u="none" dirty="0">
              <a:solidFill>
                <a:srgbClr val="3333CC"/>
              </a:solidFill>
            </a:endParaRPr>
          </a:p>
        </p:txBody>
      </p:sp>
    </p:spTree>
    <p:custDataLst>
      <p:tags r:id="rId1"/>
    </p:custDataLst>
  </p:cSld>
  <p:clrMapOvr>
    <a:masterClrMapping/>
  </p:clrMapOvr>
  <p:transition advTm="10475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79512" y="971046"/>
            <a:ext cx="9144000" cy="6300787"/>
          </a:xfrm>
          <a:prstGeom prst="rect">
            <a:avLst/>
          </a:prstGeom>
          <a:solidFill>
            <a:schemeClr val="accent2"/>
          </a:solidFill>
          <a:ln w="31750" algn="ctr">
            <a:solidFill>
              <a:srgbClr val="0000FF"/>
            </a:solidFill>
            <a:round/>
            <a:headEnd/>
            <a:tailEnd/>
          </a:ln>
        </p:spPr>
        <p:txBody>
          <a:bodyPr>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endParaRPr lang="fr-FR" altLang="fr-FR"/>
          </a:p>
        </p:txBody>
      </p:sp>
      <p:sp>
        <p:nvSpPr>
          <p:cNvPr id="8" name="Text Box 6"/>
          <p:cNvSpPr txBox="1">
            <a:spLocks noChangeArrowheads="1"/>
          </p:cNvSpPr>
          <p:nvPr/>
        </p:nvSpPr>
        <p:spPr bwMode="auto">
          <a:xfrm>
            <a:off x="1259632" y="961649"/>
            <a:ext cx="7266384" cy="52322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600" b="1" u="sng">
                <a:solidFill>
                  <a:srgbClr val="FF3300"/>
                </a:solidFill>
                <a:latin typeface="Times New Roman" pitchFamily="18" charset="0"/>
              </a:defRPr>
            </a:lvl1pPr>
            <a:lvl2pPr marL="742950" indent="-285750">
              <a:defRPr sz="3600" b="1" u="sng">
                <a:solidFill>
                  <a:srgbClr val="FF3300"/>
                </a:solidFill>
                <a:latin typeface="Times New Roman" pitchFamily="18" charset="0"/>
              </a:defRPr>
            </a:lvl2pPr>
            <a:lvl3pPr marL="1143000" indent="-228600">
              <a:defRPr sz="3600" b="1" u="sng">
                <a:solidFill>
                  <a:srgbClr val="FF3300"/>
                </a:solidFill>
                <a:latin typeface="Times New Roman" pitchFamily="18" charset="0"/>
              </a:defRPr>
            </a:lvl3pPr>
            <a:lvl4pPr marL="1600200" indent="-228600">
              <a:defRPr sz="3600" b="1" u="sng">
                <a:solidFill>
                  <a:srgbClr val="FF3300"/>
                </a:solidFill>
                <a:latin typeface="Times New Roman" pitchFamily="18" charset="0"/>
              </a:defRPr>
            </a:lvl4pPr>
            <a:lvl5pPr marL="2057400" indent="-228600">
              <a:defRPr sz="3600" b="1" u="sng">
                <a:solidFill>
                  <a:srgbClr val="FF3300"/>
                </a:solidFill>
                <a:latin typeface="Times New Roman" pitchFamily="18" charset="0"/>
              </a:defRPr>
            </a:lvl5pPr>
            <a:lvl6pPr marL="2514600" indent="-228600" eaLnBrk="0" fontAlgn="base" hangingPunct="0">
              <a:spcBef>
                <a:spcPct val="50000"/>
              </a:spcBef>
              <a:spcAft>
                <a:spcPct val="0"/>
              </a:spcAft>
              <a:defRPr sz="3600" b="1" u="sng">
                <a:solidFill>
                  <a:srgbClr val="FF3300"/>
                </a:solidFill>
                <a:latin typeface="Times New Roman" pitchFamily="18" charset="0"/>
              </a:defRPr>
            </a:lvl6pPr>
            <a:lvl7pPr marL="2971800" indent="-228600" eaLnBrk="0" fontAlgn="base" hangingPunct="0">
              <a:spcBef>
                <a:spcPct val="50000"/>
              </a:spcBef>
              <a:spcAft>
                <a:spcPct val="0"/>
              </a:spcAft>
              <a:defRPr sz="3600" b="1" u="sng">
                <a:solidFill>
                  <a:srgbClr val="FF3300"/>
                </a:solidFill>
                <a:latin typeface="Times New Roman" pitchFamily="18" charset="0"/>
              </a:defRPr>
            </a:lvl7pPr>
            <a:lvl8pPr marL="3429000" indent="-228600" eaLnBrk="0" fontAlgn="base" hangingPunct="0">
              <a:spcBef>
                <a:spcPct val="50000"/>
              </a:spcBef>
              <a:spcAft>
                <a:spcPct val="0"/>
              </a:spcAft>
              <a:defRPr sz="3600" b="1" u="sng">
                <a:solidFill>
                  <a:srgbClr val="FF3300"/>
                </a:solidFill>
                <a:latin typeface="Times New Roman" pitchFamily="18" charset="0"/>
              </a:defRPr>
            </a:lvl8pPr>
            <a:lvl9pPr marL="3886200" indent="-228600" eaLnBrk="0" fontAlgn="base" hangingPunct="0">
              <a:spcBef>
                <a:spcPct val="50000"/>
              </a:spcBef>
              <a:spcAft>
                <a:spcPct val="0"/>
              </a:spcAft>
              <a:defRPr sz="3600" b="1" u="sng">
                <a:solidFill>
                  <a:srgbClr val="FF3300"/>
                </a:solidFill>
                <a:latin typeface="Times New Roman" pitchFamily="18" charset="0"/>
              </a:defRPr>
            </a:lvl9pPr>
          </a:lstStyle>
          <a:p>
            <a:pPr algn="ctr" eaLnBrk="1" hangingPunct="1"/>
            <a:r>
              <a:rPr lang="fr-FR" altLang="fr-FR" sz="2800" u="none" dirty="0" smtClean="0">
                <a:solidFill>
                  <a:srgbClr val="FF0000"/>
                </a:solidFill>
                <a:latin typeface="Arial" pitchFamily="34" charset="0"/>
              </a:rPr>
              <a:t>Déficit en eau disponible tendance 30 ans</a:t>
            </a:r>
            <a:endParaRPr lang="fr-FR" altLang="fr-FR" sz="2800" u="none" dirty="0">
              <a:solidFill>
                <a:srgbClr val="FF0000"/>
              </a:solidFill>
              <a:latin typeface="Arial"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628800"/>
            <a:ext cx="7266384" cy="5449788"/>
          </a:xfrm>
          <a:prstGeom prst="rect">
            <a:avLst/>
          </a:prstGeom>
        </p:spPr>
      </p:pic>
    </p:spTree>
    <p:extLst>
      <p:ext uri="{BB962C8B-B14F-4D97-AF65-F5344CB8AC3E}">
        <p14:creationId xmlns:p14="http://schemas.microsoft.com/office/powerpoint/2010/main" val="42477848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4.3|4.7|12|10.7|27.4"/>
</p:tagLst>
</file>

<file path=ppt/tags/tag2.xml><?xml version="1.0" encoding="utf-8"?>
<p:tagLst xmlns:a="http://schemas.openxmlformats.org/drawingml/2006/main" xmlns:r="http://schemas.openxmlformats.org/officeDocument/2006/relationships" xmlns:p="http://schemas.openxmlformats.org/presentationml/2006/main">
  <p:tag name="TIMING" val="|2.2|34.3|4.7|12|10.7|27.4"/>
</p:tagLst>
</file>

<file path=ppt/tags/tag3.xml><?xml version="1.0" encoding="utf-8"?>
<p:tagLst xmlns:a="http://schemas.openxmlformats.org/drawingml/2006/main" xmlns:r="http://schemas.openxmlformats.org/officeDocument/2006/relationships" xmlns:p="http://schemas.openxmlformats.org/presentationml/2006/main">
  <p:tag name="TIMING" val="|2.2|34.3|4.7|12|10.7|27.4"/>
</p:tagLst>
</file>

<file path=ppt/tags/tag4.xml><?xml version="1.0" encoding="utf-8"?>
<p:tagLst xmlns:a="http://schemas.openxmlformats.org/drawingml/2006/main" xmlns:r="http://schemas.openxmlformats.org/officeDocument/2006/relationships" xmlns:p="http://schemas.openxmlformats.org/presentationml/2006/main">
  <p:tag name="TIMING" val="|2.2|34.3|4.7|12|10.7|27.4"/>
</p:tagLst>
</file>

<file path=ppt/tags/tag5.xml><?xml version="1.0" encoding="utf-8"?>
<p:tagLst xmlns:a="http://schemas.openxmlformats.org/drawingml/2006/main" xmlns:r="http://schemas.openxmlformats.org/officeDocument/2006/relationships" xmlns:p="http://schemas.openxmlformats.org/presentationml/2006/main">
  <p:tag name="TIMING" val="|2.2|34.3|4.7|12|10.7|27.4"/>
</p:tagLst>
</file>

<file path=ppt/tags/tag6.xml><?xml version="1.0" encoding="utf-8"?>
<p:tagLst xmlns:a="http://schemas.openxmlformats.org/drawingml/2006/main" xmlns:r="http://schemas.openxmlformats.org/officeDocument/2006/relationships" xmlns:p="http://schemas.openxmlformats.org/presentationml/2006/main">
  <p:tag name="TIMING" val="|2.2|34.3|4.7|12|10.7|27.4"/>
</p:tagLst>
</file>

<file path=ppt/theme/theme1.xml><?xml version="1.0" encoding="utf-8"?>
<a:theme xmlns:a="http://schemas.openxmlformats.org/drawingml/2006/main" name="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fr-FR" sz="3600" b="1" i="0" u="sng"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fr-FR" sz="3600" b="1" i="0" u="sng" strike="noStrike" cap="none" normalizeH="0" baseline="0" smtClean="0">
            <a:ln>
              <a:noFill/>
            </a:ln>
            <a:solidFill>
              <a:srgbClr val="FF3300"/>
            </a:solidFill>
            <a:effectLst/>
            <a:latin typeface="Times New Roman" pitchFamily="18"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uvelle présentation">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3300"/>
            </a:solidFill>
            <a:effectLst/>
            <a:latin typeface="Times New Roman" pitchFamily="18"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Office\Modèles\Nouvelle présentation.pot</Template>
  <TotalTime>13913</TotalTime>
  <Words>3740</Words>
  <Application>Microsoft Office PowerPoint</Application>
  <PresentationFormat>Affichage à l'écran (4:3)</PresentationFormat>
  <Paragraphs>479</Paragraphs>
  <Slides>68</Slides>
  <Notes>35</Notes>
  <HiddenSlides>0</HiddenSlides>
  <MMClips>0</MMClips>
  <ScaleCrop>false</ScaleCrop>
  <HeadingPairs>
    <vt:vector size="8" baseType="variant">
      <vt:variant>
        <vt:lpstr>Polices utilisées</vt:lpstr>
      </vt:variant>
      <vt:variant>
        <vt:i4>7</vt:i4>
      </vt:variant>
      <vt:variant>
        <vt:lpstr>Thème</vt:lpstr>
      </vt:variant>
      <vt:variant>
        <vt:i4>4</vt:i4>
      </vt:variant>
      <vt:variant>
        <vt:lpstr>Serveurs OLE incorporés</vt:lpstr>
      </vt:variant>
      <vt:variant>
        <vt:i4>1</vt:i4>
      </vt:variant>
      <vt:variant>
        <vt:lpstr>Titres des diapositives</vt:lpstr>
      </vt:variant>
      <vt:variant>
        <vt:i4>68</vt:i4>
      </vt:variant>
    </vt:vector>
  </HeadingPairs>
  <TitlesOfParts>
    <vt:vector size="80" baseType="lpstr">
      <vt:lpstr>Arial</vt:lpstr>
      <vt:lpstr>Arial Narrow</vt:lpstr>
      <vt:lpstr>Blackadder ITC</vt:lpstr>
      <vt:lpstr>Calibri</vt:lpstr>
      <vt:lpstr>Gill Sans</vt:lpstr>
      <vt:lpstr>Times New Roman</vt:lpstr>
      <vt:lpstr>Wingdings</vt:lpstr>
      <vt:lpstr>Nouvelle présentation</vt:lpstr>
      <vt:lpstr>1_Nouvelle présentation</vt:lpstr>
      <vt:lpstr>2_Nouvelle présentation</vt:lpstr>
      <vt:lpstr>3_Nouvelle présentation</vt:lpstr>
      <vt:lpstr>Diapositive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Défoliation arbres PACA printemps 2019 (Irstea)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Cemagref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Vennetier</dc:creator>
  <dc:description>Présentation des travaux sur l'impact du changement climatique à long terme et de la canicule 2003 sur la limite pin d'Alep-pin sylvestre et sur la productivité de ces 2 espèces. Colloque ECOFOR 15/12/05</dc:description>
  <cp:lastModifiedBy>reviewer</cp:lastModifiedBy>
  <cp:revision>857</cp:revision>
  <dcterms:created xsi:type="dcterms:W3CDTF">2002-05-24T08:34:52Z</dcterms:created>
  <dcterms:modified xsi:type="dcterms:W3CDTF">2022-10-08T20:50:09Z</dcterms:modified>
</cp:coreProperties>
</file>