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9" r:id="rId2"/>
    <p:sldId id="262" r:id="rId3"/>
    <p:sldId id="263" r:id="rId4"/>
    <p:sldId id="264" r:id="rId5"/>
    <p:sldId id="265" r:id="rId6"/>
    <p:sldId id="266" r:id="rId7"/>
    <p:sldId id="267" r:id="rId8"/>
    <p:sldId id="268" r:id="rId9"/>
    <p:sldId id="270" r:id="rId10"/>
    <p:sldId id="269" r:id="rId11"/>
    <p:sldId id="271" r:id="rId12"/>
    <p:sldId id="272" r:id="rId13"/>
    <p:sldId id="273" r:id="rId14"/>
    <p:sldId id="274" r:id="rId15"/>
    <p:sldId id="275" r:id="rId16"/>
    <p:sldId id="276" r:id="rId17"/>
    <p:sldId id="277" r:id="rId18"/>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AB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107" autoAdjust="0"/>
  </p:normalViewPr>
  <p:slideViewPr>
    <p:cSldViewPr>
      <p:cViewPr varScale="1">
        <p:scale>
          <a:sx n="42" d="100"/>
          <a:sy n="42" d="100"/>
        </p:scale>
        <p:origin x="-27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30B11A-742F-4D2A-8ED6-B90F2DCA5582}" type="datetimeFigureOut">
              <a:rPr lang="es-ES" smtClean="0"/>
              <a:t>22/11/2019</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F20EC5-6755-4BC3-8939-2F7D3576E111}" type="slidenum">
              <a:rPr lang="es-ES" smtClean="0"/>
              <a:t>‹N°›</a:t>
            </a:fld>
            <a:endParaRPr lang="es-ES"/>
          </a:p>
        </p:txBody>
      </p:sp>
    </p:spTree>
    <p:extLst>
      <p:ext uri="{BB962C8B-B14F-4D97-AF65-F5344CB8AC3E}">
        <p14:creationId xmlns:p14="http://schemas.microsoft.com/office/powerpoint/2010/main" val="2053438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pt-PT" dirty="0" smtClean="0">
                <a:latin typeface="Roboto"/>
              </a:rPr>
              <a:t>Conhece estes símbolos? Sabe o que significam? O que é para si a certificação?</a:t>
            </a:r>
          </a:p>
          <a:p>
            <a:pPr fontAlgn="base"/>
            <a:r>
              <a:rPr lang="pt-PT" sz="1200" b="0" i="0" kern="1200" dirty="0" smtClean="0">
                <a:solidFill>
                  <a:schemeClr val="tx1"/>
                </a:solidFill>
                <a:effectLst/>
                <a:latin typeface="+mn-lt"/>
                <a:ea typeface="+mn-ea"/>
                <a:cs typeface="+mn-cs"/>
              </a:rPr>
              <a:t>A certificação da gestão florestal é um instrumento voluntário que permite melhorar a qualidade da gestão florestal e demonstrar, de acordo com critérios rigorosos e internacionalmente reconhecidos, que a mesma é realizada de uma forma responsável, tendo em conta </a:t>
            </a:r>
            <a:r>
              <a:rPr lang="pt-PT" sz="1200" b="0" i="0" kern="1200" dirty="0" err="1" smtClean="0">
                <a:solidFill>
                  <a:schemeClr val="tx1"/>
                </a:solidFill>
                <a:effectLst/>
                <a:latin typeface="+mn-lt"/>
                <a:ea typeface="+mn-ea"/>
                <a:cs typeface="+mn-cs"/>
              </a:rPr>
              <a:t>aspectos</a:t>
            </a:r>
            <a:r>
              <a:rPr lang="pt-PT" sz="1200" b="0" i="0" kern="1200" dirty="0" smtClean="0">
                <a:solidFill>
                  <a:schemeClr val="tx1"/>
                </a:solidFill>
                <a:effectLst/>
                <a:latin typeface="+mn-lt"/>
                <a:ea typeface="+mn-ea"/>
                <a:cs typeface="+mn-cs"/>
              </a:rPr>
              <a:t> económicos, sociais e ambientais. Esta preocupação abrange também os recursos naturais com que a floresta interage, bem como as populações que dela dependem e adquiriu um estatuto de âmbito internacional a partir da Conferência Interministerial para a </a:t>
            </a:r>
            <a:r>
              <a:rPr lang="pt-PT" sz="1200" b="0" i="0" kern="1200" dirty="0" err="1" smtClean="0">
                <a:solidFill>
                  <a:schemeClr val="tx1"/>
                </a:solidFill>
                <a:effectLst/>
                <a:latin typeface="+mn-lt"/>
                <a:ea typeface="+mn-ea"/>
                <a:cs typeface="+mn-cs"/>
              </a:rPr>
              <a:t>Protecção</a:t>
            </a:r>
            <a:r>
              <a:rPr lang="pt-PT" sz="1200" b="0" i="0" kern="1200" dirty="0" smtClean="0">
                <a:solidFill>
                  <a:schemeClr val="tx1"/>
                </a:solidFill>
                <a:effectLst/>
                <a:latin typeface="+mn-lt"/>
                <a:ea typeface="+mn-ea"/>
                <a:cs typeface="+mn-cs"/>
              </a:rPr>
              <a:t> da Floresta da Europa, em Helsínquia (1991) e da Conferência das Nações Unidas para o Ambiente e Desenvolvimento, em 1992, no Rio de Janeiro, como uma resposta natural a uma preocupação crescente pela forma como as florestas mundiais estavam a ser exploradas.</a:t>
            </a:r>
          </a:p>
          <a:p>
            <a:pPr fontAlgn="base"/>
            <a:r>
              <a:rPr lang="pt-PT" dirty="0" smtClean="0"/>
              <a:t/>
            </a:r>
            <a:br>
              <a:rPr lang="pt-PT" dirty="0" smtClean="0"/>
            </a:br>
            <a:r>
              <a:rPr lang="pt-PT" sz="1200" b="0" i="0" kern="1200" dirty="0" smtClean="0">
                <a:solidFill>
                  <a:schemeClr val="tx1"/>
                </a:solidFill>
                <a:effectLst/>
                <a:latin typeface="+mn-lt"/>
                <a:ea typeface="+mn-ea"/>
                <a:cs typeface="+mn-cs"/>
              </a:rPr>
              <a:t>Assim, uma entidade independente fornece uma garantia escrita que comprova que um dado produto é proveniente de uma floresta gerida de forma responsável/sustentável e está conforme as exigências definidas em normas ou especificações técnicas com o </a:t>
            </a:r>
            <a:r>
              <a:rPr lang="pt-PT" sz="1200" b="0" i="0" kern="1200" dirty="0" err="1" smtClean="0">
                <a:solidFill>
                  <a:schemeClr val="tx1"/>
                </a:solidFill>
                <a:effectLst/>
                <a:latin typeface="+mn-lt"/>
                <a:ea typeface="+mn-ea"/>
                <a:cs typeface="+mn-cs"/>
              </a:rPr>
              <a:t>objectivo</a:t>
            </a:r>
            <a:r>
              <a:rPr lang="pt-PT" sz="1200" b="0" i="0" kern="1200" dirty="0" smtClean="0">
                <a:solidFill>
                  <a:schemeClr val="tx1"/>
                </a:solidFill>
                <a:effectLst/>
                <a:latin typeface="+mn-lt"/>
                <a:ea typeface="+mn-ea"/>
                <a:cs typeface="+mn-cs"/>
              </a:rPr>
              <a:t> de promover uma gestão responsável/sustentável, em que funções económicas, ambientais e sociais sejam salvaguardadas de forma equitativa.</a:t>
            </a:r>
          </a:p>
          <a:p>
            <a:r>
              <a:rPr lang="pt-PT" dirty="0" smtClean="0"/>
              <a:t/>
            </a:r>
            <a:br>
              <a:rPr lang="pt-PT" dirty="0" smtClean="0"/>
            </a:b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1</a:t>
            </a:fld>
            <a:endParaRPr lang="es-ES"/>
          </a:p>
        </p:txBody>
      </p:sp>
    </p:spTree>
    <p:extLst>
      <p:ext uri="{BB962C8B-B14F-4D97-AF65-F5344CB8AC3E}">
        <p14:creationId xmlns:p14="http://schemas.microsoft.com/office/powerpoint/2010/main" val="3684159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10</a:t>
            </a:fld>
            <a:endParaRPr lang="es-ES"/>
          </a:p>
        </p:txBody>
      </p:sp>
    </p:spTree>
    <p:extLst>
      <p:ext uri="{BB962C8B-B14F-4D97-AF65-F5344CB8AC3E}">
        <p14:creationId xmlns:p14="http://schemas.microsoft.com/office/powerpoint/2010/main" val="964032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11</a:t>
            </a:fld>
            <a:endParaRPr lang="es-ES"/>
          </a:p>
        </p:txBody>
      </p:sp>
    </p:spTree>
    <p:extLst>
      <p:ext uri="{BB962C8B-B14F-4D97-AF65-F5344CB8AC3E}">
        <p14:creationId xmlns:p14="http://schemas.microsoft.com/office/powerpoint/2010/main" val="430819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12</a:t>
            </a:fld>
            <a:endParaRPr lang="es-ES"/>
          </a:p>
        </p:txBody>
      </p:sp>
    </p:spTree>
    <p:extLst>
      <p:ext uri="{BB962C8B-B14F-4D97-AF65-F5344CB8AC3E}">
        <p14:creationId xmlns:p14="http://schemas.microsoft.com/office/powerpoint/2010/main" val="83571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13</a:t>
            </a:fld>
            <a:endParaRPr lang="es-ES"/>
          </a:p>
        </p:txBody>
      </p:sp>
    </p:spTree>
    <p:extLst>
      <p:ext uri="{BB962C8B-B14F-4D97-AF65-F5344CB8AC3E}">
        <p14:creationId xmlns:p14="http://schemas.microsoft.com/office/powerpoint/2010/main" val="2419747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fr-FR" b="1" dirty="0" smtClean="0"/>
              <a:t>Services de production </a:t>
            </a:r>
            <a:r>
              <a:rPr lang="fr-FR" dirty="0" smtClean="0"/>
              <a:t>- produits / biens de consommation obtenus à partir d’écosystèmes. Des exemples sont la nourriture, l'eau potable, les vêtements (fibres), les carburants, les ressources génétiques et les médicaments. </a:t>
            </a:r>
          </a:p>
          <a:p>
            <a:pPr marL="0" indent="0">
              <a:buFont typeface="Wingdings" panose="05000000000000000000" pitchFamily="2" charset="2"/>
              <a:buNone/>
            </a:pPr>
            <a:endParaRPr lang="fr-FR" dirty="0" smtClean="0"/>
          </a:p>
          <a:p>
            <a:pPr marL="0" indent="0">
              <a:buFont typeface="Wingdings" panose="05000000000000000000" pitchFamily="2" charset="2"/>
              <a:buNone/>
            </a:pPr>
            <a:r>
              <a:rPr lang="fr-FR" b="1" dirty="0" smtClean="0"/>
              <a:t>Services de régulation </a:t>
            </a:r>
            <a:r>
              <a:rPr lang="fr-FR" dirty="0" smtClean="0"/>
              <a:t>- Avantages «non mesurables» (généralement sans valeur marchande) résultant de la régulation des processus. Les exemples sont la régulation du climat, le maintien de la qualité de l’air, la régulation hydrologique, le contrôle de l’érosion, la purification de l’eau et le recyclage des déchets, la régulation des maladies humaines, la lutte biologique (nuisibles pour les cultures et les maladies animales), la pollinisation et la réduction des effets de tempêtes et autres catastrophes naturelles. </a:t>
            </a:r>
          </a:p>
          <a:p>
            <a:pPr marL="0" indent="0">
              <a:buFont typeface="Wingdings" panose="05000000000000000000" pitchFamily="2" charset="2"/>
              <a:buNone/>
            </a:pPr>
            <a:endParaRPr lang="fr-FR" dirty="0" smtClean="0"/>
          </a:p>
          <a:p>
            <a:pPr marL="0" indent="0">
              <a:buFont typeface="Wingdings" panose="05000000000000000000" pitchFamily="2" charset="2"/>
              <a:buNone/>
            </a:pPr>
            <a:r>
              <a:rPr lang="fr-FR" b="1" dirty="0" smtClean="0"/>
              <a:t>Services culturels </a:t>
            </a:r>
            <a:r>
              <a:rPr lang="fr-FR" dirty="0" smtClean="0"/>
              <a:t>- avantages directs, non matériels, mais parfois à valeur marchande, dérivés des écosystèmes. Les exemples sont la diversité culturelle et des connaissances, les valeurs spirituelles et religieuses, la science et l'éducation, les valeurs esthétiques, l'inspiration, les relations sociales, le sentiment d'appartenance, les valeurs du patrimoine culturel, le tourisme, les loisirs.</a:t>
            </a:r>
          </a:p>
          <a:p>
            <a:pPr marL="0" indent="0">
              <a:buFont typeface="Wingdings" panose="05000000000000000000" pitchFamily="2" charset="2"/>
              <a:buNone/>
            </a:pPr>
            <a:endParaRPr lang="fr-FR" dirty="0" smtClean="0">
              <a:latin typeface="Roboto"/>
            </a:endParaRP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fr-FR" b="1" dirty="0" smtClean="0"/>
              <a:t>Services de support </a:t>
            </a:r>
            <a:r>
              <a:rPr lang="fr-FR" dirty="0" smtClean="0"/>
              <a:t>- Services essentiels à la fourniture de tous les autres services, ayant un impact indirect sur l'homme. Les exemples sont la formation des sols, la production primaire, le recyclage de l'eau et des nutriments, la production d'oxygène atmosphérique et la création d'un habitat pour la flore et la faune. </a:t>
            </a:r>
          </a:p>
        </p:txBody>
      </p:sp>
      <p:sp>
        <p:nvSpPr>
          <p:cNvPr id="4" name="Slide Number Placeholder 3"/>
          <p:cNvSpPr>
            <a:spLocks noGrp="1"/>
          </p:cNvSpPr>
          <p:nvPr>
            <p:ph type="sldNum" sz="quarter" idx="10"/>
          </p:nvPr>
        </p:nvSpPr>
        <p:spPr/>
        <p:txBody>
          <a:bodyPr/>
          <a:lstStyle/>
          <a:p>
            <a:fld id="{16F20EC5-6755-4BC3-8939-2F7D3576E111}" type="slidenum">
              <a:rPr lang="es-ES" smtClean="0"/>
              <a:t>14</a:t>
            </a:fld>
            <a:endParaRPr lang="es-ES"/>
          </a:p>
        </p:txBody>
      </p:sp>
    </p:spTree>
    <p:extLst>
      <p:ext uri="{BB962C8B-B14F-4D97-AF65-F5344CB8AC3E}">
        <p14:creationId xmlns:p14="http://schemas.microsoft.com/office/powerpoint/2010/main" val="491571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15</a:t>
            </a:fld>
            <a:endParaRPr lang="es-ES"/>
          </a:p>
        </p:txBody>
      </p:sp>
    </p:spTree>
    <p:extLst>
      <p:ext uri="{BB962C8B-B14F-4D97-AF65-F5344CB8AC3E}">
        <p14:creationId xmlns:p14="http://schemas.microsoft.com/office/powerpoint/2010/main" val="30698081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fr-FR" b="1" dirty="0" smtClean="0"/>
              <a:t>Investir dans la diversification des produits</a:t>
            </a:r>
            <a:r>
              <a:rPr lang="fr-FR" dirty="0" smtClean="0"/>
              <a:t>, à la recherche d'une gestion durable du secteur productif</a:t>
            </a:r>
            <a:r>
              <a:rPr lang="fr-FR" baseline="0" dirty="0" smtClean="0"/>
              <a:t> : </a:t>
            </a:r>
          </a:p>
          <a:p>
            <a:pPr marL="0" indent="0">
              <a:buFont typeface="Wingdings" panose="05000000000000000000" pitchFamily="2" charset="2"/>
              <a:buNone/>
            </a:pPr>
            <a:r>
              <a:rPr lang="fr-FR" dirty="0" smtClean="0"/>
              <a:t>Pour le producteur rural, qui a besoin d'un retour économique,</a:t>
            </a:r>
            <a:r>
              <a:rPr lang="fr-FR" baseline="0" dirty="0" smtClean="0"/>
              <a:t> l</a:t>
            </a:r>
            <a:r>
              <a:rPr lang="fr-FR" dirty="0" smtClean="0"/>
              <a:t>'idée est que le producteur obtienne un rendement économique pendant la phase de croissance de la forêt, d'abord avec l’association de cultures annuelles, ensuite avec des fruits et enfin avec l'exploitation forestière, chacun de ces groupes étant conçus en fonction de critères écologiques et économiques.</a:t>
            </a: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16</a:t>
            </a:fld>
            <a:endParaRPr lang="es-ES"/>
          </a:p>
        </p:txBody>
      </p:sp>
    </p:spTree>
    <p:extLst>
      <p:ext uri="{BB962C8B-B14F-4D97-AF65-F5344CB8AC3E}">
        <p14:creationId xmlns:p14="http://schemas.microsoft.com/office/powerpoint/2010/main" val="848198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r>
              <a:rPr lang="fr-FR" dirty="0" smtClean="0"/>
              <a:t>Parlez également d'arbousier, de miel, de lutte contre les incendies par pâturage, de résines, de biomasse, de truffes</a:t>
            </a: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17</a:t>
            </a:fld>
            <a:endParaRPr lang="es-ES"/>
          </a:p>
        </p:txBody>
      </p:sp>
    </p:spTree>
    <p:extLst>
      <p:ext uri="{BB962C8B-B14F-4D97-AF65-F5344CB8AC3E}">
        <p14:creationId xmlns:p14="http://schemas.microsoft.com/office/powerpoint/2010/main" val="3856695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pt-PT" sz="1200" b="0" i="0" kern="1200" dirty="0" smtClean="0">
                <a:solidFill>
                  <a:schemeClr val="tx1"/>
                </a:solidFill>
                <a:effectLst/>
                <a:latin typeface="+mn-lt"/>
                <a:ea typeface="+mn-ea"/>
                <a:cs typeface="+mn-cs"/>
              </a:rPr>
              <a:t>Os sistemas FSC® e PEFC</a:t>
            </a:r>
            <a:r>
              <a:rPr lang="pt-PT" sz="1000" b="0" i="0" kern="1200" dirty="0" smtClean="0">
                <a:solidFill>
                  <a:schemeClr val="tx1"/>
                </a:solidFill>
                <a:effectLst/>
                <a:latin typeface="+mn-lt"/>
                <a:ea typeface="+mn-ea"/>
                <a:cs typeface="+mn-cs"/>
              </a:rPr>
              <a:t>TM</a:t>
            </a:r>
            <a:r>
              <a:rPr lang="pt-PT" sz="1200" b="0" i="0" kern="1200" dirty="0" smtClean="0">
                <a:solidFill>
                  <a:schemeClr val="tx1"/>
                </a:solidFill>
                <a:effectLst/>
                <a:latin typeface="+mn-lt"/>
                <a:ea typeface="+mn-ea"/>
                <a:cs typeface="+mn-cs"/>
              </a:rPr>
              <a:t> apresentam dois tipos diferentes de certificação:</a:t>
            </a:r>
          </a:p>
          <a:p>
            <a:pPr fontAlgn="base"/>
            <a:r>
              <a:rPr lang="pt-PT" dirty="0" smtClean="0"/>
              <a:t/>
            </a:r>
            <a:br>
              <a:rPr lang="pt-PT" dirty="0" smtClean="0"/>
            </a:br>
            <a:r>
              <a:rPr lang="pt-PT" sz="1200" b="0" i="0" kern="1200" dirty="0" smtClean="0">
                <a:solidFill>
                  <a:schemeClr val="tx1"/>
                </a:solidFill>
                <a:effectLst/>
                <a:latin typeface="+mn-lt"/>
                <a:ea typeface="+mn-ea"/>
                <a:cs typeface="+mn-cs"/>
              </a:rPr>
              <a:t>Certificação da Gestão Florestal , que demonstra que a floresta é administrada ou gerida de forma responsável e sustentável, em conformidade com os Princípios e Critérios do FSC® e do PEFCTM.</a:t>
            </a:r>
          </a:p>
          <a:p>
            <a:pPr fontAlgn="base"/>
            <a:r>
              <a:rPr lang="pt-PT" dirty="0" smtClean="0"/>
              <a:t/>
            </a:r>
            <a:br>
              <a:rPr lang="pt-PT" dirty="0" smtClean="0"/>
            </a:br>
            <a:endParaRPr lang="pt-PT" dirty="0" smtClean="0">
              <a:latin typeface="Roboto"/>
            </a:endParaRPr>
          </a:p>
          <a:p>
            <a:pPr marL="0" indent="0">
              <a:buFont typeface="Wingdings" panose="05000000000000000000" pitchFamily="2" charset="2"/>
              <a:buNone/>
            </a:pPr>
            <a:r>
              <a:rPr lang="pt-PT" dirty="0" smtClean="0">
                <a:latin typeface="Roboto"/>
              </a:rPr>
              <a:t>Certificação de Cadeia de Custódia/Responsabilidade, que verifica a rastreabilidade de materiais e produtos certificados, de base florestal, ao longo da cadeia produtiva, desde a floresta, ou no caso dos materiais reciclados, desde o local de recolha, até ao consumidor final, e aplica-se a fabricantes, transformadores e comerciantes de produtos florestais certificados.</a:t>
            </a:r>
          </a:p>
          <a:p>
            <a:pPr marL="0" indent="0">
              <a:buFont typeface="Wingdings" panose="05000000000000000000" pitchFamily="2" charset="2"/>
              <a:buNone/>
            </a:pPr>
            <a:endParaRPr lang="pt-PT" dirty="0" smtClean="0">
              <a:latin typeface="Roboto"/>
            </a:endParaRPr>
          </a:p>
          <a:p>
            <a:pPr marL="0" indent="0">
              <a:buFont typeface="Wingdings" panose="05000000000000000000" pitchFamily="2" charset="2"/>
              <a:buNone/>
            </a:pPr>
            <a:endParaRPr lang="pt-PT" dirty="0" smtClean="0">
              <a:latin typeface="Roboto"/>
            </a:endParaRPr>
          </a:p>
          <a:p>
            <a:pPr marL="0" indent="0">
              <a:buFont typeface="Wingdings" panose="05000000000000000000" pitchFamily="2" charset="2"/>
              <a:buNone/>
            </a:pPr>
            <a:r>
              <a:rPr lang="pt-PT" dirty="0" smtClean="0">
                <a:latin typeface="Roboto"/>
              </a:rPr>
              <a:t>Através da rotulagem dos produtos certificados, associada às marcas dos sistemas de Certificação FSC® ou PEFCTM, clientes e consumidores são capazes de identificar os produtos provenientes de florestas geridas de forma responsável/sustentável e contribuir, através da capacidade impulsionadora do mercado, para estimular o potencial de melhoria contínua da gestão dos recursos florestais.</a:t>
            </a:r>
          </a:p>
        </p:txBody>
      </p:sp>
      <p:sp>
        <p:nvSpPr>
          <p:cNvPr id="4" name="Slide Number Placeholder 3"/>
          <p:cNvSpPr>
            <a:spLocks noGrp="1"/>
          </p:cNvSpPr>
          <p:nvPr>
            <p:ph type="sldNum" sz="quarter" idx="10"/>
          </p:nvPr>
        </p:nvSpPr>
        <p:spPr/>
        <p:txBody>
          <a:bodyPr/>
          <a:lstStyle/>
          <a:p>
            <a:fld id="{16F20EC5-6755-4BC3-8939-2F7D3576E111}" type="slidenum">
              <a:rPr lang="es-ES" smtClean="0"/>
              <a:t>2</a:t>
            </a:fld>
            <a:endParaRPr lang="es-ES"/>
          </a:p>
        </p:txBody>
      </p:sp>
    </p:spTree>
    <p:extLst>
      <p:ext uri="{BB962C8B-B14F-4D97-AF65-F5344CB8AC3E}">
        <p14:creationId xmlns:p14="http://schemas.microsoft.com/office/powerpoint/2010/main" val="2938982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3</a:t>
            </a:fld>
            <a:endParaRPr lang="es-ES"/>
          </a:p>
        </p:txBody>
      </p:sp>
    </p:spTree>
    <p:extLst>
      <p:ext uri="{BB962C8B-B14F-4D97-AF65-F5344CB8AC3E}">
        <p14:creationId xmlns:p14="http://schemas.microsoft.com/office/powerpoint/2010/main" val="617791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4</a:t>
            </a:fld>
            <a:endParaRPr lang="es-ES"/>
          </a:p>
        </p:txBody>
      </p:sp>
    </p:spTree>
    <p:extLst>
      <p:ext uri="{BB962C8B-B14F-4D97-AF65-F5344CB8AC3E}">
        <p14:creationId xmlns:p14="http://schemas.microsoft.com/office/powerpoint/2010/main" val="1894186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5</a:t>
            </a:fld>
            <a:endParaRPr lang="es-ES"/>
          </a:p>
        </p:txBody>
      </p:sp>
    </p:spTree>
    <p:extLst>
      <p:ext uri="{BB962C8B-B14F-4D97-AF65-F5344CB8AC3E}">
        <p14:creationId xmlns:p14="http://schemas.microsoft.com/office/powerpoint/2010/main" val="1717877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6</a:t>
            </a:fld>
            <a:endParaRPr lang="es-ES"/>
          </a:p>
        </p:txBody>
      </p:sp>
    </p:spTree>
    <p:extLst>
      <p:ext uri="{BB962C8B-B14F-4D97-AF65-F5344CB8AC3E}">
        <p14:creationId xmlns:p14="http://schemas.microsoft.com/office/powerpoint/2010/main" val="2788514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7</a:t>
            </a:fld>
            <a:endParaRPr lang="es-ES"/>
          </a:p>
        </p:txBody>
      </p:sp>
    </p:spTree>
    <p:extLst>
      <p:ext uri="{BB962C8B-B14F-4D97-AF65-F5344CB8AC3E}">
        <p14:creationId xmlns:p14="http://schemas.microsoft.com/office/powerpoint/2010/main" val="2378955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anose="05000000000000000000" pitchFamily="2" charset="2"/>
              <a:buNone/>
            </a:pPr>
            <a:endParaRPr lang="pt-PT" dirty="0" smtClean="0">
              <a:latin typeface="Roboto"/>
            </a:endParaRPr>
          </a:p>
        </p:txBody>
      </p:sp>
      <p:sp>
        <p:nvSpPr>
          <p:cNvPr id="4" name="Slide Number Placeholder 3"/>
          <p:cNvSpPr>
            <a:spLocks noGrp="1"/>
          </p:cNvSpPr>
          <p:nvPr>
            <p:ph type="sldNum" sz="quarter" idx="10"/>
          </p:nvPr>
        </p:nvSpPr>
        <p:spPr/>
        <p:txBody>
          <a:bodyPr/>
          <a:lstStyle/>
          <a:p>
            <a:fld id="{16F20EC5-6755-4BC3-8939-2F7D3576E111}" type="slidenum">
              <a:rPr lang="es-ES" smtClean="0"/>
              <a:t>8</a:t>
            </a:fld>
            <a:endParaRPr lang="es-ES"/>
          </a:p>
        </p:txBody>
      </p:sp>
    </p:spTree>
    <p:extLst>
      <p:ext uri="{BB962C8B-B14F-4D97-AF65-F5344CB8AC3E}">
        <p14:creationId xmlns:p14="http://schemas.microsoft.com/office/powerpoint/2010/main" val="2639701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ltLang="pt-PT" dirty="0" smtClean="0"/>
              <a:t>1 – compromisso de longo prazo; </a:t>
            </a:r>
          </a:p>
          <a:p>
            <a:r>
              <a:rPr lang="pt-PT" altLang="pt-PT" dirty="0" smtClean="0"/>
              <a:t>2-</a:t>
            </a:r>
            <a:r>
              <a:rPr lang="pt-PT" altLang="pt-PT" baseline="0" dirty="0" smtClean="0"/>
              <a:t> Formação, HST, OIT; </a:t>
            </a:r>
          </a:p>
          <a:p>
            <a:r>
              <a:rPr lang="pt-PT" altLang="pt-PT" baseline="0" dirty="0" smtClean="0"/>
              <a:t>4 – envolvimento na tomada de decisões; </a:t>
            </a:r>
          </a:p>
          <a:p>
            <a:r>
              <a:rPr lang="pt-PT" altLang="pt-PT" baseline="0" dirty="0" smtClean="0"/>
              <a:t>5 – uso múltiplo, viabilidade económica;</a:t>
            </a:r>
          </a:p>
          <a:p>
            <a:r>
              <a:rPr lang="pt-PT" altLang="pt-PT" baseline="0" dirty="0" smtClean="0"/>
              <a:t>6 – avaliação de risco, </a:t>
            </a:r>
            <a:r>
              <a:rPr lang="pt-PT" altLang="pt-PT" baseline="0" dirty="0" err="1" smtClean="0"/>
              <a:t>protecção</a:t>
            </a:r>
            <a:r>
              <a:rPr lang="pt-PT" altLang="pt-PT" baseline="0" dirty="0" smtClean="0"/>
              <a:t> de espécies e habitats</a:t>
            </a:r>
          </a:p>
          <a:p>
            <a:r>
              <a:rPr lang="pt-PT" altLang="pt-PT" baseline="0" dirty="0" smtClean="0"/>
              <a:t>7 – </a:t>
            </a:r>
            <a:r>
              <a:rPr lang="pt-PT" altLang="pt-PT" baseline="0" dirty="0" err="1" smtClean="0"/>
              <a:t>objectivos</a:t>
            </a:r>
            <a:r>
              <a:rPr lang="pt-PT" altLang="pt-PT" baseline="0" dirty="0" smtClean="0"/>
              <a:t> de gestão, envolvimento com as PI</a:t>
            </a:r>
          </a:p>
          <a:p>
            <a:r>
              <a:rPr lang="pt-PT" altLang="pt-PT" baseline="0" dirty="0" smtClean="0"/>
              <a:t>8 – Monitorização das atividades e dos impactes</a:t>
            </a:r>
          </a:p>
          <a:p>
            <a:r>
              <a:rPr lang="pt-PT" altLang="pt-PT" baseline="0" dirty="0" smtClean="0"/>
              <a:t>10 – boas práticas, não uso de OGM, politica de pesticidas</a:t>
            </a:r>
            <a:endParaRPr lang="pt-PT" altLang="pt-PT" dirty="0" smtClean="0"/>
          </a:p>
        </p:txBody>
      </p:sp>
      <p:sp>
        <p:nvSpPr>
          <p:cNvPr id="4" name="Slide Number Placeholder 3"/>
          <p:cNvSpPr>
            <a:spLocks noGrp="1"/>
          </p:cNvSpPr>
          <p:nvPr>
            <p:ph type="sldNum" sz="quarter" idx="10"/>
          </p:nvPr>
        </p:nvSpPr>
        <p:spPr/>
        <p:txBody>
          <a:bodyPr/>
          <a:lstStyle/>
          <a:p>
            <a:fld id="{16F20EC5-6755-4BC3-8939-2F7D3576E111}" type="slidenum">
              <a:rPr lang="es-ES" smtClean="0"/>
              <a:t>9</a:t>
            </a:fld>
            <a:endParaRPr lang="es-ES"/>
          </a:p>
        </p:txBody>
      </p:sp>
    </p:spTree>
    <p:extLst>
      <p:ext uri="{BB962C8B-B14F-4D97-AF65-F5344CB8AC3E}">
        <p14:creationId xmlns:p14="http://schemas.microsoft.com/office/powerpoint/2010/main" val="619891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6A455CC2-8DC2-4B2D-B838-6EAF07446D1E}" type="datetimeFigureOut">
              <a:rPr lang="es-ES" smtClean="0"/>
              <a:t>22/11/2019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3754A6D-C470-40A1-ACB4-CD046E0F331A}" type="slidenum">
              <a:rPr lang="es-ES" smtClean="0"/>
              <a:t>‹N°›</a:t>
            </a:fld>
            <a:endParaRPr lang="es-ES"/>
          </a:p>
        </p:txBody>
      </p:sp>
    </p:spTree>
    <p:extLst>
      <p:ext uri="{BB962C8B-B14F-4D97-AF65-F5344CB8AC3E}">
        <p14:creationId xmlns:p14="http://schemas.microsoft.com/office/powerpoint/2010/main" val="3898176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6A455CC2-8DC2-4B2D-B838-6EAF07446D1E}" type="datetimeFigureOut">
              <a:rPr lang="es-ES" smtClean="0"/>
              <a:t>22/11/2019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3754A6D-C470-40A1-ACB4-CD046E0F331A}" type="slidenum">
              <a:rPr lang="es-ES" smtClean="0"/>
              <a:t>‹N°›</a:t>
            </a:fld>
            <a:endParaRPr lang="es-ES"/>
          </a:p>
        </p:txBody>
      </p:sp>
    </p:spTree>
    <p:extLst>
      <p:ext uri="{BB962C8B-B14F-4D97-AF65-F5344CB8AC3E}">
        <p14:creationId xmlns:p14="http://schemas.microsoft.com/office/powerpoint/2010/main" val="68676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6A455CC2-8DC2-4B2D-B838-6EAF07446D1E}" type="datetimeFigureOut">
              <a:rPr lang="es-ES" smtClean="0"/>
              <a:t>22/11/2019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3754A6D-C470-40A1-ACB4-CD046E0F331A}" type="slidenum">
              <a:rPr lang="es-ES" smtClean="0"/>
              <a:t>‹N°›</a:t>
            </a:fld>
            <a:endParaRPr lang="es-ES"/>
          </a:p>
        </p:txBody>
      </p:sp>
    </p:spTree>
    <p:extLst>
      <p:ext uri="{BB962C8B-B14F-4D97-AF65-F5344CB8AC3E}">
        <p14:creationId xmlns:p14="http://schemas.microsoft.com/office/powerpoint/2010/main" val="3548465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6A455CC2-8DC2-4B2D-B838-6EAF07446D1E}" type="datetimeFigureOut">
              <a:rPr lang="es-ES" smtClean="0"/>
              <a:t>22/11/2019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3754A6D-C470-40A1-ACB4-CD046E0F331A}" type="slidenum">
              <a:rPr lang="es-ES" smtClean="0"/>
              <a:t>‹N°›</a:t>
            </a:fld>
            <a:endParaRPr lang="es-ES"/>
          </a:p>
        </p:txBody>
      </p:sp>
    </p:spTree>
    <p:extLst>
      <p:ext uri="{BB962C8B-B14F-4D97-AF65-F5344CB8AC3E}">
        <p14:creationId xmlns:p14="http://schemas.microsoft.com/office/powerpoint/2010/main" val="1591108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A455CC2-8DC2-4B2D-B838-6EAF07446D1E}" type="datetimeFigureOut">
              <a:rPr lang="es-ES" smtClean="0"/>
              <a:t>22/11/2019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3754A6D-C470-40A1-ACB4-CD046E0F331A}" type="slidenum">
              <a:rPr lang="es-ES" smtClean="0"/>
              <a:t>‹N°›</a:t>
            </a:fld>
            <a:endParaRPr lang="es-ES"/>
          </a:p>
        </p:txBody>
      </p:sp>
    </p:spTree>
    <p:extLst>
      <p:ext uri="{BB962C8B-B14F-4D97-AF65-F5344CB8AC3E}">
        <p14:creationId xmlns:p14="http://schemas.microsoft.com/office/powerpoint/2010/main" val="3730245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6A455CC2-8DC2-4B2D-B838-6EAF07446D1E}" type="datetimeFigureOut">
              <a:rPr lang="es-ES" smtClean="0"/>
              <a:t>22/11/2019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3754A6D-C470-40A1-ACB4-CD046E0F331A}" type="slidenum">
              <a:rPr lang="es-ES" smtClean="0"/>
              <a:t>‹N°›</a:t>
            </a:fld>
            <a:endParaRPr lang="es-ES"/>
          </a:p>
        </p:txBody>
      </p:sp>
    </p:spTree>
    <p:extLst>
      <p:ext uri="{BB962C8B-B14F-4D97-AF65-F5344CB8AC3E}">
        <p14:creationId xmlns:p14="http://schemas.microsoft.com/office/powerpoint/2010/main" val="2516660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6A455CC2-8DC2-4B2D-B838-6EAF07446D1E}" type="datetimeFigureOut">
              <a:rPr lang="es-ES" smtClean="0"/>
              <a:t>22/11/2019</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73754A6D-C470-40A1-ACB4-CD046E0F331A}" type="slidenum">
              <a:rPr lang="es-ES" smtClean="0"/>
              <a:t>‹N°›</a:t>
            </a:fld>
            <a:endParaRPr lang="es-ES"/>
          </a:p>
        </p:txBody>
      </p:sp>
    </p:spTree>
    <p:extLst>
      <p:ext uri="{BB962C8B-B14F-4D97-AF65-F5344CB8AC3E}">
        <p14:creationId xmlns:p14="http://schemas.microsoft.com/office/powerpoint/2010/main" val="343762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6A455CC2-8DC2-4B2D-B838-6EAF07446D1E}" type="datetimeFigureOut">
              <a:rPr lang="es-ES" smtClean="0"/>
              <a:t>22/11/2019</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73754A6D-C470-40A1-ACB4-CD046E0F331A}" type="slidenum">
              <a:rPr lang="es-ES" smtClean="0"/>
              <a:t>‹N°›</a:t>
            </a:fld>
            <a:endParaRPr lang="es-ES"/>
          </a:p>
        </p:txBody>
      </p:sp>
    </p:spTree>
    <p:extLst>
      <p:ext uri="{BB962C8B-B14F-4D97-AF65-F5344CB8AC3E}">
        <p14:creationId xmlns:p14="http://schemas.microsoft.com/office/powerpoint/2010/main" val="2999872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A455CC2-8DC2-4B2D-B838-6EAF07446D1E}" type="datetimeFigureOut">
              <a:rPr lang="es-ES" smtClean="0"/>
              <a:t>22/11/2019</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73754A6D-C470-40A1-ACB4-CD046E0F331A}" type="slidenum">
              <a:rPr lang="es-ES" smtClean="0"/>
              <a:t>‹N°›</a:t>
            </a:fld>
            <a:endParaRPr lang="es-ES"/>
          </a:p>
        </p:txBody>
      </p:sp>
    </p:spTree>
    <p:extLst>
      <p:ext uri="{BB962C8B-B14F-4D97-AF65-F5344CB8AC3E}">
        <p14:creationId xmlns:p14="http://schemas.microsoft.com/office/powerpoint/2010/main" val="2562637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A455CC2-8DC2-4B2D-B838-6EAF07446D1E}" type="datetimeFigureOut">
              <a:rPr lang="es-ES" smtClean="0"/>
              <a:t>22/11/2019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3754A6D-C470-40A1-ACB4-CD046E0F331A}" type="slidenum">
              <a:rPr lang="es-ES" smtClean="0"/>
              <a:t>‹N°›</a:t>
            </a:fld>
            <a:endParaRPr lang="es-ES"/>
          </a:p>
        </p:txBody>
      </p:sp>
    </p:spTree>
    <p:extLst>
      <p:ext uri="{BB962C8B-B14F-4D97-AF65-F5344CB8AC3E}">
        <p14:creationId xmlns:p14="http://schemas.microsoft.com/office/powerpoint/2010/main" val="3309457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A455CC2-8DC2-4B2D-B838-6EAF07446D1E}" type="datetimeFigureOut">
              <a:rPr lang="es-ES" smtClean="0"/>
              <a:t>22/11/2019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3754A6D-C470-40A1-ACB4-CD046E0F331A}" type="slidenum">
              <a:rPr lang="es-ES" smtClean="0"/>
              <a:t>‹N°›</a:t>
            </a:fld>
            <a:endParaRPr lang="es-ES"/>
          </a:p>
        </p:txBody>
      </p:sp>
    </p:spTree>
    <p:extLst>
      <p:ext uri="{BB962C8B-B14F-4D97-AF65-F5344CB8AC3E}">
        <p14:creationId xmlns:p14="http://schemas.microsoft.com/office/powerpoint/2010/main" val="4038058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455CC2-8DC2-4B2D-B838-6EAF07446D1E}" type="datetimeFigureOut">
              <a:rPr lang="es-ES" smtClean="0"/>
              <a:t>22/11/2019</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754A6D-C470-40A1-ACB4-CD046E0F331A}" type="slidenum">
              <a:rPr lang="es-ES" smtClean="0"/>
              <a:t>‹N°›</a:t>
            </a:fld>
            <a:endParaRPr lang="es-ES"/>
          </a:p>
        </p:txBody>
      </p:sp>
    </p:spTree>
    <p:extLst>
      <p:ext uri="{BB962C8B-B14F-4D97-AF65-F5344CB8AC3E}">
        <p14:creationId xmlns:p14="http://schemas.microsoft.com/office/powerpoint/2010/main" val="27824616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hyperlink" Target="https://whsrn.org/site-support/ecosystem-services/" TargetMode="Externa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5" name="TextBox 4"/>
          <p:cNvSpPr txBox="1"/>
          <p:nvPr/>
        </p:nvSpPr>
        <p:spPr>
          <a:xfrm>
            <a:off x="467544" y="2674955"/>
            <a:ext cx="8103726" cy="830997"/>
          </a:xfrm>
          <a:prstGeom prst="rect">
            <a:avLst/>
          </a:prstGeom>
          <a:noFill/>
        </p:spPr>
        <p:txBody>
          <a:bodyPr wrap="square" rtlCol="0">
            <a:spAutoFit/>
          </a:bodyPr>
          <a:lstStyle/>
          <a:p>
            <a:pPr algn="ctr"/>
            <a:r>
              <a:rPr lang="pt-PT" sz="4800" b="1" dirty="0" smtClean="0">
                <a:solidFill>
                  <a:srgbClr val="00B050"/>
                </a:solidFill>
              </a:rPr>
              <a:t>Module 5 - Certification</a:t>
            </a:r>
            <a:endParaRPr lang="pt-PT" sz="4800" b="1" dirty="0">
              <a:solidFill>
                <a:srgbClr val="00B050"/>
              </a:solidFill>
            </a:endParaRPr>
          </a:p>
        </p:txBody>
      </p:sp>
      <p:pic>
        <p:nvPicPr>
          <p:cNvPr id="1026" name="Picture 2" descr="Resultado de imagem para FSC"/>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874" r="28126"/>
          <a:stretch/>
        </p:blipFill>
        <p:spPr bwMode="auto">
          <a:xfrm>
            <a:off x="2843808" y="3505952"/>
            <a:ext cx="1279867" cy="162113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descr="https://www.pefc.org/images/images/PEFC-logo.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7991"/>
          <a:stretch/>
        </p:blipFill>
        <p:spPr bwMode="auto">
          <a:xfrm>
            <a:off x="4644008" y="3620867"/>
            <a:ext cx="1157180" cy="13923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3771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2699792" y="764704"/>
            <a:ext cx="6444208" cy="646331"/>
          </a:xfrm>
          <a:prstGeom prst="rect">
            <a:avLst/>
          </a:prstGeom>
          <a:noFill/>
        </p:spPr>
        <p:txBody>
          <a:bodyPr wrap="square" rtlCol="0">
            <a:spAutoFit/>
          </a:bodyPr>
          <a:lstStyle/>
          <a:p>
            <a:r>
              <a:rPr lang="pt-PT" sz="3600" b="1" dirty="0">
                <a:solidFill>
                  <a:srgbClr val="00B050"/>
                </a:solidFill>
              </a:rPr>
              <a:t>	 </a:t>
            </a:r>
            <a:r>
              <a:rPr lang="pt-PT" sz="3600" b="1">
                <a:solidFill>
                  <a:srgbClr val="00B050"/>
                </a:solidFill>
              </a:rPr>
              <a:t>Principes </a:t>
            </a:r>
            <a:r>
              <a:rPr lang="pt-PT" sz="3600" b="1" smtClean="0">
                <a:solidFill>
                  <a:srgbClr val="00B050"/>
                </a:solidFill>
              </a:rPr>
              <a:t>généraux </a:t>
            </a:r>
            <a:r>
              <a:rPr lang="pt-PT" sz="3600" b="1" smtClean="0">
                <a:solidFill>
                  <a:srgbClr val="00B050"/>
                </a:solidFill>
              </a:rPr>
              <a:t>- </a:t>
            </a:r>
            <a:r>
              <a:rPr lang="pt-PT" sz="3600" b="1" dirty="0" smtClean="0">
                <a:solidFill>
                  <a:srgbClr val="00B050"/>
                </a:solidFill>
              </a:rPr>
              <a:t>PEFC</a:t>
            </a:r>
            <a:endParaRPr lang="pt-PT" sz="3600" b="1" dirty="0">
              <a:solidFill>
                <a:srgbClr val="00B050"/>
              </a:solidFill>
            </a:endParaRPr>
          </a:p>
        </p:txBody>
      </p:sp>
      <p:sp>
        <p:nvSpPr>
          <p:cNvPr id="4" name="TextBox 3"/>
          <p:cNvSpPr txBox="1"/>
          <p:nvPr/>
        </p:nvSpPr>
        <p:spPr>
          <a:xfrm>
            <a:off x="449157" y="2276872"/>
            <a:ext cx="8676456" cy="3539430"/>
          </a:xfrm>
          <a:prstGeom prst="rect">
            <a:avLst/>
          </a:prstGeom>
          <a:noFill/>
        </p:spPr>
        <p:txBody>
          <a:bodyPr wrap="square" rtlCol="0">
            <a:spAutoFit/>
          </a:bodyPr>
          <a:lstStyle/>
          <a:p>
            <a:r>
              <a:rPr lang="fr-FR" sz="1600" dirty="0"/>
              <a:t>Maintenir et améliorer la biodiversité - Les forêts sont maintenues comme des habitats fauniques</a:t>
            </a:r>
            <a:br>
              <a:rPr lang="fr-FR" sz="1600" dirty="0"/>
            </a:br>
            <a:r>
              <a:rPr lang="fr-FR" sz="1600" dirty="0"/>
              <a:t>Protection des zones de grande valeur écologique - en particulier des fonctions de protection de l'eau, des sols et du climat confiées à la forêt</a:t>
            </a:r>
            <a:br>
              <a:rPr lang="fr-FR" sz="1600" dirty="0"/>
            </a:br>
            <a:r>
              <a:rPr lang="fr-FR" sz="1600" dirty="0"/>
              <a:t>Prévention de la déforestation - La récolte du bois n’est rien de plus que du bois régénéré et les arbres sont replantés ou restaurés naturellement </a:t>
            </a:r>
            <a:r>
              <a:rPr lang="fr-FR" sz="1600" dirty="0" smtClean="0"/>
              <a:t>après </a:t>
            </a:r>
            <a:r>
              <a:rPr lang="fr-FR" sz="1600" dirty="0"/>
              <a:t>la récolte.</a:t>
            </a:r>
            <a:br>
              <a:rPr lang="fr-FR" sz="1600" dirty="0"/>
            </a:br>
            <a:r>
              <a:rPr lang="fr-FR" sz="1600" dirty="0"/>
              <a:t>Interdiction des </a:t>
            </a:r>
            <a:r>
              <a:rPr lang="fr-FR" sz="1600" dirty="0" smtClean="0"/>
              <a:t>défrichages et </a:t>
            </a:r>
            <a:r>
              <a:rPr lang="fr-FR" sz="1600" dirty="0"/>
              <a:t>exclusion de ces zones de la certification.</a:t>
            </a:r>
            <a:br>
              <a:rPr lang="fr-FR" sz="1600" dirty="0"/>
            </a:br>
            <a:r>
              <a:rPr lang="fr-FR" sz="1600" dirty="0"/>
              <a:t>Interdiction de l'utilisation d'organismes génétiquement modifiés</a:t>
            </a:r>
            <a:br>
              <a:rPr lang="fr-FR" sz="1600" dirty="0"/>
            </a:br>
            <a:r>
              <a:rPr lang="fr-FR" sz="1600" dirty="0"/>
              <a:t>Interdiction d'utiliser des produits chimiques dangereux</a:t>
            </a:r>
            <a:br>
              <a:rPr lang="fr-FR" sz="1600" dirty="0"/>
            </a:br>
            <a:r>
              <a:rPr lang="fr-FR" sz="1600" dirty="0"/>
              <a:t>Dispositions pour la consultation de la population locale et des parties prenantes</a:t>
            </a:r>
            <a:br>
              <a:rPr lang="fr-FR" sz="1600" dirty="0"/>
            </a:br>
            <a:r>
              <a:rPr lang="fr-FR" sz="1600" dirty="0"/>
              <a:t>Respect de toutes les conventions fondamentales de l'Organisation internationale du travail pour les travailleurs forestiers et les chaînes d'approvisionnement</a:t>
            </a:r>
            <a:br>
              <a:rPr lang="fr-FR" sz="1600" dirty="0"/>
            </a:br>
            <a:r>
              <a:rPr lang="fr-FR" sz="1600" dirty="0"/>
              <a:t>Respect des droits de propriété, de l'utilisation des terres et des utilisations traditionnelles</a:t>
            </a:r>
            <a:br>
              <a:rPr lang="fr-FR" sz="1600" dirty="0"/>
            </a:br>
            <a:r>
              <a:rPr lang="fr-FR" sz="1600" dirty="0"/>
              <a:t>Respect de la multifonctionnalité des forêts et des biens qu'elles offrent à la société</a:t>
            </a:r>
            <a:br>
              <a:rPr lang="fr-FR" sz="1600" dirty="0"/>
            </a:br>
            <a:r>
              <a:rPr lang="fr-FR" sz="1600" dirty="0"/>
              <a:t>Promotion de l'emploi </a:t>
            </a:r>
            <a:r>
              <a:rPr lang="fr-FR" sz="1600" dirty="0" smtClean="0"/>
              <a:t>local</a:t>
            </a:r>
            <a:endParaRPr lang="fr-FR" sz="1600" dirty="0"/>
          </a:p>
        </p:txBody>
      </p:sp>
    </p:spTree>
    <p:extLst>
      <p:ext uri="{BB962C8B-B14F-4D97-AF65-F5344CB8AC3E}">
        <p14:creationId xmlns:p14="http://schemas.microsoft.com/office/powerpoint/2010/main" val="17953793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3707904" y="764704"/>
            <a:ext cx="8103726" cy="707886"/>
          </a:xfrm>
          <a:prstGeom prst="rect">
            <a:avLst/>
          </a:prstGeom>
          <a:noFill/>
        </p:spPr>
        <p:txBody>
          <a:bodyPr wrap="square" rtlCol="0">
            <a:spAutoFit/>
          </a:bodyPr>
          <a:lstStyle/>
          <a:p>
            <a:r>
              <a:rPr lang="pt-PT" sz="4000" b="1" dirty="0" smtClean="0">
                <a:solidFill>
                  <a:srgbClr val="00B050"/>
                </a:solidFill>
              </a:rPr>
              <a:t>Typologies des fonctions</a:t>
            </a:r>
            <a:endParaRPr lang="pt-PT" sz="4000" b="1" dirty="0">
              <a:solidFill>
                <a:srgbClr val="00B050"/>
              </a:solidFill>
            </a:endParaRPr>
          </a:p>
        </p:txBody>
      </p:sp>
      <p:sp>
        <p:nvSpPr>
          <p:cNvPr id="2" name="Rectangular Callout 1"/>
          <p:cNvSpPr/>
          <p:nvPr/>
        </p:nvSpPr>
        <p:spPr>
          <a:xfrm>
            <a:off x="5508104" y="2462124"/>
            <a:ext cx="2880320" cy="2520280"/>
          </a:xfrm>
          <a:prstGeom prst="wedgeRectCallou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t>Quelles sont les fonctions d'une forêt?</a:t>
            </a:r>
            <a:endParaRPr lang="pt-PT" sz="2800" dirty="0"/>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5516" y="2462124"/>
            <a:ext cx="4176464" cy="3132348"/>
          </a:xfrm>
          <a:prstGeom prst="rect">
            <a:avLst/>
          </a:prstGeom>
        </p:spPr>
      </p:pic>
    </p:spTree>
    <p:extLst>
      <p:ext uri="{BB962C8B-B14F-4D97-AF65-F5344CB8AC3E}">
        <p14:creationId xmlns:p14="http://schemas.microsoft.com/office/powerpoint/2010/main" val="32632063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pic>
        <p:nvPicPr>
          <p:cNvPr id="1026" name="Picture 2" descr="FUNÃÃES AMBIENTAIS&#10;Abrigo para a biodiversidade&#10;ProduÃ§Ã£o de oxigÃ©nio&#10;PromoÃ§Ã£o da infiltraÃ§Ã£o da Ã¡gua&#10;FixaÃ§Ã£o do solo&#10;Armaz..."/>
          <p:cNvPicPr>
            <a:picLocks noChangeAspect="1" noChangeArrowheads="1"/>
          </p:cNvPicPr>
          <p:nvPr/>
        </p:nvPicPr>
        <p:blipFill rotWithShape="1">
          <a:blip r:embed="rId4">
            <a:extLst>
              <a:ext uri="{28A0092B-C50C-407E-A947-70E740481C1C}">
                <a14:useLocalDpi xmlns:a14="http://schemas.microsoft.com/office/drawing/2010/main" val="0"/>
              </a:ext>
            </a:extLst>
          </a:blip>
          <a:srcRect t="16389" r="51418" b="49514"/>
          <a:stretch/>
        </p:blipFill>
        <p:spPr bwMode="auto">
          <a:xfrm>
            <a:off x="675775" y="1268760"/>
            <a:ext cx="3907847" cy="49394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FUNÃÃES AMBIENTAIS&#10;Abrigo para a biodiversidade&#10;ProduÃ§Ã£o de oxigÃ©nio&#10;PromoÃ§Ã£o da infiltraÃ§Ã£o da Ã¡gua&#10;FixaÃ§Ã£o do solo&#10;Armaz..."/>
          <p:cNvPicPr>
            <a:picLocks noChangeAspect="1" noChangeArrowheads="1"/>
          </p:cNvPicPr>
          <p:nvPr/>
        </p:nvPicPr>
        <p:blipFill rotWithShape="1">
          <a:blip r:embed="rId4">
            <a:extLst>
              <a:ext uri="{28A0092B-C50C-407E-A947-70E740481C1C}">
                <a14:useLocalDpi xmlns:a14="http://schemas.microsoft.com/office/drawing/2010/main" val="0"/>
              </a:ext>
            </a:extLst>
          </a:blip>
          <a:srcRect t="50827" r="51418" b="23020"/>
          <a:stretch/>
        </p:blipFill>
        <p:spPr bwMode="auto">
          <a:xfrm>
            <a:off x="4617483" y="2276872"/>
            <a:ext cx="3887000" cy="376844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617483" y="1551565"/>
            <a:ext cx="4572000" cy="276999"/>
          </a:xfrm>
          <a:prstGeom prst="rect">
            <a:avLst/>
          </a:prstGeom>
        </p:spPr>
        <p:txBody>
          <a:bodyPr>
            <a:spAutoFit/>
          </a:bodyPr>
          <a:lstStyle/>
          <a:p>
            <a:r>
              <a:rPr lang="pt-PT" sz="1200" dirty="0"/>
              <a:t>https://www.slideshare.net/ildageo/floresta-62717425</a:t>
            </a:r>
          </a:p>
        </p:txBody>
      </p:sp>
      <p:sp>
        <p:nvSpPr>
          <p:cNvPr id="3" name="Rectangle 2"/>
          <p:cNvSpPr/>
          <p:nvPr/>
        </p:nvSpPr>
        <p:spPr>
          <a:xfrm>
            <a:off x="971600" y="1551565"/>
            <a:ext cx="3384376" cy="72530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Fonctions environnementales</a:t>
            </a:r>
            <a:endParaRPr lang="pt-PT" dirty="0"/>
          </a:p>
        </p:txBody>
      </p:sp>
      <p:sp>
        <p:nvSpPr>
          <p:cNvPr id="7" name="Rectangle 6"/>
          <p:cNvSpPr/>
          <p:nvPr/>
        </p:nvSpPr>
        <p:spPr>
          <a:xfrm>
            <a:off x="2087724" y="2343640"/>
            <a:ext cx="2268252" cy="10853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Habitat de biodiversité</a:t>
            </a:r>
            <a:endParaRPr lang="pt-PT" dirty="0"/>
          </a:p>
        </p:txBody>
      </p:sp>
      <p:sp>
        <p:nvSpPr>
          <p:cNvPr id="8" name="Rectangle 7"/>
          <p:cNvSpPr/>
          <p:nvPr/>
        </p:nvSpPr>
        <p:spPr>
          <a:xfrm>
            <a:off x="2087724" y="3638452"/>
            <a:ext cx="2268252" cy="10146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Production d’oxygène</a:t>
            </a:r>
            <a:endParaRPr lang="pt-PT" dirty="0"/>
          </a:p>
        </p:txBody>
      </p:sp>
      <p:sp>
        <p:nvSpPr>
          <p:cNvPr id="9" name="Rectangle 8"/>
          <p:cNvSpPr/>
          <p:nvPr/>
        </p:nvSpPr>
        <p:spPr>
          <a:xfrm>
            <a:off x="2087724" y="4961864"/>
            <a:ext cx="2268252" cy="10146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Facilitaiton de l’infiltration de l’eau de pluie</a:t>
            </a:r>
            <a:endParaRPr lang="pt-PT" dirty="0"/>
          </a:p>
        </p:txBody>
      </p:sp>
      <p:sp>
        <p:nvSpPr>
          <p:cNvPr id="10" name="Rectangle 9"/>
          <p:cNvSpPr/>
          <p:nvPr/>
        </p:nvSpPr>
        <p:spPr>
          <a:xfrm>
            <a:off x="5995571" y="2343640"/>
            <a:ext cx="2268252" cy="10853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Fixation des sols</a:t>
            </a:r>
            <a:endParaRPr lang="pt-PT" dirty="0"/>
          </a:p>
        </p:txBody>
      </p:sp>
      <p:sp>
        <p:nvSpPr>
          <p:cNvPr id="11" name="Rectangle 10"/>
          <p:cNvSpPr/>
          <p:nvPr/>
        </p:nvSpPr>
        <p:spPr>
          <a:xfrm>
            <a:off x="5995571" y="3618413"/>
            <a:ext cx="2268252" cy="10853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Stockage du carbone</a:t>
            </a:r>
            <a:endParaRPr lang="pt-PT" dirty="0"/>
          </a:p>
        </p:txBody>
      </p:sp>
      <p:sp>
        <p:nvSpPr>
          <p:cNvPr id="12" name="Rectangle 11"/>
          <p:cNvSpPr/>
          <p:nvPr/>
        </p:nvSpPr>
        <p:spPr>
          <a:xfrm>
            <a:off x="5995571" y="4926526"/>
            <a:ext cx="2268252" cy="10853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Régulation climatique</a:t>
            </a:r>
            <a:endParaRPr lang="pt-PT" dirty="0"/>
          </a:p>
        </p:txBody>
      </p:sp>
      <p:sp>
        <p:nvSpPr>
          <p:cNvPr id="13" name="TextBox 17"/>
          <p:cNvSpPr txBox="1"/>
          <p:nvPr/>
        </p:nvSpPr>
        <p:spPr>
          <a:xfrm>
            <a:off x="3707904" y="389081"/>
            <a:ext cx="8103726" cy="707886"/>
          </a:xfrm>
          <a:prstGeom prst="rect">
            <a:avLst/>
          </a:prstGeom>
          <a:noFill/>
        </p:spPr>
        <p:txBody>
          <a:bodyPr wrap="square" rtlCol="0">
            <a:spAutoFit/>
          </a:bodyPr>
          <a:lstStyle/>
          <a:p>
            <a:r>
              <a:rPr lang="pt-PT" sz="4000" b="1" dirty="0" smtClean="0">
                <a:solidFill>
                  <a:srgbClr val="00B050"/>
                </a:solidFill>
              </a:rPr>
              <a:t>Typologies des fonctions</a:t>
            </a:r>
            <a:endParaRPr lang="pt-PT" sz="4000" b="1" dirty="0">
              <a:solidFill>
                <a:srgbClr val="00B050"/>
              </a:solidFill>
            </a:endParaRPr>
          </a:p>
        </p:txBody>
      </p:sp>
    </p:spTree>
    <p:extLst>
      <p:ext uri="{BB962C8B-B14F-4D97-AF65-F5344CB8AC3E}">
        <p14:creationId xmlns:p14="http://schemas.microsoft.com/office/powerpoint/2010/main" val="4801384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pic>
        <p:nvPicPr>
          <p:cNvPr id="1026" name="Picture 2" descr="FUNÃÃES AMBIENTAIS&#10;Abrigo para a biodiversidade&#10;ProduÃ§Ã£o de oxigÃ©nio&#10;PromoÃ§Ã£o da infiltraÃ§Ã£o da Ã¡gua&#10;FixaÃ§Ã£o do solo&#10;Armaz..."/>
          <p:cNvPicPr>
            <a:picLocks noChangeAspect="1" noChangeArrowheads="1"/>
          </p:cNvPicPr>
          <p:nvPr/>
        </p:nvPicPr>
        <p:blipFill rotWithShape="1">
          <a:blip r:embed="rId4">
            <a:extLst>
              <a:ext uri="{28A0092B-C50C-407E-A947-70E740481C1C}">
                <a14:useLocalDpi xmlns:a14="http://schemas.microsoft.com/office/drawing/2010/main" val="0"/>
              </a:ext>
            </a:extLst>
          </a:blip>
          <a:srcRect l="52137" t="18422" b="49338"/>
          <a:stretch/>
        </p:blipFill>
        <p:spPr bwMode="auto">
          <a:xfrm>
            <a:off x="611560" y="1486022"/>
            <a:ext cx="3744416" cy="454231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FUNÃÃES AMBIENTAIS&#10;Abrigo para a biodiversidade&#10;ProduÃ§Ã£o de oxigÃ©nio&#10;PromoÃ§Ã£o da infiltraÃ§Ã£o da Ã¡gua&#10;FixaÃ§Ã£o do solo&#10;Armaz..."/>
          <p:cNvPicPr>
            <a:picLocks noChangeAspect="1" noChangeArrowheads="1"/>
          </p:cNvPicPr>
          <p:nvPr/>
        </p:nvPicPr>
        <p:blipFill rotWithShape="1">
          <a:blip r:embed="rId4">
            <a:extLst>
              <a:ext uri="{28A0092B-C50C-407E-A947-70E740481C1C}">
                <a14:useLocalDpi xmlns:a14="http://schemas.microsoft.com/office/drawing/2010/main" val="0"/>
              </a:ext>
            </a:extLst>
          </a:blip>
          <a:srcRect l="52137" t="50090" b="23020"/>
          <a:stretch/>
        </p:blipFill>
        <p:spPr bwMode="auto">
          <a:xfrm>
            <a:off x="4427984" y="2132856"/>
            <a:ext cx="3744416" cy="378853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11560" y="1472591"/>
            <a:ext cx="3456384" cy="6602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Fonctions socioeconomiques</a:t>
            </a:r>
            <a:endParaRPr lang="pt-PT" dirty="0"/>
          </a:p>
        </p:txBody>
      </p:sp>
      <p:sp>
        <p:nvSpPr>
          <p:cNvPr id="6" name="Rectangle 5"/>
          <p:cNvSpPr/>
          <p:nvPr/>
        </p:nvSpPr>
        <p:spPr>
          <a:xfrm>
            <a:off x="699938" y="2329451"/>
            <a:ext cx="2304256" cy="8852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C</a:t>
            </a:r>
            <a:r>
              <a:rPr lang="pt-PT" dirty="0" smtClean="0"/>
              <a:t>reation d’emplois</a:t>
            </a:r>
            <a:endParaRPr lang="pt-PT" dirty="0"/>
          </a:p>
        </p:txBody>
      </p:sp>
      <p:sp>
        <p:nvSpPr>
          <p:cNvPr id="7" name="Rectangle 6"/>
          <p:cNvSpPr/>
          <p:nvPr/>
        </p:nvSpPr>
        <p:spPr>
          <a:xfrm>
            <a:off x="683568" y="3377856"/>
            <a:ext cx="2320626" cy="12032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Mise sur la marché de matières premières</a:t>
            </a:r>
            <a:endParaRPr lang="pt-PT" dirty="0"/>
          </a:p>
        </p:txBody>
      </p:sp>
      <p:sp>
        <p:nvSpPr>
          <p:cNvPr id="8" name="Rectangle 7"/>
          <p:cNvSpPr/>
          <p:nvPr/>
        </p:nvSpPr>
        <p:spPr>
          <a:xfrm>
            <a:off x="683568" y="4744251"/>
            <a:ext cx="2320626" cy="12032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smtClean="0"/>
              <a:t>Production d’énergie</a:t>
            </a:r>
            <a:endParaRPr lang="pt-PT" dirty="0"/>
          </a:p>
        </p:txBody>
      </p:sp>
      <p:sp>
        <p:nvSpPr>
          <p:cNvPr id="10" name="Rectangle 9"/>
          <p:cNvSpPr/>
          <p:nvPr/>
        </p:nvSpPr>
        <p:spPr>
          <a:xfrm>
            <a:off x="4427984" y="2132856"/>
            <a:ext cx="2304256" cy="1245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Haute </a:t>
            </a:r>
            <a:r>
              <a:rPr lang="en-US" dirty="0" err="1" smtClean="0"/>
              <a:t>valeur</a:t>
            </a:r>
            <a:r>
              <a:rPr lang="en-US" dirty="0" smtClean="0"/>
              <a:t>  </a:t>
            </a:r>
            <a:r>
              <a:rPr lang="en-US" dirty="0" err="1" smtClean="0"/>
              <a:t>paysagère</a:t>
            </a:r>
            <a:r>
              <a:rPr lang="en-US" dirty="0" smtClean="0"/>
              <a:t> et </a:t>
            </a:r>
            <a:r>
              <a:rPr lang="en-US" dirty="0" err="1" smtClean="0"/>
              <a:t>récréationnelle</a:t>
            </a:r>
            <a:endParaRPr lang="pt-PT" dirty="0"/>
          </a:p>
        </p:txBody>
      </p:sp>
      <p:sp>
        <p:nvSpPr>
          <p:cNvPr id="11" name="Rectangle 10"/>
          <p:cNvSpPr/>
          <p:nvPr/>
        </p:nvSpPr>
        <p:spPr>
          <a:xfrm>
            <a:off x="4427984" y="3647162"/>
            <a:ext cx="2304256" cy="9339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a:t>
            </a:r>
            <a:r>
              <a:rPr lang="en-US" dirty="0" smtClean="0"/>
              <a:t>romotion du commerce</a:t>
            </a:r>
            <a:endParaRPr lang="pt-PT" dirty="0"/>
          </a:p>
        </p:txBody>
      </p:sp>
      <p:sp>
        <p:nvSpPr>
          <p:cNvPr id="12" name="Rectangle 11"/>
          <p:cNvSpPr/>
          <p:nvPr/>
        </p:nvSpPr>
        <p:spPr>
          <a:xfrm>
            <a:off x="4428536" y="4878904"/>
            <a:ext cx="2304256" cy="9339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dirty="0"/>
              <a:t>Mise sur la </a:t>
            </a:r>
            <a:r>
              <a:rPr lang="pt-PT" dirty="0" smtClean="0"/>
              <a:t>marché de nourriture</a:t>
            </a:r>
            <a:endParaRPr lang="pt-PT" dirty="0"/>
          </a:p>
        </p:txBody>
      </p:sp>
      <p:sp>
        <p:nvSpPr>
          <p:cNvPr id="13" name="TextBox 17"/>
          <p:cNvSpPr txBox="1"/>
          <p:nvPr/>
        </p:nvSpPr>
        <p:spPr>
          <a:xfrm>
            <a:off x="3707904" y="764704"/>
            <a:ext cx="8103726" cy="707886"/>
          </a:xfrm>
          <a:prstGeom prst="rect">
            <a:avLst/>
          </a:prstGeom>
          <a:noFill/>
        </p:spPr>
        <p:txBody>
          <a:bodyPr wrap="square" rtlCol="0">
            <a:spAutoFit/>
          </a:bodyPr>
          <a:lstStyle/>
          <a:p>
            <a:r>
              <a:rPr lang="pt-PT" sz="4000" b="1" dirty="0" smtClean="0">
                <a:solidFill>
                  <a:srgbClr val="00B050"/>
                </a:solidFill>
              </a:rPr>
              <a:t>Typologies des fonctions</a:t>
            </a:r>
            <a:endParaRPr lang="pt-PT" sz="4000" b="1" dirty="0">
              <a:solidFill>
                <a:srgbClr val="00B050"/>
              </a:solidFill>
            </a:endParaRPr>
          </a:p>
        </p:txBody>
      </p:sp>
    </p:spTree>
    <p:extLst>
      <p:ext uri="{BB962C8B-B14F-4D97-AF65-F5344CB8AC3E}">
        <p14:creationId xmlns:p14="http://schemas.microsoft.com/office/powerpoint/2010/main" val="18856545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6516216" y="764704"/>
            <a:ext cx="2088232" cy="707886"/>
          </a:xfrm>
          <a:prstGeom prst="rect">
            <a:avLst/>
          </a:prstGeom>
          <a:noFill/>
        </p:spPr>
        <p:txBody>
          <a:bodyPr wrap="square" rtlCol="0">
            <a:spAutoFit/>
          </a:bodyPr>
          <a:lstStyle/>
          <a:p>
            <a:r>
              <a:rPr lang="pt-PT" sz="4000" b="1" dirty="0" smtClean="0">
                <a:solidFill>
                  <a:srgbClr val="00B050"/>
                </a:solidFill>
              </a:rPr>
              <a:t>Services</a:t>
            </a:r>
            <a:endParaRPr lang="pt-PT" sz="4000" b="1" dirty="0">
              <a:solidFill>
                <a:srgbClr val="00B050"/>
              </a:solidFill>
            </a:endParaRPr>
          </a:p>
        </p:txBody>
      </p:sp>
      <p:pic>
        <p:nvPicPr>
          <p:cNvPr id="2050" name="Picture 2" descr="Resultado de imagem para ecosystem services&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7664" y="2204863"/>
            <a:ext cx="5804292" cy="3724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8695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6902835" y="738093"/>
            <a:ext cx="2088232" cy="707886"/>
          </a:xfrm>
          <a:prstGeom prst="rect">
            <a:avLst/>
          </a:prstGeom>
          <a:noFill/>
        </p:spPr>
        <p:txBody>
          <a:bodyPr wrap="square" rtlCol="0">
            <a:spAutoFit/>
          </a:bodyPr>
          <a:lstStyle/>
          <a:p>
            <a:r>
              <a:rPr lang="pt-PT" sz="4000" b="1" dirty="0" smtClean="0">
                <a:solidFill>
                  <a:srgbClr val="00B050"/>
                </a:solidFill>
              </a:rPr>
              <a:t>Services</a:t>
            </a:r>
            <a:endParaRPr lang="pt-PT" sz="4000" b="1" dirty="0">
              <a:solidFill>
                <a:srgbClr val="00B050"/>
              </a:solidFill>
            </a:endParaRPr>
          </a:p>
        </p:txBody>
      </p:sp>
      <p:pic>
        <p:nvPicPr>
          <p:cNvPr id="3076" name="Picture 4" descr="Resultado de imagem para ecosystem services&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1506365"/>
            <a:ext cx="6182347" cy="449031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495064" y="1988840"/>
            <a:ext cx="2469424" cy="461665"/>
          </a:xfrm>
          <a:prstGeom prst="rect">
            <a:avLst/>
          </a:prstGeom>
          <a:solidFill>
            <a:schemeClr val="bg1"/>
          </a:solidFill>
        </p:spPr>
        <p:txBody>
          <a:bodyPr wrap="square">
            <a:spAutoFit/>
          </a:bodyPr>
          <a:lstStyle/>
          <a:p>
            <a:r>
              <a:rPr lang="pt-PT" sz="1200" dirty="0">
                <a:hlinkClick r:id="rId5"/>
              </a:rPr>
              <a:t>https://whsrn.org/site-support/ecosystem-services/</a:t>
            </a:r>
            <a:endParaRPr lang="pt-PT" sz="1200" dirty="0"/>
          </a:p>
        </p:txBody>
      </p:sp>
    </p:spTree>
    <p:extLst>
      <p:ext uri="{BB962C8B-B14F-4D97-AF65-F5344CB8AC3E}">
        <p14:creationId xmlns:p14="http://schemas.microsoft.com/office/powerpoint/2010/main" val="25540520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3347864" y="897786"/>
            <a:ext cx="6305394" cy="523220"/>
          </a:xfrm>
          <a:prstGeom prst="rect">
            <a:avLst/>
          </a:prstGeom>
          <a:noFill/>
        </p:spPr>
        <p:txBody>
          <a:bodyPr wrap="square" rtlCol="0">
            <a:spAutoFit/>
          </a:bodyPr>
          <a:lstStyle/>
          <a:p>
            <a:r>
              <a:rPr lang="fr-FR" sz="2800" b="1" dirty="0">
                <a:solidFill>
                  <a:srgbClr val="42AB62"/>
                </a:solidFill>
                <a:latin typeface="Verdana" panose="020B0604030504040204" pitchFamily="34" charset="0"/>
                <a:ea typeface="Times New Roman" panose="02020603050405020304" pitchFamily="18" charset="0"/>
                <a:cs typeface="Times New Roman" panose="02020603050405020304" pitchFamily="18" charset="0"/>
              </a:rPr>
              <a:t>Usages multiples </a:t>
            </a:r>
            <a:r>
              <a:rPr lang="fr-FR" sz="2800" b="1" dirty="0">
                <a:solidFill>
                  <a:srgbClr val="42AB62"/>
                </a:solidFill>
                <a:latin typeface="Verdana" panose="020B0604030504040204" pitchFamily="34" charset="0"/>
                <a:ea typeface="Times New Roman" panose="02020603050405020304" pitchFamily="18" charset="0"/>
                <a:cs typeface="Times New Roman" panose="02020603050405020304" pitchFamily="18" charset="0"/>
              </a:rPr>
              <a:t>de la forêt</a:t>
            </a:r>
            <a:endParaRPr lang="pt-PT" sz="2800" b="1" dirty="0">
              <a:solidFill>
                <a:srgbClr val="42AB62"/>
              </a:solidFill>
              <a:latin typeface="Verdana" panose="020B0604030504040204" pitchFamily="34" charset="0"/>
              <a:ea typeface="Times New Roman" panose="02020603050405020304" pitchFamily="18" charset="0"/>
              <a:cs typeface="Times New Roman" panose="02020603050405020304" pitchFamily="18" charset="0"/>
            </a:endParaRPr>
          </a:p>
        </p:txBody>
      </p:sp>
      <p:sp>
        <p:nvSpPr>
          <p:cNvPr id="2" name="Rectangle 1"/>
          <p:cNvSpPr/>
          <p:nvPr/>
        </p:nvSpPr>
        <p:spPr>
          <a:xfrm>
            <a:off x="0" y="3284983"/>
            <a:ext cx="9144000" cy="1200329"/>
          </a:xfrm>
          <a:prstGeom prst="rect">
            <a:avLst/>
          </a:prstGeom>
        </p:spPr>
        <p:txBody>
          <a:bodyPr wrap="square">
            <a:spAutoFit/>
          </a:bodyPr>
          <a:lstStyle/>
          <a:p>
            <a:pPr algn="ctr"/>
            <a:r>
              <a:rPr lang="pt-BR" sz="2800" dirty="0" smtClean="0">
                <a:solidFill>
                  <a:srgbClr val="42AB62"/>
                </a:solidFill>
                <a:latin typeface="Verdana" panose="020B0604030504040204" pitchFamily="34" charset="0"/>
                <a:ea typeface="Times New Roman" panose="02020603050405020304" pitchFamily="18" charset="0"/>
                <a:cs typeface="Times New Roman" panose="02020603050405020304" pitchFamily="18" charset="0"/>
              </a:rPr>
              <a:t>“</a:t>
            </a:r>
            <a:r>
              <a:rPr lang="fr-FR" sz="2800" dirty="0" smtClean="0">
                <a:solidFill>
                  <a:srgbClr val="42AB62"/>
                </a:solidFill>
                <a:latin typeface="Verdana" panose="020B0604030504040204" pitchFamily="34" charset="0"/>
                <a:ea typeface="Times New Roman" panose="02020603050405020304" pitchFamily="18" charset="0"/>
                <a:cs typeface="Times New Roman" panose="02020603050405020304" pitchFamily="18" charset="0"/>
              </a:rPr>
              <a:t>Voir </a:t>
            </a:r>
            <a:r>
              <a:rPr lang="fr-FR" sz="2800" dirty="0">
                <a:solidFill>
                  <a:srgbClr val="42AB62"/>
                </a:solidFill>
                <a:latin typeface="Verdana" panose="020B0604030504040204" pitchFamily="34" charset="0"/>
                <a:ea typeface="Times New Roman" panose="02020603050405020304" pitchFamily="18" charset="0"/>
                <a:cs typeface="Times New Roman" panose="02020603050405020304" pitchFamily="18" charset="0"/>
              </a:rPr>
              <a:t>la forêt au-delà des arbres</a:t>
            </a:r>
            <a:r>
              <a:rPr lang="pt-BR" sz="2800" dirty="0" smtClean="0">
                <a:solidFill>
                  <a:srgbClr val="42AB62"/>
                </a:solidFill>
                <a:latin typeface="Verdana" panose="020B0604030504040204" pitchFamily="34" charset="0"/>
                <a:ea typeface="Times New Roman" panose="02020603050405020304" pitchFamily="18" charset="0"/>
                <a:cs typeface="Times New Roman" panose="02020603050405020304" pitchFamily="18" charset="0"/>
              </a:rPr>
              <a:t>” </a:t>
            </a:r>
            <a:endParaRPr lang="pt-BR" sz="2800" dirty="0">
              <a:solidFill>
                <a:srgbClr val="42AB62"/>
              </a:solidFill>
              <a:latin typeface="Verdana" panose="020B0604030504040204" pitchFamily="34" charset="0"/>
              <a:ea typeface="Times New Roman" panose="02020603050405020304" pitchFamily="18" charset="0"/>
              <a:cs typeface="Times New Roman" panose="02020603050405020304" pitchFamily="18" charset="0"/>
            </a:endParaRPr>
          </a:p>
          <a:p>
            <a:endParaRPr lang="pt-BR" sz="4400" dirty="0" smtClean="0">
              <a:solidFill>
                <a:srgbClr val="42AB62"/>
              </a:solidFill>
              <a:latin typeface="Verdana" panose="020B060403050404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06280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3347864" y="885618"/>
            <a:ext cx="6696744" cy="523220"/>
          </a:xfrm>
          <a:prstGeom prst="rect">
            <a:avLst/>
          </a:prstGeom>
          <a:noFill/>
        </p:spPr>
        <p:txBody>
          <a:bodyPr wrap="square" rtlCol="0">
            <a:spAutoFit/>
          </a:bodyPr>
          <a:lstStyle/>
          <a:p>
            <a:r>
              <a:rPr lang="fr-FR" sz="2800" b="1" dirty="0">
                <a:solidFill>
                  <a:srgbClr val="42AB62"/>
                </a:solidFill>
                <a:latin typeface="Verdana" panose="020B0604030504040204" pitchFamily="34" charset="0"/>
                <a:ea typeface="Times New Roman" panose="02020603050405020304" pitchFamily="18" charset="0"/>
                <a:cs typeface="Times New Roman" panose="02020603050405020304" pitchFamily="18" charset="0"/>
              </a:rPr>
              <a:t>Usages multiples de la forêt</a:t>
            </a:r>
            <a:endParaRPr lang="pt-PT" sz="2800" b="1" dirty="0">
              <a:solidFill>
                <a:srgbClr val="42AB62"/>
              </a:solidFill>
              <a:latin typeface="Verdana" panose="020B0604030504040204" pitchFamily="34" charset="0"/>
              <a:ea typeface="Times New Roman" panose="02020603050405020304" pitchFamily="18" charset="0"/>
              <a:cs typeface="Times New Roman" panose="02020603050405020304" pitchFamily="18" charset="0"/>
            </a:endParaRPr>
          </a:p>
        </p:txBody>
      </p:sp>
      <p:pic>
        <p:nvPicPr>
          <p:cNvPr id="5122" name="Picture 2" descr="Resultado de imagem para Uso MÃºltiplo da Floresta"/>
          <p:cNvPicPr>
            <a:picLocks noChangeAspect="1" noChangeArrowheads="1"/>
          </p:cNvPicPr>
          <p:nvPr/>
        </p:nvPicPr>
        <p:blipFill rotWithShape="1">
          <a:blip r:embed="rId4">
            <a:extLst>
              <a:ext uri="{28A0092B-C50C-407E-A947-70E740481C1C}">
                <a14:useLocalDpi xmlns:a14="http://schemas.microsoft.com/office/drawing/2010/main" val="0"/>
              </a:ext>
            </a:extLst>
          </a:blip>
          <a:srcRect l="2597" t="50065" r="1653" b="7410"/>
          <a:stretch/>
        </p:blipFill>
        <p:spPr bwMode="auto">
          <a:xfrm>
            <a:off x="1547664" y="2214912"/>
            <a:ext cx="5832648" cy="366236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139952" y="5877272"/>
            <a:ext cx="4572000" cy="276999"/>
          </a:xfrm>
          <a:prstGeom prst="rect">
            <a:avLst/>
          </a:prstGeom>
        </p:spPr>
        <p:txBody>
          <a:bodyPr>
            <a:spAutoFit/>
          </a:bodyPr>
          <a:lstStyle/>
          <a:p>
            <a:r>
              <a:rPr lang="pt-PT" sz="1200" dirty="0"/>
              <a:t>https://florestadointerior.blogspot.com/2014/10/</a:t>
            </a:r>
          </a:p>
        </p:txBody>
      </p:sp>
    </p:spTree>
    <p:extLst>
      <p:ext uri="{BB962C8B-B14F-4D97-AF65-F5344CB8AC3E}">
        <p14:creationId xmlns:p14="http://schemas.microsoft.com/office/powerpoint/2010/main" val="19156023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611560" y="2276872"/>
            <a:ext cx="8103726" cy="584775"/>
          </a:xfrm>
          <a:prstGeom prst="rect">
            <a:avLst/>
          </a:prstGeom>
          <a:noFill/>
        </p:spPr>
        <p:txBody>
          <a:bodyPr wrap="square" rtlCol="0">
            <a:spAutoFit/>
          </a:bodyPr>
          <a:lstStyle/>
          <a:p>
            <a:pPr algn="ctr"/>
            <a:r>
              <a:rPr lang="pt-PT" sz="3200" b="1" dirty="0">
                <a:solidFill>
                  <a:srgbClr val="00B050"/>
                </a:solidFill>
              </a:rPr>
              <a:t>SYSTEMES </a:t>
            </a:r>
            <a:r>
              <a:rPr lang="pt-PT" sz="3200" b="1" dirty="0" smtClean="0">
                <a:solidFill>
                  <a:srgbClr val="00B050"/>
                </a:solidFill>
              </a:rPr>
              <a:t>DE CERTITICATION :</a:t>
            </a:r>
            <a:endParaRPr lang="pt-PT" sz="3200" b="1" dirty="0">
              <a:solidFill>
                <a:srgbClr val="00B050"/>
              </a:solidFill>
            </a:endParaRPr>
          </a:p>
        </p:txBody>
      </p:sp>
      <p:sp>
        <p:nvSpPr>
          <p:cNvPr id="19" name="TextBox 5">
            <a:extLst>
              <a:ext uri="{FF2B5EF4-FFF2-40B4-BE49-F238E27FC236}">
                <a16:creationId xmlns:a16="http://schemas.microsoft.com/office/drawing/2014/main" xmlns="" id="{3B20F465-DCA6-4BA5-8937-738AA063FCBF}"/>
              </a:ext>
            </a:extLst>
          </p:cNvPr>
          <p:cNvSpPr txBox="1"/>
          <p:nvPr/>
        </p:nvSpPr>
        <p:spPr>
          <a:xfrm>
            <a:off x="602013" y="3070055"/>
            <a:ext cx="3960440" cy="2285241"/>
          </a:xfrm>
          <a:prstGeom prst="rect">
            <a:avLst/>
          </a:prstGeom>
          <a:noFill/>
          <a:ln cap="flat">
            <a:noFill/>
          </a:ln>
        </p:spPr>
        <p:txBody>
          <a:bodyPr vert="horz" wrap="square" lIns="68580" tIns="34290" rIns="68580" bIns="34290" anchor="t" anchorCtr="1" compatLnSpc="1">
            <a:spAutoFit/>
          </a:bodyPr>
          <a:lstStyle/>
          <a:p>
            <a:pPr lvl="0" algn="ctr" defTabSz="685800">
              <a:defRPr sz="1800" b="0" i="0" u="none" strike="noStrike" kern="0" cap="none" spc="0" baseline="0">
                <a:solidFill>
                  <a:srgbClr val="000000"/>
                </a:solidFill>
                <a:uFillTx/>
              </a:defRPr>
            </a:pPr>
            <a:r>
              <a:rPr lang="fr-FR" b="1" kern="0" dirty="0">
                <a:solidFill>
                  <a:srgbClr val="005C42"/>
                </a:solidFill>
                <a:latin typeface="Arial" panose="020B0604020202020204" pitchFamily="34" charset="0"/>
                <a:cs typeface="Arial" panose="020B0604020202020204" pitchFamily="34" charset="0"/>
              </a:rPr>
              <a:t>FSC</a:t>
            </a:r>
            <a:r>
              <a:rPr lang="fr-FR" kern="0" dirty="0">
                <a:solidFill>
                  <a:srgbClr val="005C42"/>
                </a:solidFill>
                <a:latin typeface="Arial" panose="020B0604020202020204" pitchFamily="34" charset="0"/>
                <a:cs typeface="Arial" panose="020B0604020202020204" pitchFamily="34" charset="0"/>
              </a:rPr>
              <a:t>® est l'acronyme de Forest </a:t>
            </a:r>
            <a:r>
              <a:rPr lang="fr-FR" kern="0" dirty="0" err="1">
                <a:solidFill>
                  <a:srgbClr val="005C42"/>
                </a:solidFill>
                <a:latin typeface="Arial" panose="020B0604020202020204" pitchFamily="34" charset="0"/>
                <a:cs typeface="Arial" panose="020B0604020202020204" pitchFamily="34" charset="0"/>
              </a:rPr>
              <a:t>Stewardship</a:t>
            </a:r>
            <a:r>
              <a:rPr lang="fr-FR" kern="0" dirty="0">
                <a:solidFill>
                  <a:srgbClr val="005C42"/>
                </a:solidFill>
                <a:latin typeface="Arial" panose="020B0604020202020204" pitchFamily="34" charset="0"/>
                <a:cs typeface="Arial" panose="020B0604020202020204" pitchFamily="34" charset="0"/>
              </a:rPr>
              <a:t> Council, une organisation internationale à but non lucratif vouée à la promotion d'une gestion forestière respectueuse de l'environnement, socialement bénéfique et économiquement viable dans le monde entier.</a:t>
            </a:r>
            <a:endParaRPr lang="pt-PT" kern="0" dirty="0">
              <a:solidFill>
                <a:srgbClr val="005C42"/>
              </a:solidFill>
              <a:latin typeface="Arial" panose="020B0604020202020204" pitchFamily="34" charset="0"/>
              <a:cs typeface="Arial" panose="020B0604020202020204" pitchFamily="34" charset="0"/>
            </a:endParaRPr>
          </a:p>
        </p:txBody>
      </p:sp>
      <p:pic>
        <p:nvPicPr>
          <p:cNvPr id="21" name="Picture 4" descr="Resultado de imagem para PEFC"/>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850"/>
          <a:stretch/>
        </p:blipFill>
        <p:spPr bwMode="auto">
          <a:xfrm>
            <a:off x="4663423" y="2861647"/>
            <a:ext cx="642814" cy="795631"/>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5">
            <a:extLst>
              <a:ext uri="{FF2B5EF4-FFF2-40B4-BE49-F238E27FC236}">
                <a16:creationId xmlns:a16="http://schemas.microsoft.com/office/drawing/2014/main" xmlns="" id="{3B20F465-DCA6-4BA5-8937-738AA063FCBF}"/>
              </a:ext>
            </a:extLst>
          </p:cNvPr>
          <p:cNvSpPr txBox="1"/>
          <p:nvPr/>
        </p:nvSpPr>
        <p:spPr>
          <a:xfrm>
            <a:off x="4860031" y="3047886"/>
            <a:ext cx="4101827" cy="1731243"/>
          </a:xfrm>
          <a:prstGeom prst="rect">
            <a:avLst/>
          </a:prstGeom>
          <a:noFill/>
          <a:ln cap="flat">
            <a:noFill/>
          </a:ln>
        </p:spPr>
        <p:txBody>
          <a:bodyPr vert="horz" wrap="square" lIns="68580" tIns="34290" rIns="68580" bIns="34290" anchor="t" anchorCtr="1" compatLnSpc="1">
            <a:spAutoFit/>
          </a:bodyPr>
          <a:lstStyle/>
          <a:p>
            <a:pPr lvl="0" algn="ctr" defTabSz="685800">
              <a:defRPr sz="1800" b="0" i="0" u="none" strike="noStrike" kern="0" cap="none" spc="0" baseline="0">
                <a:solidFill>
                  <a:srgbClr val="000000"/>
                </a:solidFill>
                <a:uFillTx/>
              </a:defRPr>
            </a:pPr>
            <a:r>
              <a:rPr lang="fr-FR" b="1" kern="0" dirty="0" smtClean="0">
                <a:solidFill>
                  <a:srgbClr val="005C42"/>
                </a:solidFill>
                <a:latin typeface="Arial" panose="020B0604020202020204" pitchFamily="34" charset="0"/>
                <a:cs typeface="Arial" panose="020B0604020202020204" pitchFamily="34" charset="0"/>
              </a:rPr>
              <a:t>PEFC</a:t>
            </a:r>
            <a:r>
              <a:rPr lang="fr-FR" kern="0" dirty="0">
                <a:solidFill>
                  <a:srgbClr val="005C42"/>
                </a:solidFill>
                <a:latin typeface="Arial" panose="020B0604020202020204" pitchFamily="34" charset="0"/>
                <a:cs typeface="Arial" panose="020B0604020202020204" pitchFamily="34" charset="0"/>
              </a:rPr>
              <a:t> ®</a:t>
            </a:r>
            <a:r>
              <a:rPr lang="fr-FR" kern="0" dirty="0" smtClean="0">
                <a:solidFill>
                  <a:srgbClr val="005C42"/>
                </a:solidFill>
                <a:latin typeface="Arial" panose="020B0604020202020204" pitchFamily="34" charset="0"/>
                <a:cs typeface="Arial" panose="020B0604020202020204" pitchFamily="34" charset="0"/>
              </a:rPr>
              <a:t> </a:t>
            </a:r>
            <a:r>
              <a:rPr lang="fr-FR" kern="0" dirty="0">
                <a:solidFill>
                  <a:srgbClr val="005C42"/>
                </a:solidFill>
                <a:latin typeface="Arial" panose="020B0604020202020204" pitchFamily="34" charset="0"/>
                <a:cs typeface="Arial" panose="020B0604020202020204" pitchFamily="34" charset="0"/>
              </a:rPr>
              <a:t>signifie </a:t>
            </a:r>
            <a:r>
              <a:rPr lang="fr-FR" kern="0" dirty="0" smtClean="0">
                <a:solidFill>
                  <a:srgbClr val="005C42"/>
                </a:solidFill>
                <a:latin typeface="Arial" panose="020B0604020202020204" pitchFamily="34" charset="0"/>
                <a:cs typeface="Arial" panose="020B0604020202020204" pitchFamily="34" charset="0"/>
              </a:rPr>
              <a:t>« programme d’approbation de </a:t>
            </a:r>
            <a:r>
              <a:rPr lang="fr-FR" kern="0" dirty="0">
                <a:solidFill>
                  <a:srgbClr val="005C42"/>
                </a:solidFill>
                <a:latin typeface="Arial" panose="020B0604020202020204" pitchFamily="34" charset="0"/>
                <a:cs typeface="Arial" panose="020B0604020202020204" pitchFamily="34" charset="0"/>
              </a:rPr>
              <a:t>certification </a:t>
            </a:r>
            <a:r>
              <a:rPr lang="fr-FR" kern="0" dirty="0" smtClean="0">
                <a:solidFill>
                  <a:srgbClr val="005C42"/>
                </a:solidFill>
                <a:latin typeface="Arial" panose="020B0604020202020204" pitchFamily="34" charset="0"/>
                <a:cs typeface="Arial" panose="020B0604020202020204" pitchFamily="34" charset="0"/>
              </a:rPr>
              <a:t>forestière ». C’est </a:t>
            </a:r>
            <a:r>
              <a:rPr lang="fr-FR" kern="0" dirty="0">
                <a:solidFill>
                  <a:srgbClr val="005C42"/>
                </a:solidFill>
                <a:latin typeface="Arial" panose="020B0604020202020204" pitchFamily="34" charset="0"/>
                <a:cs typeface="Arial" panose="020B0604020202020204" pitchFamily="34" charset="0"/>
              </a:rPr>
              <a:t>une organisation non gouvernementale à but non lucratif qui se consacre à la promotion de la gestion durable des forêts.</a:t>
            </a:r>
            <a:endParaRPr lang="pt-PT" kern="0" dirty="0">
              <a:solidFill>
                <a:srgbClr val="005C42"/>
              </a:solidFill>
              <a:latin typeface="Arial" panose="020B0604020202020204" pitchFamily="34" charset="0"/>
              <a:cs typeface="Arial" panose="020B0604020202020204" pitchFamily="34" charset="0"/>
            </a:endParaRPr>
          </a:p>
        </p:txBody>
      </p:sp>
      <p:pic>
        <p:nvPicPr>
          <p:cNvPr id="7" name="Picture 2" descr="Resultado de imagem para FSC"/>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6874" r="28126"/>
          <a:stretch/>
        </p:blipFill>
        <p:spPr bwMode="auto">
          <a:xfrm>
            <a:off x="130672" y="2897141"/>
            <a:ext cx="613397" cy="776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2903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3779912" y="764704"/>
            <a:ext cx="8103726" cy="707886"/>
          </a:xfrm>
          <a:prstGeom prst="rect">
            <a:avLst/>
          </a:prstGeom>
          <a:noFill/>
        </p:spPr>
        <p:txBody>
          <a:bodyPr wrap="square" rtlCol="0">
            <a:spAutoFit/>
          </a:bodyPr>
          <a:lstStyle/>
          <a:p>
            <a:r>
              <a:rPr lang="pt-PT" sz="4000" b="1" dirty="0" err="1">
                <a:solidFill>
                  <a:srgbClr val="00B050"/>
                </a:solidFill>
              </a:rPr>
              <a:t>The</a:t>
            </a:r>
            <a:r>
              <a:rPr lang="pt-PT" sz="4000" b="1" dirty="0">
                <a:solidFill>
                  <a:srgbClr val="00B050"/>
                </a:solidFill>
              </a:rPr>
              <a:t> </a:t>
            </a:r>
            <a:r>
              <a:rPr lang="pt-PT" sz="4000" b="1" dirty="0" err="1" smtClean="0">
                <a:solidFill>
                  <a:srgbClr val="00B050"/>
                </a:solidFill>
              </a:rPr>
              <a:t>Certification</a:t>
            </a:r>
            <a:r>
              <a:rPr lang="pt-PT" sz="4000" b="1" dirty="0" smtClean="0">
                <a:solidFill>
                  <a:srgbClr val="00B050"/>
                </a:solidFill>
              </a:rPr>
              <a:t> Steps</a:t>
            </a:r>
            <a:endParaRPr lang="pt-PT" sz="4000" b="1" dirty="0">
              <a:solidFill>
                <a:srgbClr val="00B050"/>
              </a:solidFill>
            </a:endParaRPr>
          </a:p>
        </p:txBody>
      </p:sp>
      <p:sp>
        <p:nvSpPr>
          <p:cNvPr id="3" name="Retângulo 4">
            <a:extLst>
              <a:ext uri="{FF2B5EF4-FFF2-40B4-BE49-F238E27FC236}">
                <a16:creationId xmlns:a16="http://schemas.microsoft.com/office/drawing/2014/main" xmlns="" id="{DE469177-3C15-4AC8-ADCF-CC31C0D22FFF}"/>
              </a:ext>
            </a:extLst>
          </p:cNvPr>
          <p:cNvSpPr/>
          <p:nvPr/>
        </p:nvSpPr>
        <p:spPr>
          <a:xfrm>
            <a:off x="0" y="2204864"/>
            <a:ext cx="9239740" cy="3600986"/>
          </a:xfrm>
          <a:prstGeom prst="rect">
            <a:avLst/>
          </a:prstGeom>
        </p:spPr>
        <p:txBody>
          <a:bodyPr wrap="square">
            <a:spAutoFit/>
          </a:bodyPr>
          <a:lstStyle/>
          <a:p>
            <a:r>
              <a:rPr lang="fr-FR" sz="2400" b="1" dirty="0"/>
              <a:t>En tant que </a:t>
            </a:r>
            <a:r>
              <a:rPr lang="fr-FR" sz="2400" b="1" dirty="0" smtClean="0"/>
              <a:t>propriétaire… Que </a:t>
            </a:r>
            <a:r>
              <a:rPr lang="fr-FR" sz="2400" b="1" dirty="0"/>
              <a:t>puis-je </a:t>
            </a:r>
            <a:r>
              <a:rPr lang="fr-FR" sz="2400" b="1" dirty="0" smtClean="0"/>
              <a:t>faire ?</a:t>
            </a:r>
          </a:p>
          <a:p>
            <a:r>
              <a:rPr lang="fr-FR" sz="2400" b="1" dirty="0" smtClean="0"/>
              <a:t>Je certifiez ma propriété !</a:t>
            </a:r>
            <a:r>
              <a:rPr lang="fr-FR" sz="2000" dirty="0"/>
              <a:t/>
            </a:r>
            <a:br>
              <a:rPr lang="fr-FR" sz="2000" dirty="0"/>
            </a:br>
            <a:r>
              <a:rPr lang="fr-FR" sz="2000" dirty="0" smtClean="0"/>
              <a:t/>
            </a:r>
            <a:br>
              <a:rPr lang="fr-FR" sz="2000" dirty="0" smtClean="0"/>
            </a:br>
            <a:r>
              <a:rPr lang="fr-FR" sz="2000" dirty="0"/>
              <a:t>La certification de la gestion forestière suppose la conformité avec les principes et critères définis (P &amp; C) et </a:t>
            </a:r>
            <a:r>
              <a:rPr lang="fr-FR" sz="2000" dirty="0" smtClean="0"/>
              <a:t>requiert de :</a:t>
            </a:r>
            <a:r>
              <a:rPr lang="fr-FR" sz="2000" dirty="0"/>
              <a:t/>
            </a:r>
            <a:br>
              <a:rPr lang="fr-FR" sz="2000" dirty="0"/>
            </a:br>
            <a:r>
              <a:rPr lang="fr-FR" sz="2000" dirty="0"/>
              <a:t>- Connaître et respecter les lois applicables sur la propriété</a:t>
            </a:r>
            <a:br>
              <a:rPr lang="fr-FR" sz="2000" dirty="0"/>
            </a:br>
            <a:r>
              <a:rPr lang="fr-FR" sz="2000" dirty="0"/>
              <a:t>- Compiler et mettre à jour la documentation de propriété</a:t>
            </a:r>
            <a:br>
              <a:rPr lang="fr-FR" sz="2000" dirty="0"/>
            </a:br>
            <a:r>
              <a:rPr lang="fr-FR" sz="2000" dirty="0"/>
              <a:t>- Planifier les opérations forestières</a:t>
            </a:r>
            <a:br>
              <a:rPr lang="fr-FR" sz="2000" dirty="0"/>
            </a:br>
            <a:r>
              <a:rPr lang="fr-FR" sz="2000" dirty="0"/>
              <a:t>- Inventaire des ressources forestières existantes</a:t>
            </a:r>
            <a:br>
              <a:rPr lang="fr-FR" sz="2000" dirty="0"/>
            </a:br>
            <a:r>
              <a:rPr lang="fr-FR" sz="2000" dirty="0"/>
              <a:t>- Identifier les habitats prioritaires et les espèces protégées</a:t>
            </a:r>
            <a:br>
              <a:rPr lang="fr-FR" sz="2000" dirty="0"/>
            </a:br>
            <a:r>
              <a:rPr lang="fr-FR" sz="2000" dirty="0"/>
              <a:t>- évaluer et surveiller les impacts environnementaux et sociaux de la </a:t>
            </a:r>
            <a:r>
              <a:rPr lang="fr-FR" sz="2000" dirty="0" smtClean="0"/>
              <a:t>gestion effectuée</a:t>
            </a:r>
            <a:r>
              <a:rPr lang="fr-FR" sz="2000" dirty="0"/>
              <a:t>.</a:t>
            </a:r>
            <a:endParaRPr lang="pt-PT" sz="16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84392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3779912" y="764704"/>
            <a:ext cx="8103726" cy="707886"/>
          </a:xfrm>
          <a:prstGeom prst="rect">
            <a:avLst/>
          </a:prstGeom>
          <a:noFill/>
        </p:spPr>
        <p:txBody>
          <a:bodyPr wrap="square" rtlCol="0">
            <a:spAutoFit/>
          </a:bodyPr>
          <a:lstStyle/>
          <a:p>
            <a:r>
              <a:rPr lang="pt-PT" sz="4000" b="1" dirty="0" err="1">
                <a:solidFill>
                  <a:srgbClr val="00B050"/>
                </a:solidFill>
              </a:rPr>
              <a:t>The</a:t>
            </a:r>
            <a:r>
              <a:rPr lang="pt-PT" sz="4000" b="1" dirty="0">
                <a:solidFill>
                  <a:srgbClr val="00B050"/>
                </a:solidFill>
              </a:rPr>
              <a:t> </a:t>
            </a:r>
            <a:r>
              <a:rPr lang="pt-PT" sz="4000" b="1" dirty="0" err="1">
                <a:solidFill>
                  <a:srgbClr val="00B050"/>
                </a:solidFill>
              </a:rPr>
              <a:t>Certification</a:t>
            </a:r>
            <a:r>
              <a:rPr lang="pt-PT" sz="4000" b="1" dirty="0">
                <a:solidFill>
                  <a:srgbClr val="00B050"/>
                </a:solidFill>
              </a:rPr>
              <a:t> Steps</a:t>
            </a:r>
          </a:p>
        </p:txBody>
      </p:sp>
      <p:sp>
        <p:nvSpPr>
          <p:cNvPr id="3" name="Retângulo 4">
            <a:extLst>
              <a:ext uri="{FF2B5EF4-FFF2-40B4-BE49-F238E27FC236}">
                <a16:creationId xmlns:a16="http://schemas.microsoft.com/office/drawing/2014/main" xmlns="" id="{DE469177-3C15-4AC8-ADCF-CC31C0D22FFF}"/>
              </a:ext>
            </a:extLst>
          </p:cNvPr>
          <p:cNvSpPr/>
          <p:nvPr/>
        </p:nvSpPr>
        <p:spPr>
          <a:xfrm>
            <a:off x="323528" y="2420888"/>
            <a:ext cx="8556172" cy="2308324"/>
          </a:xfrm>
          <a:prstGeom prst="rect">
            <a:avLst/>
          </a:prstGeom>
        </p:spPr>
        <p:txBody>
          <a:bodyPr wrap="square">
            <a:spAutoFit/>
          </a:bodyPr>
          <a:lstStyle/>
          <a:p>
            <a:pPr>
              <a:spcBef>
                <a:spcPct val="20000"/>
              </a:spcBef>
              <a:buClr>
                <a:srgbClr val="32503C"/>
              </a:buClr>
              <a:defRPr/>
            </a:pPr>
            <a:r>
              <a:rPr lang="en-US" altLang="pt-PT" sz="2400" dirty="0" smtClean="0">
                <a:latin typeface="Arial" panose="020B0604020202020204" pitchFamily="34" charset="0"/>
                <a:cs typeface="Arial" panose="020B0604020202020204" pitchFamily="34" charset="0"/>
              </a:rPr>
              <a:t> </a:t>
            </a:r>
            <a:endParaRPr lang="en-US" altLang="pt-PT" sz="2400" b="1" dirty="0">
              <a:latin typeface="Arial" panose="020B0604020202020204" pitchFamily="34" charset="0"/>
              <a:cs typeface="Arial" panose="020B0604020202020204" pitchFamily="34" charset="0"/>
            </a:endParaRPr>
          </a:p>
          <a:p>
            <a:r>
              <a:rPr lang="fr-FR" sz="2400" b="1" dirty="0"/>
              <a:t>Comment puis-je </a:t>
            </a:r>
            <a:r>
              <a:rPr lang="fr-FR" sz="2400" b="1" dirty="0" smtClean="0"/>
              <a:t>certifier ma propriété ?</a:t>
            </a:r>
            <a:r>
              <a:rPr lang="fr-FR" sz="2400" dirty="0"/>
              <a:t/>
            </a:r>
            <a:br>
              <a:rPr lang="fr-FR" sz="2400" dirty="0"/>
            </a:br>
            <a:r>
              <a:rPr lang="fr-FR" sz="2400" dirty="0"/>
              <a:t/>
            </a:r>
            <a:br>
              <a:rPr lang="fr-FR" sz="2400" dirty="0"/>
            </a:br>
            <a:r>
              <a:rPr lang="fr-FR" sz="2400" dirty="0"/>
              <a:t>Le processus de certification est effectué par des entités de certification indépendantes, qui évaluent les organisations </a:t>
            </a:r>
            <a:r>
              <a:rPr lang="fr-FR" sz="2400" dirty="0" smtClean="0"/>
              <a:t>(propriétés foncières, entreprises).</a:t>
            </a:r>
            <a:r>
              <a:rPr lang="pt-PT" sz="2400" dirty="0">
                <a:latin typeface="Arial" panose="020B0604020202020204" pitchFamily="34" charset="0"/>
                <a:cs typeface="Arial" panose="020B0604020202020204" pitchFamily="34" charset="0"/>
              </a:rPr>
              <a:t> </a:t>
            </a:r>
            <a:endParaRPr lang="pt-PT" sz="24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91911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3779912" y="764704"/>
            <a:ext cx="8103726" cy="707886"/>
          </a:xfrm>
          <a:prstGeom prst="rect">
            <a:avLst/>
          </a:prstGeom>
          <a:noFill/>
        </p:spPr>
        <p:txBody>
          <a:bodyPr wrap="square" rtlCol="0">
            <a:spAutoFit/>
          </a:bodyPr>
          <a:lstStyle/>
          <a:p>
            <a:r>
              <a:rPr lang="pt-PT" sz="4000" b="1" dirty="0" err="1">
                <a:solidFill>
                  <a:srgbClr val="00B050"/>
                </a:solidFill>
              </a:rPr>
              <a:t>The</a:t>
            </a:r>
            <a:r>
              <a:rPr lang="pt-PT" sz="4000" b="1" dirty="0">
                <a:solidFill>
                  <a:srgbClr val="00B050"/>
                </a:solidFill>
              </a:rPr>
              <a:t> </a:t>
            </a:r>
            <a:r>
              <a:rPr lang="pt-PT" sz="4000" b="1" dirty="0" err="1">
                <a:solidFill>
                  <a:srgbClr val="00B050"/>
                </a:solidFill>
              </a:rPr>
              <a:t>Certification</a:t>
            </a:r>
            <a:r>
              <a:rPr lang="pt-PT" sz="4000" b="1" dirty="0">
                <a:solidFill>
                  <a:srgbClr val="00B050"/>
                </a:solidFill>
              </a:rPr>
              <a:t> Steps</a:t>
            </a:r>
          </a:p>
        </p:txBody>
      </p:sp>
      <p:sp>
        <p:nvSpPr>
          <p:cNvPr id="4" name="TextBox 5">
            <a:extLst>
              <a:ext uri="{FF2B5EF4-FFF2-40B4-BE49-F238E27FC236}">
                <a16:creationId xmlns:a16="http://schemas.microsoft.com/office/drawing/2014/main" xmlns="" id="{294FE776-4CE4-480E-B9CC-992F59760A9C}"/>
              </a:ext>
            </a:extLst>
          </p:cNvPr>
          <p:cNvSpPr txBox="1"/>
          <p:nvPr/>
        </p:nvSpPr>
        <p:spPr>
          <a:xfrm>
            <a:off x="467989" y="2276872"/>
            <a:ext cx="8668139" cy="3516347"/>
          </a:xfrm>
          <a:prstGeom prst="rect">
            <a:avLst/>
          </a:prstGeom>
          <a:noFill/>
          <a:ln cap="flat">
            <a:noFill/>
          </a:ln>
        </p:spPr>
        <p:txBody>
          <a:bodyPr vert="horz" wrap="square" lIns="68580" tIns="34290" rIns="68580" bIns="34290" anchor="t" anchorCtr="0" compatLnSpc="1">
            <a:spAutoFit/>
          </a:bodyPr>
          <a:lstStyle/>
          <a:p>
            <a:r>
              <a:rPr lang="fr-FR" sz="2800" b="1" dirty="0"/>
              <a:t>Étapes pour la </a:t>
            </a:r>
            <a:r>
              <a:rPr lang="fr-FR" sz="2800" b="1" dirty="0" smtClean="0"/>
              <a:t>certification :</a:t>
            </a:r>
            <a:r>
              <a:rPr lang="fr-FR" sz="2000" dirty="0"/>
              <a:t/>
            </a:r>
            <a:br>
              <a:rPr lang="fr-FR" sz="2000" dirty="0"/>
            </a:br>
            <a:r>
              <a:rPr lang="fr-FR" sz="2000" dirty="0"/>
              <a:t/>
            </a:r>
            <a:br>
              <a:rPr lang="fr-FR" sz="2000" dirty="0"/>
            </a:br>
            <a:r>
              <a:rPr lang="fr-FR" sz="2200" dirty="0"/>
              <a:t>1. Contacter un organisme de certification accrédité</a:t>
            </a:r>
            <a:br>
              <a:rPr lang="fr-FR" sz="2200" dirty="0"/>
            </a:br>
            <a:r>
              <a:rPr lang="fr-FR" sz="2200" dirty="0" smtClean="0"/>
              <a:t>2</a:t>
            </a:r>
            <a:r>
              <a:rPr lang="fr-FR" sz="2200" dirty="0"/>
              <a:t>. Effectuer un </a:t>
            </a:r>
            <a:r>
              <a:rPr lang="fr-FR" sz="2200" dirty="0" smtClean="0"/>
              <a:t>audit : L’audit sert </a:t>
            </a:r>
            <a:r>
              <a:rPr lang="fr-FR" sz="2200" dirty="0"/>
              <a:t>à évaluer le degré de conformité de l’organisation </a:t>
            </a:r>
            <a:r>
              <a:rPr lang="fr-FR" sz="2200" dirty="0" smtClean="0"/>
              <a:t>en </a:t>
            </a:r>
            <a:r>
              <a:rPr lang="fr-FR" sz="2200" dirty="0"/>
              <a:t>fonction du cadre réglementaire applicable.</a:t>
            </a:r>
            <a:br>
              <a:rPr lang="fr-FR" sz="2200" dirty="0"/>
            </a:br>
            <a:r>
              <a:rPr lang="fr-FR" sz="2200" dirty="0" smtClean="0"/>
              <a:t>3</a:t>
            </a:r>
            <a:r>
              <a:rPr lang="fr-FR" sz="2200" dirty="0"/>
              <a:t>. Obtenir la </a:t>
            </a:r>
            <a:r>
              <a:rPr lang="fr-FR" sz="2200" dirty="0" smtClean="0"/>
              <a:t>certification : Après </a:t>
            </a:r>
            <a:r>
              <a:rPr lang="fr-FR" sz="2200" dirty="0"/>
              <a:t>avoir pleinement respecté les exigences de certification, l’organisation </a:t>
            </a:r>
            <a:r>
              <a:rPr lang="fr-FR" sz="2200" dirty="0" smtClean="0"/>
              <a:t>recevra </a:t>
            </a:r>
            <a:r>
              <a:rPr lang="fr-FR" sz="2200" dirty="0"/>
              <a:t>un </a:t>
            </a:r>
            <a:r>
              <a:rPr lang="fr-FR" sz="2200" dirty="0" smtClean="0"/>
              <a:t>certificat, valable </a:t>
            </a:r>
            <a:r>
              <a:rPr lang="fr-FR" sz="2200" dirty="0"/>
              <a:t>5 ans</a:t>
            </a:r>
            <a:r>
              <a:rPr lang="fr-FR" sz="2200" dirty="0" smtClean="0"/>
              <a:t>.</a:t>
            </a:r>
          </a:p>
          <a:p>
            <a:r>
              <a:rPr lang="fr-FR" sz="2200" dirty="0"/>
              <a:t/>
            </a:r>
            <a:br>
              <a:rPr lang="fr-FR" sz="2200" dirty="0"/>
            </a:br>
            <a:r>
              <a:rPr lang="fr-FR" sz="2200" dirty="0"/>
              <a:t>L'organisme de certification effectuera des audits annuels pour vérifier la conformité continue aux exigences de la certification.</a:t>
            </a:r>
            <a:endParaRPr lang="pt-PT" sz="2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25785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3419872" y="836712"/>
            <a:ext cx="8103726" cy="646331"/>
          </a:xfrm>
          <a:prstGeom prst="rect">
            <a:avLst/>
          </a:prstGeom>
          <a:noFill/>
        </p:spPr>
        <p:txBody>
          <a:bodyPr wrap="square" rtlCol="0">
            <a:spAutoFit/>
          </a:bodyPr>
          <a:lstStyle/>
          <a:p>
            <a:r>
              <a:rPr lang="pt-PT" sz="3600" b="1" dirty="0">
                <a:solidFill>
                  <a:srgbClr val="00B050"/>
                </a:solidFill>
              </a:rPr>
              <a:t>Motivations </a:t>
            </a:r>
            <a:r>
              <a:rPr lang="pt-PT" sz="3600" b="1" dirty="0" smtClean="0">
                <a:solidFill>
                  <a:srgbClr val="00B050"/>
                </a:solidFill>
              </a:rPr>
              <a:t>et Avantages</a:t>
            </a:r>
            <a:endParaRPr lang="pt-PT" sz="3600" b="1" dirty="0">
              <a:solidFill>
                <a:srgbClr val="00B050"/>
              </a:solidFill>
            </a:endParaRPr>
          </a:p>
        </p:txBody>
      </p:sp>
      <p:sp>
        <p:nvSpPr>
          <p:cNvPr id="5" name="TextBox 2">
            <a:extLst>
              <a:ext uri="{FF2B5EF4-FFF2-40B4-BE49-F238E27FC236}">
                <a16:creationId xmlns="" xmlns:a16="http://schemas.microsoft.com/office/drawing/2014/main" id="{553734EE-0965-4A98-9AA8-DAED08684888}"/>
              </a:ext>
            </a:extLst>
          </p:cNvPr>
          <p:cNvSpPr txBox="1"/>
          <p:nvPr/>
        </p:nvSpPr>
        <p:spPr>
          <a:xfrm>
            <a:off x="179211" y="2924944"/>
            <a:ext cx="8761445" cy="2308324"/>
          </a:xfrm>
          <a:prstGeom prst="rect">
            <a:avLst/>
          </a:prstGeom>
          <a:noFill/>
          <a:ln cap="flat">
            <a:noFill/>
          </a:ln>
        </p:spPr>
        <p:txBody>
          <a:bodyPr vert="horz" wrap="square" lIns="91440" tIns="45720" rIns="91440" bIns="45720" anchor="t" anchorCtr="1" compatLnSpc="1">
            <a:spAutoFit/>
          </a:bodyPr>
          <a:lstStyle/>
          <a:p>
            <a:pPr marL="342900" lvl="0" indent="-342900" defTabSz="685800">
              <a:buFont typeface="Wingdings" panose="05000000000000000000" pitchFamily="2" charset="2"/>
              <a:buChar char="Ø"/>
              <a:defRPr sz="1800" b="0" i="0" u="none" strike="noStrike" kern="0" cap="none" spc="0" baseline="0">
                <a:solidFill>
                  <a:srgbClr val="000000"/>
                </a:solidFill>
                <a:uFillTx/>
              </a:defRPr>
            </a:pPr>
            <a:r>
              <a:rPr lang="fr-FR" sz="2400" b="1" dirty="0"/>
              <a:t>contribue à la gestion forestière </a:t>
            </a:r>
            <a:r>
              <a:rPr lang="fr-FR" sz="2400" b="1" dirty="0" smtClean="0"/>
              <a:t>professionnelle et durable</a:t>
            </a:r>
          </a:p>
          <a:p>
            <a:pPr marL="342900" lvl="0" indent="-342900" defTabSz="685800">
              <a:buFont typeface="Wingdings" panose="05000000000000000000" pitchFamily="2" charset="2"/>
              <a:buChar char="Ø"/>
              <a:defRPr sz="1800" b="0" i="0" u="none" strike="noStrike" kern="0" cap="none" spc="0" baseline="0">
                <a:solidFill>
                  <a:srgbClr val="000000"/>
                </a:solidFill>
                <a:uFillTx/>
              </a:defRPr>
            </a:pPr>
            <a:r>
              <a:rPr lang="fr-FR" sz="2400" b="1" dirty="0" smtClean="0"/>
              <a:t>assure </a:t>
            </a:r>
            <a:r>
              <a:rPr lang="fr-FR" sz="2400" b="1" dirty="0"/>
              <a:t>l'accès au </a:t>
            </a:r>
            <a:r>
              <a:rPr lang="fr-FR" sz="2400" b="1" dirty="0" smtClean="0"/>
              <a:t>marché</a:t>
            </a:r>
          </a:p>
          <a:p>
            <a:pPr marL="342900" lvl="0" indent="-342900" defTabSz="685800">
              <a:buFont typeface="Wingdings" panose="05000000000000000000" pitchFamily="2" charset="2"/>
              <a:buChar char="Ø"/>
              <a:defRPr sz="1800" b="0" i="0" u="none" strike="noStrike" kern="0" cap="none" spc="0" baseline="0">
                <a:solidFill>
                  <a:srgbClr val="000000"/>
                </a:solidFill>
                <a:uFillTx/>
              </a:defRPr>
            </a:pPr>
            <a:r>
              <a:rPr lang="fr-FR" sz="2400" b="1" dirty="0" smtClean="0"/>
              <a:t>protège </a:t>
            </a:r>
            <a:r>
              <a:rPr lang="fr-FR" sz="2400" b="1" dirty="0"/>
              <a:t>le bien-être socio-économique des populations du monde </a:t>
            </a:r>
            <a:r>
              <a:rPr lang="fr-FR" sz="2400" b="1" dirty="0" smtClean="0"/>
              <a:t>rural</a:t>
            </a:r>
          </a:p>
          <a:p>
            <a:pPr marL="342900" lvl="0" indent="-342900" defTabSz="685800">
              <a:buFont typeface="Wingdings" panose="05000000000000000000" pitchFamily="2" charset="2"/>
              <a:buChar char="Ø"/>
              <a:defRPr sz="1800" b="0" i="0" u="none" strike="noStrike" kern="0" cap="none" spc="0" baseline="0">
                <a:solidFill>
                  <a:srgbClr val="000000"/>
                </a:solidFill>
                <a:uFillTx/>
              </a:defRPr>
            </a:pPr>
            <a:r>
              <a:rPr lang="fr-FR" sz="2400" b="1" dirty="0" smtClean="0"/>
              <a:t>valorise </a:t>
            </a:r>
            <a:r>
              <a:rPr lang="fr-FR" sz="2400" b="1" dirty="0"/>
              <a:t>les produits </a:t>
            </a:r>
            <a:r>
              <a:rPr lang="fr-FR" sz="2400" b="1" dirty="0" smtClean="0"/>
              <a:t>forestiers</a:t>
            </a:r>
          </a:p>
          <a:p>
            <a:pPr marL="342900" lvl="0" indent="-342900" defTabSz="685800">
              <a:buFont typeface="Wingdings" panose="05000000000000000000" pitchFamily="2" charset="2"/>
              <a:buChar char="Ø"/>
              <a:defRPr sz="1800" b="0" i="0" u="none" strike="noStrike" kern="0" cap="none" spc="0" baseline="0">
                <a:solidFill>
                  <a:srgbClr val="000000"/>
                </a:solidFill>
                <a:uFillTx/>
              </a:defRPr>
            </a:pPr>
            <a:r>
              <a:rPr lang="fr-FR" sz="2400" b="1" dirty="0" smtClean="0"/>
              <a:t>protège </a:t>
            </a:r>
            <a:r>
              <a:rPr lang="fr-FR" sz="2400" b="1" dirty="0"/>
              <a:t>la </a:t>
            </a:r>
            <a:r>
              <a:rPr lang="fr-FR" sz="2400" b="1" dirty="0" smtClean="0"/>
              <a:t>biodiversité</a:t>
            </a:r>
          </a:p>
        </p:txBody>
      </p:sp>
      <p:pic>
        <p:nvPicPr>
          <p:cNvPr id="6" name="Picture 3">
            <a:extLst>
              <a:ext uri="{FF2B5EF4-FFF2-40B4-BE49-F238E27FC236}">
                <a16:creationId xmlns="" xmlns:a16="http://schemas.microsoft.com/office/drawing/2014/main" id="{95BF6100-7753-4C96-B7BD-291C0664597F}"/>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0" r="100000"/>
                    </a14:imgEffect>
                  </a14:imgLayer>
                </a14:imgProps>
              </a:ext>
            </a:extLst>
          </a:blip>
          <a:stretch>
            <a:fillRect/>
          </a:stretch>
        </p:blipFill>
        <p:spPr>
          <a:xfrm rot="19399577">
            <a:off x="7039326" y="3889596"/>
            <a:ext cx="1584900" cy="1584900"/>
          </a:xfrm>
          <a:prstGeom prst="rect">
            <a:avLst/>
          </a:prstGeom>
          <a:noFill/>
          <a:ln cap="flat">
            <a:noFill/>
          </a:ln>
        </p:spPr>
      </p:pic>
    </p:spTree>
    <p:extLst>
      <p:ext uri="{BB962C8B-B14F-4D97-AF65-F5344CB8AC3E}">
        <p14:creationId xmlns:p14="http://schemas.microsoft.com/office/powerpoint/2010/main" val="1401187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3779912" y="764704"/>
            <a:ext cx="8103726" cy="584775"/>
          </a:xfrm>
          <a:prstGeom prst="rect">
            <a:avLst/>
          </a:prstGeom>
          <a:noFill/>
        </p:spPr>
        <p:txBody>
          <a:bodyPr wrap="square" rtlCol="0">
            <a:spAutoFit/>
          </a:bodyPr>
          <a:lstStyle/>
          <a:p>
            <a:r>
              <a:rPr lang="pt-PT" sz="3200" b="1" dirty="0">
                <a:solidFill>
                  <a:srgbClr val="00B050"/>
                </a:solidFill>
              </a:rPr>
              <a:t>Motivations et Avantages</a:t>
            </a:r>
            <a:endParaRPr lang="pt-PT" sz="3200" b="1" dirty="0">
              <a:solidFill>
                <a:srgbClr val="00B050"/>
              </a:solidFill>
            </a:endParaRPr>
          </a:p>
        </p:txBody>
      </p:sp>
      <p:sp>
        <p:nvSpPr>
          <p:cNvPr id="7" name="TextBox 5">
            <a:extLst>
              <a:ext uri="{FF2B5EF4-FFF2-40B4-BE49-F238E27FC236}">
                <a16:creationId xmlns="" xmlns:a16="http://schemas.microsoft.com/office/drawing/2014/main" id="{69F2511D-730F-4AD1-9E6A-A33F484050B9}"/>
              </a:ext>
            </a:extLst>
          </p:cNvPr>
          <p:cNvSpPr txBox="1"/>
          <p:nvPr/>
        </p:nvSpPr>
        <p:spPr>
          <a:xfrm>
            <a:off x="755576" y="2420888"/>
            <a:ext cx="7666742" cy="2285241"/>
          </a:xfrm>
          <a:prstGeom prst="rect">
            <a:avLst/>
          </a:prstGeom>
          <a:noFill/>
          <a:ln cap="flat">
            <a:noFill/>
          </a:ln>
        </p:spPr>
        <p:txBody>
          <a:bodyPr vert="horz" wrap="square" lIns="68580" tIns="34290" rIns="68580" bIns="34290" anchor="t" anchorCtr="1" compatLnSpc="1">
            <a:spAutoFit/>
          </a:bodyPr>
          <a:lstStyle/>
          <a:p>
            <a:pPr algn="ctr" defTabSz="685800">
              <a:defRPr sz="1800" b="0" i="0" u="none" strike="noStrike" kern="0" cap="none" spc="0" baseline="0">
                <a:solidFill>
                  <a:srgbClr val="000000"/>
                </a:solidFill>
                <a:uFillTx/>
              </a:defRPr>
            </a:pPr>
            <a:r>
              <a:rPr lang="fr-FR" sz="2400" b="1" kern="0" dirty="0" smtClean="0">
                <a:solidFill>
                  <a:srgbClr val="72BF42"/>
                </a:solidFill>
                <a:latin typeface="Arial Black" panose="020B0A04020102020204" pitchFamily="34" charset="0"/>
              </a:rPr>
              <a:t>Nous </a:t>
            </a:r>
            <a:r>
              <a:rPr lang="fr-FR" sz="2400" b="1" kern="0" dirty="0">
                <a:solidFill>
                  <a:srgbClr val="72BF42"/>
                </a:solidFill>
                <a:latin typeface="Arial Black" panose="020B0A04020102020204" pitchFamily="34" charset="0"/>
              </a:rPr>
              <a:t>devons continuer à nous concentrer sur la productivité de notre forêt, mais il est important de garantir l’origine durable des produits forestiers que nous produisons et consommons!</a:t>
            </a:r>
            <a:endParaRPr lang="pt-PT" sz="2400" b="1" kern="0" dirty="0">
              <a:solidFill>
                <a:srgbClr val="72BF42"/>
              </a:solidFill>
              <a:latin typeface="Arial Black" panose="020B0A04020102020204" pitchFamily="34" charset="0"/>
            </a:endParaRPr>
          </a:p>
          <a:p>
            <a:pPr lvl="0" algn="ctr" defTabSz="685800">
              <a:defRPr sz="1800" b="0" i="0" u="none" strike="noStrike" kern="0" cap="none" spc="0" baseline="0">
                <a:solidFill>
                  <a:srgbClr val="000000"/>
                </a:solidFill>
                <a:uFillTx/>
              </a:defRPr>
            </a:pPr>
            <a:endParaRPr lang="pt-PT" sz="2400" b="1" kern="0" dirty="0">
              <a:solidFill>
                <a:srgbClr val="245C4E"/>
              </a:solidFill>
              <a:latin typeface="Arial Black" panose="020B0A04020102020204" pitchFamily="34" charset="0"/>
            </a:endParaRPr>
          </a:p>
        </p:txBody>
      </p:sp>
      <p:pic>
        <p:nvPicPr>
          <p:cNvPr id="8" name="Picture 1">
            <a:extLst>
              <a:ext uri="{FF2B5EF4-FFF2-40B4-BE49-F238E27FC236}">
                <a16:creationId xmlns="" xmlns:a16="http://schemas.microsoft.com/office/drawing/2014/main" id="{C88AE0FA-15E1-4866-B974-9A74A04EBDD7}"/>
              </a:ext>
            </a:extLst>
          </p:cNvPr>
          <p:cNvPicPr>
            <a:picLocks noChangeAspect="1"/>
          </p:cNvPicPr>
          <p:nvPr/>
        </p:nvPicPr>
        <p:blipFill>
          <a:blip r:embed="rId4"/>
          <a:srcRect l="26716" t="15722" r="12587" b="4875"/>
          <a:stretch>
            <a:fillRect/>
          </a:stretch>
        </p:blipFill>
        <p:spPr>
          <a:xfrm>
            <a:off x="6804248" y="3861048"/>
            <a:ext cx="1280225" cy="1674790"/>
          </a:xfrm>
          <a:prstGeom prst="rect">
            <a:avLst/>
          </a:prstGeom>
          <a:noFill/>
          <a:ln cap="flat">
            <a:noFill/>
          </a:ln>
        </p:spPr>
      </p:pic>
      <p:pic>
        <p:nvPicPr>
          <p:cNvPr id="9" name="Picture 3">
            <a:extLst>
              <a:ext uri="{FF2B5EF4-FFF2-40B4-BE49-F238E27FC236}">
                <a16:creationId xmlns="" xmlns:a16="http://schemas.microsoft.com/office/drawing/2014/main" id="{ABDB2C85-D777-49FD-9067-C5DBF9FD47E5}"/>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7937" b="71429" l="0" r="89964"/>
                    </a14:imgEffect>
                  </a14:imgLayer>
                </a14:imgProps>
              </a:ext>
            </a:extLst>
          </a:blip>
          <a:srcRect b="20619"/>
          <a:stretch/>
        </p:blipFill>
        <p:spPr>
          <a:xfrm>
            <a:off x="467544" y="4429210"/>
            <a:ext cx="1655098" cy="789765"/>
          </a:xfrm>
          <a:prstGeom prst="rect">
            <a:avLst/>
          </a:prstGeom>
          <a:noFill/>
          <a:ln cap="flat">
            <a:noFill/>
          </a:ln>
        </p:spPr>
      </p:pic>
    </p:spTree>
    <p:extLst>
      <p:ext uri="{BB962C8B-B14F-4D97-AF65-F5344CB8AC3E}">
        <p14:creationId xmlns:p14="http://schemas.microsoft.com/office/powerpoint/2010/main" val="42482199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4675568" y="764704"/>
            <a:ext cx="4468432" cy="720080"/>
          </a:xfrm>
          <a:prstGeom prst="rect">
            <a:avLst/>
          </a:prstGeom>
          <a:noFill/>
        </p:spPr>
        <p:txBody>
          <a:bodyPr wrap="square" rtlCol="0">
            <a:spAutoFit/>
          </a:bodyPr>
          <a:lstStyle/>
          <a:p>
            <a:r>
              <a:rPr lang="pt-PT" sz="4000" b="1" dirty="0" smtClean="0">
                <a:solidFill>
                  <a:srgbClr val="00B050"/>
                </a:solidFill>
              </a:rPr>
              <a:t>Principes généraux</a:t>
            </a:r>
            <a:endParaRPr lang="pt-PT" sz="4000" b="1" dirty="0">
              <a:solidFill>
                <a:srgbClr val="00B050"/>
              </a:solidFill>
            </a:endParaRPr>
          </a:p>
        </p:txBody>
      </p:sp>
      <p:sp>
        <p:nvSpPr>
          <p:cNvPr id="2" name="Rectangle 1"/>
          <p:cNvSpPr/>
          <p:nvPr/>
        </p:nvSpPr>
        <p:spPr>
          <a:xfrm>
            <a:off x="179512" y="2420888"/>
            <a:ext cx="8964488" cy="3293209"/>
          </a:xfrm>
          <a:prstGeom prst="rect">
            <a:avLst/>
          </a:prstGeom>
        </p:spPr>
        <p:txBody>
          <a:bodyPr wrap="square">
            <a:spAutoFit/>
          </a:bodyPr>
          <a:lstStyle/>
          <a:p>
            <a:pPr fontAlgn="base"/>
            <a:r>
              <a:rPr lang="fr-FR" b="1" dirty="0" smtClean="0">
                <a:solidFill>
                  <a:srgbClr val="181818"/>
                </a:solidFill>
                <a:latin typeface="Istok Web"/>
              </a:rPr>
              <a:t>Il </a:t>
            </a:r>
            <a:r>
              <a:rPr lang="fr-FR" b="1" dirty="0">
                <a:solidFill>
                  <a:srgbClr val="181818"/>
                </a:solidFill>
                <a:latin typeface="Istok Web"/>
              </a:rPr>
              <a:t>existe trois types de certification de gestion </a:t>
            </a:r>
            <a:r>
              <a:rPr lang="fr-FR" b="1" dirty="0" smtClean="0">
                <a:solidFill>
                  <a:srgbClr val="181818"/>
                </a:solidFill>
                <a:latin typeface="Istok Web"/>
              </a:rPr>
              <a:t>forestière :</a:t>
            </a:r>
            <a:r>
              <a:rPr lang="fr-FR" sz="1600" dirty="0"/>
              <a:t/>
            </a:r>
            <a:br>
              <a:rPr lang="fr-FR" sz="1600" dirty="0"/>
            </a:br>
            <a:r>
              <a:rPr lang="fr-FR" sz="1600" dirty="0"/>
              <a:t/>
            </a:r>
            <a:br>
              <a:rPr lang="fr-FR" sz="1600" dirty="0"/>
            </a:br>
            <a:r>
              <a:rPr lang="fr-FR" sz="1600" b="1" dirty="0">
                <a:solidFill>
                  <a:srgbClr val="181818"/>
                </a:solidFill>
                <a:latin typeface="Istok Web"/>
              </a:rPr>
              <a:t>Individuel </a:t>
            </a:r>
            <a:r>
              <a:rPr lang="fr-FR" sz="1600" dirty="0"/>
              <a:t>(option pour FSC® et </a:t>
            </a:r>
            <a:r>
              <a:rPr lang="fr-FR" sz="1600" dirty="0" smtClean="0"/>
              <a:t>PEFC</a:t>
            </a:r>
            <a:r>
              <a:rPr lang="pt-PT" sz="1600" dirty="0">
                <a:solidFill>
                  <a:srgbClr val="181818"/>
                </a:solidFill>
                <a:latin typeface="Istok Web"/>
              </a:rPr>
              <a:t>©</a:t>
            </a:r>
            <a:r>
              <a:rPr lang="fr-FR" sz="1600" dirty="0" smtClean="0"/>
              <a:t>) </a:t>
            </a:r>
            <a:r>
              <a:rPr lang="fr-FR" sz="1600" dirty="0"/>
              <a:t>- Se produit lorsqu'un propriétaire forestier demande une certification individuelle de la zone forestière qu'il possède ou gère.</a:t>
            </a:r>
            <a:br>
              <a:rPr lang="fr-FR" sz="1600" dirty="0"/>
            </a:br>
            <a:r>
              <a:rPr lang="fr-FR" sz="1600" b="1" dirty="0" smtClean="0">
                <a:solidFill>
                  <a:srgbClr val="181818"/>
                </a:solidFill>
                <a:latin typeface="Istok Web"/>
              </a:rPr>
              <a:t>Groupe</a:t>
            </a:r>
            <a:r>
              <a:rPr lang="fr-FR" sz="1600" dirty="0" smtClean="0"/>
              <a:t> </a:t>
            </a:r>
            <a:r>
              <a:rPr lang="fr-FR" sz="1600" dirty="0"/>
              <a:t>(option pour FSC® et </a:t>
            </a:r>
            <a:r>
              <a:rPr lang="fr-FR" sz="1600" dirty="0" smtClean="0"/>
              <a:t>PEFC</a:t>
            </a:r>
            <a:r>
              <a:rPr lang="pt-PT" sz="1600" dirty="0">
                <a:solidFill>
                  <a:srgbClr val="181818"/>
                </a:solidFill>
                <a:latin typeface="Istok Web"/>
              </a:rPr>
              <a:t>©</a:t>
            </a:r>
            <a:r>
              <a:rPr lang="fr-FR" sz="1600" dirty="0" smtClean="0"/>
              <a:t>) </a:t>
            </a:r>
            <a:r>
              <a:rPr lang="fr-FR" sz="1600" dirty="0"/>
              <a:t>- Il regroupe, dans un même certificat, plusieurs propriétaires </a:t>
            </a:r>
            <a:r>
              <a:rPr lang="fr-FR" sz="1600" dirty="0" smtClean="0"/>
              <a:t>ou </a:t>
            </a:r>
            <a:r>
              <a:rPr lang="fr-FR" sz="1600" dirty="0"/>
              <a:t>gestionnaires forestiers </a:t>
            </a:r>
            <a:r>
              <a:rPr lang="fr-FR" sz="1600" dirty="0" smtClean="0"/>
              <a:t>. </a:t>
            </a:r>
            <a:r>
              <a:rPr lang="fr-FR" sz="1600" dirty="0"/>
              <a:t>Toutes les unités de gestion forestière qui adhèrent au groupe doivent se conformer aux normes et règles établies.</a:t>
            </a:r>
            <a:br>
              <a:rPr lang="fr-FR" sz="1600" dirty="0"/>
            </a:br>
            <a:r>
              <a:rPr lang="fr-FR" sz="1600" b="1" dirty="0" smtClean="0">
                <a:solidFill>
                  <a:srgbClr val="181818"/>
                </a:solidFill>
                <a:latin typeface="Istok Web"/>
              </a:rPr>
              <a:t>Régional </a:t>
            </a:r>
            <a:r>
              <a:rPr lang="fr-FR" sz="1600" dirty="0">
                <a:solidFill>
                  <a:srgbClr val="181818"/>
                </a:solidFill>
                <a:latin typeface="Istok Web"/>
              </a:rPr>
              <a:t>(</a:t>
            </a:r>
            <a:r>
              <a:rPr lang="fr-FR" sz="1600" dirty="0"/>
              <a:t>option pour </a:t>
            </a:r>
            <a:r>
              <a:rPr lang="fr-FR" sz="1600" dirty="0" smtClean="0"/>
              <a:t>PEFC</a:t>
            </a:r>
            <a:r>
              <a:rPr lang="pt-PT" sz="1600" dirty="0">
                <a:solidFill>
                  <a:srgbClr val="181818"/>
                </a:solidFill>
                <a:latin typeface="Istok Web"/>
              </a:rPr>
              <a:t>©</a:t>
            </a:r>
            <a:r>
              <a:rPr lang="fr-FR" sz="1600" dirty="0" smtClean="0"/>
              <a:t> Espagne uniquement</a:t>
            </a:r>
            <a:r>
              <a:rPr lang="fr-FR" sz="1600" dirty="0"/>
              <a:t>) - La certification forestière régionale est un processus permettant aux propriétaires / gestionnaires de forêts </a:t>
            </a:r>
            <a:r>
              <a:rPr lang="fr-FR" sz="1600" dirty="0" smtClean="0"/>
              <a:t>d’adhérer</a:t>
            </a:r>
            <a:r>
              <a:rPr lang="fr-FR" sz="1600" dirty="0"/>
              <a:t>, par région géographique, en souscrivant à un code commun de bonnes pratiques forestières et à des modèles forestiers prédéfinis et alignés sur les instruments de politique forestière </a:t>
            </a:r>
            <a:r>
              <a:rPr lang="fr-FR" sz="1600" dirty="0" smtClean="0"/>
              <a:t>nationale </a:t>
            </a:r>
            <a:r>
              <a:rPr lang="fr-FR" sz="1600" dirty="0"/>
              <a:t>en </a:t>
            </a:r>
            <a:r>
              <a:rPr lang="fr-FR" sz="1600" dirty="0" smtClean="0"/>
              <a:t>vigueur </a:t>
            </a:r>
            <a:r>
              <a:rPr lang="fr-FR" sz="1600" dirty="0"/>
              <a:t>pour cette région. Le système de certification forestière est géré par une seule entité administrative, qui regroupe les structures locales de promotion et de soutien de la gestion forestière.</a:t>
            </a:r>
            <a:endParaRPr lang="en-US" sz="1600" b="1" dirty="0">
              <a:solidFill>
                <a:srgbClr val="181818"/>
              </a:solidFill>
              <a:latin typeface="Istok Web"/>
            </a:endParaRPr>
          </a:p>
        </p:txBody>
      </p:sp>
    </p:spTree>
    <p:extLst>
      <p:ext uri="{BB962C8B-B14F-4D97-AF65-F5344CB8AC3E}">
        <p14:creationId xmlns:p14="http://schemas.microsoft.com/office/powerpoint/2010/main" val="35354404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r="-2000"/>
          </a:stretch>
        </a:blipFill>
        <a:effectLst/>
      </p:bgPr>
    </p:bg>
    <p:spTree>
      <p:nvGrpSpPr>
        <p:cNvPr id="1" name=""/>
        <p:cNvGrpSpPr/>
        <p:nvPr/>
      </p:nvGrpSpPr>
      <p:grpSpPr>
        <a:xfrm>
          <a:off x="0" y="0"/>
          <a:ext cx="0" cy="0"/>
          <a:chOff x="0" y="0"/>
          <a:chExt cx="0" cy="0"/>
        </a:xfrm>
      </p:grpSpPr>
      <p:sp>
        <p:nvSpPr>
          <p:cNvPr id="18" name="TextBox 17"/>
          <p:cNvSpPr txBox="1"/>
          <p:nvPr/>
        </p:nvSpPr>
        <p:spPr>
          <a:xfrm>
            <a:off x="2555776" y="764704"/>
            <a:ext cx="6588224" cy="707886"/>
          </a:xfrm>
          <a:prstGeom prst="rect">
            <a:avLst/>
          </a:prstGeom>
          <a:noFill/>
        </p:spPr>
        <p:txBody>
          <a:bodyPr wrap="square" rtlCol="0">
            <a:spAutoFit/>
          </a:bodyPr>
          <a:lstStyle/>
          <a:p>
            <a:r>
              <a:rPr lang="pt-PT" sz="4000" b="1" dirty="0">
                <a:solidFill>
                  <a:srgbClr val="00B050"/>
                </a:solidFill>
              </a:rPr>
              <a:t>	 </a:t>
            </a:r>
            <a:r>
              <a:rPr lang="pt-PT" sz="4000" b="1" dirty="0">
                <a:solidFill>
                  <a:srgbClr val="00B050"/>
                </a:solidFill>
              </a:rPr>
              <a:t>Principes </a:t>
            </a:r>
            <a:r>
              <a:rPr lang="pt-PT" sz="4000" b="1" dirty="0" smtClean="0">
                <a:solidFill>
                  <a:srgbClr val="00B050"/>
                </a:solidFill>
              </a:rPr>
              <a:t>généraux </a:t>
            </a:r>
            <a:r>
              <a:rPr lang="pt-PT" sz="4000" b="1" dirty="0" smtClean="0">
                <a:solidFill>
                  <a:srgbClr val="00B050"/>
                </a:solidFill>
              </a:rPr>
              <a:t>- </a:t>
            </a:r>
            <a:r>
              <a:rPr lang="pt-PT" sz="4000" b="1" dirty="0" smtClean="0">
                <a:solidFill>
                  <a:srgbClr val="00B050"/>
                </a:solidFill>
              </a:rPr>
              <a:t>FSC</a:t>
            </a:r>
            <a:endParaRPr lang="pt-PT" sz="4000" b="1" dirty="0">
              <a:solidFill>
                <a:srgbClr val="00B050"/>
              </a:solidFill>
            </a:endParaRPr>
          </a:p>
        </p:txBody>
      </p:sp>
      <p:sp>
        <p:nvSpPr>
          <p:cNvPr id="2" name="ZoneTexte 1"/>
          <p:cNvSpPr txBox="1"/>
          <p:nvPr/>
        </p:nvSpPr>
        <p:spPr>
          <a:xfrm>
            <a:off x="238079" y="2420888"/>
            <a:ext cx="8280920" cy="3416320"/>
          </a:xfrm>
          <a:prstGeom prst="rect">
            <a:avLst/>
          </a:prstGeom>
          <a:noFill/>
        </p:spPr>
        <p:txBody>
          <a:bodyPr wrap="square" rtlCol="0">
            <a:spAutoFit/>
          </a:bodyPr>
          <a:lstStyle/>
          <a:p>
            <a:r>
              <a:rPr lang="fr-FR" sz="2400" dirty="0"/>
              <a:t>1 - engagement à long terme;</a:t>
            </a:r>
            <a:br>
              <a:rPr lang="fr-FR" sz="2400" dirty="0"/>
            </a:br>
            <a:r>
              <a:rPr lang="fr-FR" sz="2400" dirty="0"/>
              <a:t>2- </a:t>
            </a:r>
            <a:r>
              <a:rPr lang="fr-FR" sz="2400" dirty="0" smtClean="0"/>
              <a:t>formation</a:t>
            </a:r>
            <a:r>
              <a:rPr lang="fr-FR" sz="2400" dirty="0"/>
              <a:t>, TVH, BIT;</a:t>
            </a:r>
            <a:br>
              <a:rPr lang="fr-FR" sz="2400" dirty="0"/>
            </a:br>
            <a:r>
              <a:rPr lang="fr-FR" sz="2400" dirty="0"/>
              <a:t>4 - implication dans la prise de décision;</a:t>
            </a:r>
            <a:br>
              <a:rPr lang="fr-FR" sz="2400" dirty="0"/>
            </a:br>
            <a:r>
              <a:rPr lang="fr-FR" sz="2400" dirty="0"/>
              <a:t>5 </a:t>
            </a:r>
            <a:r>
              <a:rPr lang="fr-FR" sz="2400" dirty="0" smtClean="0"/>
              <a:t>– pratiques diverses, </a:t>
            </a:r>
            <a:r>
              <a:rPr lang="fr-FR" sz="2400" dirty="0"/>
              <a:t>viabilité économique;</a:t>
            </a:r>
            <a:br>
              <a:rPr lang="fr-FR" sz="2400" dirty="0"/>
            </a:br>
            <a:r>
              <a:rPr lang="fr-FR" sz="2400" dirty="0"/>
              <a:t>6 - évaluation des risques, protection des espèces et des habitats</a:t>
            </a:r>
            <a:br>
              <a:rPr lang="fr-FR" sz="2400" dirty="0"/>
            </a:br>
            <a:r>
              <a:rPr lang="fr-FR" sz="2400" dirty="0"/>
              <a:t>7 - objectifs de gestion, participation à la propriété intellectuelle</a:t>
            </a:r>
            <a:br>
              <a:rPr lang="fr-FR" sz="2400" dirty="0"/>
            </a:br>
            <a:r>
              <a:rPr lang="fr-FR" sz="2400" dirty="0"/>
              <a:t>8 - </a:t>
            </a:r>
            <a:r>
              <a:rPr lang="fr-FR" sz="2400" dirty="0" smtClean="0"/>
              <a:t>suivi </a:t>
            </a:r>
            <a:r>
              <a:rPr lang="fr-FR" sz="2400" dirty="0"/>
              <a:t>des activités et des impacts</a:t>
            </a:r>
            <a:br>
              <a:rPr lang="fr-FR" sz="2400" dirty="0"/>
            </a:br>
            <a:r>
              <a:rPr lang="fr-FR" sz="2400" dirty="0"/>
              <a:t>10 - bonnes </a:t>
            </a:r>
            <a:r>
              <a:rPr lang="fr-FR" sz="2400" dirty="0" smtClean="0"/>
              <a:t>pratiques (pas </a:t>
            </a:r>
            <a:r>
              <a:rPr lang="fr-FR" sz="2400" dirty="0"/>
              <a:t>d'utilisation d'OGM, </a:t>
            </a:r>
            <a:r>
              <a:rPr lang="fr-FR" sz="2400" dirty="0" smtClean="0"/>
              <a:t>usage raisonné des pesticides)</a:t>
            </a:r>
            <a:endParaRPr lang="fr-FR" sz="2400" dirty="0"/>
          </a:p>
        </p:txBody>
      </p:sp>
    </p:spTree>
    <p:extLst>
      <p:ext uri="{BB962C8B-B14F-4D97-AF65-F5344CB8AC3E}">
        <p14:creationId xmlns:p14="http://schemas.microsoft.com/office/powerpoint/2010/main" val="231954967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1897</TotalTime>
  <Words>882</Words>
  <Application>Microsoft Office PowerPoint</Application>
  <PresentationFormat>Affichage à l'écran (4:3)</PresentationFormat>
  <Paragraphs>99</Paragraphs>
  <Slides>17</Slides>
  <Notes>17</Notes>
  <HiddenSlides>0</HiddenSlides>
  <MMClips>0</MMClips>
  <ScaleCrop>false</ScaleCrop>
  <HeadingPairs>
    <vt:vector size="4" baseType="variant">
      <vt:variant>
        <vt:lpstr>Thème</vt:lpstr>
      </vt:variant>
      <vt:variant>
        <vt:i4>1</vt:i4>
      </vt:variant>
      <vt:variant>
        <vt:lpstr>Titres des diapositives</vt:lpstr>
      </vt:variant>
      <vt:variant>
        <vt:i4>17</vt:i4>
      </vt:variant>
    </vt:vector>
  </HeadingPairs>
  <TitlesOfParts>
    <vt:vector size="18" baseType="lpstr">
      <vt:lpstr>Tema de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Montse Vázquez</dc:creator>
  <cp:lastModifiedBy>Forêt Modèle</cp:lastModifiedBy>
  <cp:revision>158</cp:revision>
  <dcterms:created xsi:type="dcterms:W3CDTF">2017-01-17T11:40:31Z</dcterms:created>
  <dcterms:modified xsi:type="dcterms:W3CDTF">2019-11-22T10:51:59Z</dcterms:modified>
</cp:coreProperties>
</file>