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4825" cy="97504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wrap="none" lIns="0" tIns="0" rIns="0" bIns="0"/>
          <a:lstStyle/>
          <a:p>
            <a:r>
              <a:rPr lang="fr-FR"/>
              <a:t>Cliquez pour modifier le format des notes</a:t>
            </a:r>
            <a:endParaRPr/>
          </a:p>
        </p:txBody>
      </p:sp>
      <p:sp>
        <p:nvSpPr>
          <p:cNvPr id="79" name="PlaceHolder 2"/>
          <p:cNvSpPr>
            <a:spLocks noGrp="1"/>
          </p:cNvSpPr>
          <p:nvPr>
            <p:ph type="hdr"/>
          </p:nvPr>
        </p:nvSpPr>
        <p:spPr>
          <a:xfrm>
            <a:off x="0" y="0"/>
            <a:ext cx="3280680" cy="534240"/>
          </a:xfrm>
          <a:prstGeom prst="rect">
            <a:avLst/>
          </a:prstGeom>
        </p:spPr>
        <p:txBody>
          <a:bodyPr wrap="none" lIns="0" tIns="0" rIns="0" bIns="0"/>
          <a:lstStyle/>
          <a:p>
            <a:r>
              <a:rPr lang="fr-FR"/>
              <a:t>&lt;en-tête&gt;</a:t>
            </a:r>
            <a:endParaRPr/>
          </a:p>
        </p:txBody>
      </p:sp>
      <p:sp>
        <p:nvSpPr>
          <p:cNvPr id="80" name="PlaceHolder 3"/>
          <p:cNvSpPr>
            <a:spLocks noGrp="1"/>
          </p:cNvSpPr>
          <p:nvPr>
            <p:ph type="dt"/>
          </p:nvPr>
        </p:nvSpPr>
        <p:spPr>
          <a:xfrm>
            <a:off x="4278960" y="0"/>
            <a:ext cx="3280680" cy="534240"/>
          </a:xfrm>
          <a:prstGeom prst="rect">
            <a:avLst/>
          </a:prstGeom>
        </p:spPr>
        <p:txBody>
          <a:bodyPr wrap="none" lIns="0" tIns="0" rIns="0" bIns="0"/>
          <a:lstStyle/>
          <a:p>
            <a:pPr algn="r"/>
            <a:r>
              <a:rPr lang="fr-FR"/>
              <a:t>&lt;date/heure&gt;</a:t>
            </a:r>
            <a:endParaRPr/>
          </a:p>
        </p:txBody>
      </p:sp>
      <p:sp>
        <p:nvSpPr>
          <p:cNvPr id="81" name="PlaceHolder 4"/>
          <p:cNvSpPr>
            <a:spLocks noGrp="1"/>
          </p:cNvSpPr>
          <p:nvPr>
            <p:ph type="ftr"/>
          </p:nvPr>
        </p:nvSpPr>
        <p:spPr>
          <a:xfrm>
            <a:off x="0" y="10157400"/>
            <a:ext cx="3280680" cy="534240"/>
          </a:xfrm>
          <a:prstGeom prst="rect">
            <a:avLst/>
          </a:prstGeom>
        </p:spPr>
        <p:txBody>
          <a:bodyPr wrap="none" lIns="0" tIns="0" rIns="0" bIns="0" anchor="b"/>
          <a:lstStyle/>
          <a:p>
            <a:r>
              <a:rPr lang="fr-FR"/>
              <a:t>&lt;pied de page&gt;</a:t>
            </a:r>
            <a:endParaRPr/>
          </a:p>
        </p:txBody>
      </p:sp>
      <p:sp>
        <p:nvSpPr>
          <p:cNvPr id="82"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A5A0D8B8-1B92-43A3-9E70-9DA0FFEBA844}" type="slidenum">
              <a:rPr lang="fr-FR"/>
              <a:t>‹N°›</a:t>
            </a:fld>
            <a:endParaRPr/>
          </a:p>
        </p:txBody>
      </p:sp>
    </p:spTree>
    <p:extLst>
      <p:ext uri="{BB962C8B-B14F-4D97-AF65-F5344CB8AC3E}">
        <p14:creationId xmlns:p14="http://schemas.microsoft.com/office/powerpoint/2010/main" val="312093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3884760" y="9263160"/>
            <a:ext cx="2970000" cy="487080"/>
          </a:xfrm>
          <a:prstGeom prst="rect">
            <a:avLst/>
          </a:prstGeom>
        </p:spPr>
        <p:txBody>
          <a:bodyPr lIns="95040" tIns="47520" rIns="95040" bIns="47520" anchor="b"/>
          <a:lstStyle/>
          <a:p>
            <a:pPr algn="r">
              <a:lnSpc>
                <a:spcPct val="100000"/>
              </a:lnSpc>
            </a:pPr>
            <a:fld id="{7F6B20FF-8B4A-4C4A-B4A3-E4B93868C737}" type="slidenum">
              <a:rPr lang="fr-FR" sz="1200">
                <a:latin typeface="Times New Roman"/>
              </a:rPr>
              <a:t>1</a:t>
            </a:fld>
            <a:endParaRPr/>
          </a:p>
        </p:txBody>
      </p:sp>
      <p:sp>
        <p:nvSpPr>
          <p:cNvPr id="210" name="PlaceHolder 2"/>
          <p:cNvSpPr>
            <a:spLocks noGrp="1"/>
          </p:cNvSpPr>
          <p:nvPr>
            <p:ph type="body"/>
          </p:nvPr>
        </p:nvSpPr>
        <p:spPr>
          <a:xfrm>
            <a:off x="912960" y="4630680"/>
            <a:ext cx="5028840" cy="4387320"/>
          </a:xfrm>
          <a:prstGeom prst="rect">
            <a:avLst/>
          </a:prstGeom>
        </p:spPr>
        <p:txBody>
          <a:bodyPr lIns="95040" tIns="47520" rIns="95040" bIns="47520"/>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27"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8"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3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32"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33"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35"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6"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37" name="Image 36"/>
          <p:cNvPicPr/>
          <p:nvPr/>
        </p:nvPicPr>
        <p:blipFill>
          <a:blip r:embed="rId2"/>
          <a:stretch>
            <a:fillRect/>
          </a:stretch>
        </p:blipFill>
        <p:spPr>
          <a:xfrm>
            <a:off x="5492520" y="3681360"/>
            <a:ext cx="2377440" cy="1896840"/>
          </a:xfrm>
          <a:prstGeom prst="rect">
            <a:avLst/>
          </a:prstGeom>
          <a:ln>
            <a:noFill/>
          </a:ln>
        </p:spPr>
      </p:pic>
      <p:pic>
        <p:nvPicPr>
          <p:cNvPr id="38" name="Image 37"/>
          <p:cNvPicPr/>
          <p:nvPr/>
        </p:nvPicPr>
        <p:blipFill>
          <a:blip r:embed="rId2"/>
          <a:stretch>
            <a:fillRect/>
          </a:stretch>
        </p:blipFill>
        <p:spPr>
          <a:xfrm>
            <a:off x="1276200" y="3681360"/>
            <a:ext cx="2377440" cy="1896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45"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47"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49"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50"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5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55"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56"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6"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58"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59"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60"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6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64"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66"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67"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69"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70"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71"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72"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7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7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76" name="Image 75"/>
          <p:cNvPicPr/>
          <p:nvPr/>
        </p:nvPicPr>
        <p:blipFill>
          <a:blip r:embed="rId2"/>
          <a:stretch>
            <a:fillRect/>
          </a:stretch>
        </p:blipFill>
        <p:spPr>
          <a:xfrm>
            <a:off x="5492520" y="3681360"/>
            <a:ext cx="2377440" cy="1896840"/>
          </a:xfrm>
          <a:prstGeom prst="rect">
            <a:avLst/>
          </a:prstGeom>
          <a:ln>
            <a:noFill/>
          </a:ln>
        </p:spPr>
      </p:pic>
      <p:pic>
        <p:nvPicPr>
          <p:cNvPr id="77" name="Image 76"/>
          <p:cNvPicPr/>
          <p:nvPr/>
        </p:nvPicPr>
        <p:blipFill>
          <a:blip r:embed="rId2"/>
          <a:stretch>
            <a:fillRect/>
          </a:stretch>
        </p:blipFill>
        <p:spPr>
          <a:xfrm>
            <a:off x="1276200" y="3681360"/>
            <a:ext cx="2377440" cy="18968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8"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10"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1"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15"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6"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7"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19"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20"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1"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tIns="0" rIns="0" bIns="0" anchor="ctr"/>
          <a:lstStyle/>
          <a:p>
            <a:pPr algn="just"/>
            <a:endParaRPr/>
          </a:p>
        </p:txBody>
      </p:sp>
      <p:sp>
        <p:nvSpPr>
          <p:cNvPr id="23"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4"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5"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dt"/>
          </p:nvPr>
        </p:nvSpPr>
        <p:spPr>
          <a:xfrm>
            <a:off x="685800" y="6248520"/>
            <a:ext cx="1904760" cy="456840"/>
          </a:xfrm>
          <a:prstGeom prst="rect">
            <a:avLst/>
          </a:prstGeom>
        </p:spPr>
        <p:txBody>
          <a:bodyPr/>
          <a:lstStyle/>
          <a:p>
            <a:endParaRPr/>
          </a:p>
        </p:txBody>
      </p:sp>
      <p:sp>
        <p:nvSpPr>
          <p:cNvPr id="6" name="PlaceHolder 2"/>
          <p:cNvSpPr>
            <a:spLocks noGrp="1"/>
          </p:cNvSpPr>
          <p:nvPr>
            <p:ph type="ftr"/>
          </p:nvPr>
        </p:nvSpPr>
        <p:spPr>
          <a:xfrm>
            <a:off x="3124080" y="6248520"/>
            <a:ext cx="2895120" cy="456840"/>
          </a:xfrm>
          <a:prstGeom prst="rect">
            <a:avLst/>
          </a:prstGeom>
        </p:spPr>
        <p:txBody>
          <a:bodyPr/>
          <a:lstStyle/>
          <a:p>
            <a:endParaRPr/>
          </a:p>
        </p:txBody>
      </p:sp>
      <p:sp>
        <p:nvSpPr>
          <p:cNvPr id="2" name="PlaceHolder 3"/>
          <p:cNvSpPr>
            <a:spLocks noGrp="1"/>
          </p:cNvSpPr>
          <p:nvPr>
            <p:ph type="sldNum"/>
          </p:nvPr>
        </p:nvSpPr>
        <p:spPr>
          <a:xfrm>
            <a:off x="6553080" y="6248520"/>
            <a:ext cx="1904760" cy="456840"/>
          </a:xfrm>
          <a:prstGeom prst="rect">
            <a:avLst/>
          </a:prstGeom>
        </p:spPr>
        <p:txBody>
          <a:bodyPr/>
          <a:lstStyle/>
          <a:p>
            <a:pPr>
              <a:lnSpc>
                <a:spcPct val="100000"/>
              </a:lnSpc>
            </a:pPr>
            <a:fld id="{670EBC14-5970-46BD-9FD2-28F317AEAAE4}" type="slidenum">
              <a:rPr lang="fr-FR" sz="1400">
                <a:solidFill>
                  <a:srgbClr val="000000"/>
                </a:solidFill>
                <a:latin typeface="Times New Roman"/>
              </a:rPr>
              <a:t>‹N°›</a:t>
            </a:fld>
            <a:endParaRPr/>
          </a:p>
        </p:txBody>
      </p:sp>
      <p:sp>
        <p:nvSpPr>
          <p:cNvPr id="3" name="PlaceHolder 4"/>
          <p:cNvSpPr>
            <a:spLocks noGrp="1"/>
          </p:cNvSpPr>
          <p:nvPr>
            <p:ph type="title"/>
          </p:nvPr>
        </p:nvSpPr>
        <p:spPr>
          <a:xfrm>
            <a:off x="457200" y="273600"/>
            <a:ext cx="8229240" cy="1144800"/>
          </a:xfrm>
          <a:prstGeom prst="rect">
            <a:avLst/>
          </a:prstGeom>
        </p:spPr>
        <p:txBody>
          <a:bodyPr wrap="none" lIns="0" tIns="0" rIns="0" bIns="0" anchor="ctr"/>
          <a:lstStyle/>
          <a:p>
            <a:pPr algn="just"/>
            <a:r>
              <a:rPr lang="it-IT"/>
              <a:t>Cliquez pour éditer le format du texte-titre</a:t>
            </a:r>
            <a:endParaRPr/>
          </a:p>
        </p:txBody>
      </p:sp>
      <p:sp>
        <p:nvSpPr>
          <p:cNvPr id="4"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it-IT"/>
              <a:t>Cliquez pour éditer le format du plan de texte</a:t>
            </a:r>
            <a:endParaRPr/>
          </a:p>
          <a:p>
            <a:pPr lvl="1">
              <a:buSzPct val="25000"/>
              <a:buFont typeface="StarSymbol"/>
              <a:buChar char=""/>
            </a:pPr>
            <a:r>
              <a:rPr lang="it-IT"/>
              <a:t>Second niveau de plan</a:t>
            </a:r>
            <a:endParaRPr/>
          </a:p>
          <a:p>
            <a:pPr lvl="2">
              <a:buSzPct val="25000"/>
              <a:buFont typeface="StarSymbol"/>
              <a:buChar char=""/>
            </a:pPr>
            <a:r>
              <a:rPr lang="it-IT"/>
              <a:t>Troisième niveau de plan</a:t>
            </a:r>
            <a:endParaRPr/>
          </a:p>
          <a:p>
            <a:pPr lvl="3">
              <a:buSzPct val="25000"/>
              <a:buFont typeface="StarSymbol"/>
              <a:buChar char=""/>
            </a:pPr>
            <a:r>
              <a:rPr lang="it-IT"/>
              <a:t>Quatrième niveau de plan</a:t>
            </a:r>
            <a:endParaRPr/>
          </a:p>
          <a:p>
            <a:pPr lvl="4">
              <a:buSzPct val="25000"/>
              <a:buFont typeface="StarSymbol"/>
              <a:buChar char=""/>
            </a:pPr>
            <a:r>
              <a:rPr lang="it-IT"/>
              <a:t>Cinquième niveau de plan</a:t>
            </a:r>
            <a:endParaRPr/>
          </a:p>
          <a:p>
            <a:pPr lvl="5">
              <a:buSzPct val="25000"/>
              <a:buFont typeface="StarSymbol"/>
              <a:buChar char=""/>
            </a:pPr>
            <a:r>
              <a:rPr lang="it-IT"/>
              <a:t>Sixième niveau de plan</a:t>
            </a:r>
            <a:endParaRPr/>
          </a:p>
          <a:p>
            <a:pPr lvl="6">
              <a:buSzPct val="25000"/>
              <a:buFont typeface="StarSymbol"/>
              <a:buChar char=""/>
            </a:pPr>
            <a:r>
              <a:rPr lang="it-IT"/>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it-IT" sz="4400">
                <a:solidFill>
                  <a:srgbClr val="808000"/>
                </a:solidFill>
                <a:latin typeface="Times New Roman"/>
              </a:rPr>
              <a:t>Cliquez pour éditer le format du texte-titreFare clic per modificare lo stile del titolo</a:t>
            </a:r>
            <a:endParaRPr/>
          </a:p>
        </p:txBody>
      </p:sp>
      <p:sp>
        <p:nvSpPr>
          <p:cNvPr id="40" name="PlaceHolder 2"/>
          <p:cNvSpPr>
            <a:spLocks noGrp="1"/>
          </p:cNvSpPr>
          <p:nvPr>
            <p:ph type="body"/>
          </p:nvPr>
        </p:nvSpPr>
        <p:spPr>
          <a:xfrm>
            <a:off x="685800" y="1981080"/>
            <a:ext cx="7772040" cy="4114440"/>
          </a:xfrm>
          <a:prstGeom prst="rect">
            <a:avLst/>
          </a:prstGeom>
        </p:spPr>
        <p:txBody>
          <a:bodyPr/>
          <a:lstStyle/>
          <a:p>
            <a:pPr>
              <a:buSzPct val="25000"/>
              <a:buFont typeface="StarSymbol"/>
              <a:buChar char=""/>
            </a:pPr>
            <a:r>
              <a:rPr lang="it-IT" sz="3200">
                <a:solidFill>
                  <a:srgbClr val="000000"/>
                </a:solidFill>
                <a:latin typeface="Times New Roman"/>
              </a:rPr>
              <a:t>Cliquez pour éditer le format du plan de texte</a:t>
            </a:r>
            <a:endParaRPr/>
          </a:p>
          <a:p>
            <a:pPr lvl="1">
              <a:buSzPct val="25000"/>
              <a:buFont typeface="StarSymbol"/>
              <a:buChar char=""/>
            </a:pPr>
            <a:r>
              <a:rPr lang="it-IT" sz="3200">
                <a:solidFill>
                  <a:srgbClr val="000000"/>
                </a:solidFill>
                <a:latin typeface="Times New Roman"/>
              </a:rPr>
              <a:t>Second niveau de plan</a:t>
            </a:r>
            <a:endParaRPr/>
          </a:p>
          <a:p>
            <a:pPr lvl="2">
              <a:buSzPct val="25000"/>
              <a:buFont typeface="StarSymbol"/>
              <a:buChar char=""/>
            </a:pPr>
            <a:r>
              <a:rPr lang="it-IT" sz="3200">
                <a:solidFill>
                  <a:srgbClr val="000000"/>
                </a:solidFill>
                <a:latin typeface="Times New Roman"/>
              </a:rPr>
              <a:t>Troisième niveau de plan</a:t>
            </a:r>
            <a:endParaRPr/>
          </a:p>
          <a:p>
            <a:pPr lvl="3">
              <a:buSzPct val="25000"/>
              <a:buFont typeface="StarSymbol"/>
              <a:buChar char=""/>
            </a:pPr>
            <a:r>
              <a:rPr lang="it-IT" sz="3200">
                <a:solidFill>
                  <a:srgbClr val="000000"/>
                </a:solidFill>
                <a:latin typeface="Times New Roman"/>
              </a:rPr>
              <a:t>Quatrième niveau de plan</a:t>
            </a:r>
            <a:endParaRPr/>
          </a:p>
          <a:p>
            <a:pPr lvl="4">
              <a:buSzPct val="25000"/>
              <a:buFont typeface="StarSymbol"/>
              <a:buChar char=""/>
            </a:pPr>
            <a:r>
              <a:rPr lang="it-IT" sz="3200">
                <a:solidFill>
                  <a:srgbClr val="000000"/>
                </a:solidFill>
                <a:latin typeface="Times New Roman"/>
              </a:rPr>
              <a:t>Cinquième niveau de plan</a:t>
            </a:r>
            <a:endParaRPr/>
          </a:p>
          <a:p>
            <a:pPr lvl="5">
              <a:buSzPct val="25000"/>
              <a:buFont typeface="StarSymbol"/>
              <a:buChar char=""/>
            </a:pPr>
            <a:r>
              <a:rPr lang="it-IT" sz="3200">
                <a:solidFill>
                  <a:srgbClr val="000000"/>
                </a:solidFill>
                <a:latin typeface="Times New Roman"/>
              </a:rPr>
              <a:t>Sixième niveau de plan</a:t>
            </a:r>
            <a:endParaRPr/>
          </a:p>
          <a:p>
            <a:pPr>
              <a:lnSpc>
                <a:spcPct val="100000"/>
              </a:lnSpc>
              <a:buFont typeface="StarSymbol"/>
              <a:buChar char=""/>
            </a:pPr>
            <a:r>
              <a:rPr lang="it-IT" sz="3200">
                <a:solidFill>
                  <a:srgbClr val="000000"/>
                </a:solidFill>
                <a:latin typeface="Times New Roman"/>
              </a:rPr>
              <a:t>Septième niveau de planFare clic per modificare stili del testo dello schema</a:t>
            </a:r>
            <a:endParaRPr/>
          </a:p>
          <a:p>
            <a:pPr lvl="1">
              <a:lnSpc>
                <a:spcPct val="100000"/>
              </a:lnSpc>
              <a:buFont typeface="StarSymbol"/>
              <a:buChar char=""/>
            </a:pPr>
            <a:r>
              <a:rPr lang="it-IT" sz="2800">
                <a:solidFill>
                  <a:srgbClr val="000000"/>
                </a:solidFill>
                <a:latin typeface="Times New Roman"/>
              </a:rPr>
              <a:t>Secondo livello</a:t>
            </a:r>
            <a:endParaRPr/>
          </a:p>
          <a:p>
            <a:pPr lvl="2">
              <a:lnSpc>
                <a:spcPct val="100000"/>
              </a:lnSpc>
              <a:buFont typeface="StarSymbol"/>
              <a:buChar char=""/>
            </a:pPr>
            <a:r>
              <a:rPr lang="it-IT" sz="2400">
                <a:solidFill>
                  <a:srgbClr val="000000"/>
                </a:solidFill>
                <a:latin typeface="Times New Roman"/>
              </a:rPr>
              <a:t>Terzo livello</a:t>
            </a:r>
            <a:endParaRPr/>
          </a:p>
          <a:p>
            <a:pPr lvl="3">
              <a:lnSpc>
                <a:spcPct val="100000"/>
              </a:lnSpc>
              <a:buFont typeface="StarSymbol"/>
              <a:buChar char=""/>
            </a:pPr>
            <a:r>
              <a:rPr lang="it-IT" sz="2000">
                <a:solidFill>
                  <a:srgbClr val="000000"/>
                </a:solidFill>
                <a:latin typeface="Times New Roman"/>
              </a:rPr>
              <a:t>Quarto livello</a:t>
            </a:r>
            <a:endParaRPr/>
          </a:p>
          <a:p>
            <a:pPr lvl="4">
              <a:lnSpc>
                <a:spcPct val="100000"/>
              </a:lnSpc>
              <a:buFont typeface="StarSymbol"/>
              <a:buChar char="»"/>
            </a:pPr>
            <a:r>
              <a:rPr lang="it-IT" sz="2000">
                <a:solidFill>
                  <a:srgbClr val="000000"/>
                </a:solidFill>
                <a:latin typeface="Times New Roman"/>
              </a:rPr>
              <a:t>Quinto livello</a:t>
            </a:r>
            <a:endParaRPr/>
          </a:p>
        </p:txBody>
      </p:sp>
      <p:sp>
        <p:nvSpPr>
          <p:cNvPr id="41" name="PlaceHolder 3"/>
          <p:cNvSpPr>
            <a:spLocks noGrp="1"/>
          </p:cNvSpPr>
          <p:nvPr>
            <p:ph type="dt"/>
          </p:nvPr>
        </p:nvSpPr>
        <p:spPr>
          <a:xfrm>
            <a:off x="685800" y="6248520"/>
            <a:ext cx="1904760" cy="456840"/>
          </a:xfrm>
          <a:prstGeom prst="rect">
            <a:avLst/>
          </a:prstGeom>
        </p:spPr>
        <p:txBody>
          <a:bodyPr/>
          <a:lstStyle/>
          <a:p>
            <a:endParaRPr/>
          </a:p>
        </p:txBody>
      </p:sp>
      <p:sp>
        <p:nvSpPr>
          <p:cNvPr id="42" name="PlaceHolder 4"/>
          <p:cNvSpPr>
            <a:spLocks noGrp="1"/>
          </p:cNvSpPr>
          <p:nvPr>
            <p:ph type="ftr"/>
          </p:nvPr>
        </p:nvSpPr>
        <p:spPr>
          <a:xfrm>
            <a:off x="3124080" y="6248520"/>
            <a:ext cx="2895120" cy="456840"/>
          </a:xfrm>
          <a:prstGeom prst="rect">
            <a:avLst/>
          </a:prstGeom>
        </p:spPr>
        <p:txBody>
          <a:bodyPr/>
          <a:lstStyle/>
          <a:p>
            <a:endParaRPr/>
          </a:p>
        </p:txBody>
      </p:sp>
      <p:sp>
        <p:nvSpPr>
          <p:cNvPr id="43" name="PlaceHolder 5"/>
          <p:cNvSpPr>
            <a:spLocks noGrp="1"/>
          </p:cNvSpPr>
          <p:nvPr>
            <p:ph type="sldNum"/>
          </p:nvPr>
        </p:nvSpPr>
        <p:spPr>
          <a:xfrm>
            <a:off x="6553080" y="6248520"/>
            <a:ext cx="1904760" cy="456840"/>
          </a:xfrm>
          <a:prstGeom prst="rect">
            <a:avLst/>
          </a:prstGeom>
        </p:spPr>
        <p:txBody>
          <a:bodyPr/>
          <a:lstStyle/>
          <a:p>
            <a:pPr>
              <a:lnSpc>
                <a:spcPct val="100000"/>
              </a:lnSpc>
            </a:pPr>
            <a:fld id="{9E50400A-DC43-4181-9700-A6D92A54B5D5}" type="slidenum">
              <a:rPr lang="fr-FR" sz="1400">
                <a:solidFill>
                  <a:srgbClr val="000000"/>
                </a:solidFill>
                <a:latin typeface="Times New Roman"/>
              </a:r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95280" y="1989000"/>
            <a:ext cx="8353080" cy="1187640"/>
          </a:xfrm>
          <a:prstGeom prst="rect">
            <a:avLst/>
          </a:prstGeom>
          <a:noFill/>
          <a:ln w="9360">
            <a:noFill/>
          </a:ln>
        </p:spPr>
        <p:txBody>
          <a:bodyPr lIns="90000" tIns="45000" rIns="90000" bIns="45000"/>
          <a:lstStyle/>
          <a:p>
            <a:pPr>
              <a:lnSpc>
                <a:spcPct val="100000"/>
              </a:lnSpc>
            </a:pPr>
            <a:r>
              <a:rPr lang="fr-FR" sz="2400" b="1" i="1">
                <a:solidFill>
                  <a:srgbClr val="000000"/>
                </a:solidFill>
                <a:latin typeface="Arial"/>
              </a:rPr>
              <a:t>Les résultats de l'utilisation des protections individuelles dans le reboisements a Quercus suber L. en Sardaigne</a:t>
            </a:r>
            <a:endParaRPr/>
          </a:p>
        </p:txBody>
      </p:sp>
      <p:sp>
        <p:nvSpPr>
          <p:cNvPr id="84" name="CustomShape 2"/>
          <p:cNvSpPr/>
          <p:nvPr/>
        </p:nvSpPr>
        <p:spPr>
          <a:xfrm>
            <a:off x="395280" y="4592520"/>
            <a:ext cx="8353080" cy="678600"/>
          </a:xfrm>
          <a:prstGeom prst="rect">
            <a:avLst/>
          </a:prstGeom>
          <a:noFill/>
          <a:ln w="9360">
            <a:noFill/>
          </a:ln>
        </p:spPr>
        <p:txBody>
          <a:bodyPr lIns="90000" tIns="45000" rIns="90000" bIns="45000"/>
          <a:lstStyle/>
          <a:p>
            <a:pPr algn="ctr">
              <a:lnSpc>
                <a:spcPct val="100000"/>
              </a:lnSpc>
            </a:pPr>
            <a:r>
              <a:rPr lang="fr-FR" sz="1600" b="1">
                <a:solidFill>
                  <a:srgbClr val="000000"/>
                </a:solidFill>
                <a:latin typeface="Calibri"/>
              </a:rPr>
              <a:t>Agris Sardegna - Dipartimento della Ricerca per il Sughero e la Silvicoltura</a:t>
            </a:r>
            <a:endParaRPr/>
          </a:p>
          <a:p>
            <a:pPr algn="ctr">
              <a:lnSpc>
                <a:spcPct val="100000"/>
              </a:lnSpc>
            </a:pPr>
            <a:r>
              <a:rPr lang="fr-FR" sz="1600" b="1">
                <a:solidFill>
                  <a:srgbClr val="000000"/>
                </a:solidFill>
                <a:latin typeface="Calibri"/>
              </a:rPr>
              <a:t> Tempio Pausania (Italia)</a:t>
            </a:r>
            <a:endParaRPr/>
          </a:p>
        </p:txBody>
      </p:sp>
      <p:sp>
        <p:nvSpPr>
          <p:cNvPr id="85" name="CustomShape 3"/>
          <p:cNvSpPr/>
          <p:nvPr/>
        </p:nvSpPr>
        <p:spPr>
          <a:xfrm>
            <a:off x="395280" y="3860640"/>
            <a:ext cx="8353080" cy="303480"/>
          </a:xfrm>
          <a:prstGeom prst="rect">
            <a:avLst/>
          </a:prstGeom>
          <a:noFill/>
          <a:ln w="9360">
            <a:noFill/>
          </a:ln>
        </p:spPr>
        <p:txBody>
          <a:bodyPr lIns="90000" tIns="45000" rIns="90000" bIns="45000"/>
          <a:lstStyle/>
          <a:p>
            <a:pPr algn="ctr">
              <a:lnSpc>
                <a:spcPct val="100000"/>
              </a:lnSpc>
            </a:pPr>
            <a:r>
              <a:rPr lang="fr-FR" sz="1400" b="1">
                <a:solidFill>
                  <a:srgbClr val="000000"/>
                </a:solidFill>
                <a:latin typeface="Calibri"/>
              </a:rPr>
              <a:t>Pino Angelo Ruiu, Agostino Pintus</a:t>
            </a:r>
            <a:endParaRPr/>
          </a:p>
        </p:txBody>
      </p:sp>
      <p:sp>
        <p:nvSpPr>
          <p:cNvPr id="86" name="CustomShape 4"/>
          <p:cNvSpPr/>
          <p:nvPr/>
        </p:nvSpPr>
        <p:spPr>
          <a:xfrm>
            <a:off x="395280" y="214200"/>
            <a:ext cx="2808000" cy="943200"/>
          </a:xfrm>
          <a:prstGeom prst="rect">
            <a:avLst/>
          </a:prstGeom>
          <a:noFill/>
          <a:ln w="9360">
            <a:noFill/>
          </a:ln>
        </p:spPr>
        <p:txBody>
          <a:bodyPr lIns="90000" tIns="45000" rIns="90000" bIns="45000"/>
          <a:lstStyle/>
          <a:p>
            <a:pPr>
              <a:lnSpc>
                <a:spcPct val="100000"/>
              </a:lnSpc>
            </a:pPr>
            <a:r>
              <a:rPr lang="fr-FR" sz="4000" b="1">
                <a:solidFill>
                  <a:srgbClr val="000000"/>
                </a:solidFill>
                <a:latin typeface="Arial Black"/>
              </a:rPr>
              <a:t>Agris</a:t>
            </a:r>
            <a:endParaRPr/>
          </a:p>
          <a:p>
            <a:pPr>
              <a:lnSpc>
                <a:spcPct val="100000"/>
              </a:lnSpc>
            </a:pPr>
            <a:r>
              <a:rPr lang="fr-FR" sz="800" b="1">
                <a:solidFill>
                  <a:srgbClr val="000000"/>
                </a:solidFill>
                <a:latin typeface="Arial"/>
              </a:rPr>
              <a:t>Agenzia pro sa chirca in agricoltura</a:t>
            </a:r>
            <a:endParaRPr/>
          </a:p>
          <a:p>
            <a:pPr>
              <a:lnSpc>
                <a:spcPct val="100000"/>
              </a:lnSpc>
            </a:pPr>
            <a:r>
              <a:rPr lang="fr-FR" sz="800" b="1">
                <a:solidFill>
                  <a:srgbClr val="000000"/>
                </a:solidFill>
                <a:latin typeface="Arial"/>
              </a:rPr>
              <a:t>Agenzia regionale per la ricerca in agricoltura</a:t>
            </a:r>
            <a:endParaRPr/>
          </a:p>
        </p:txBody>
      </p:sp>
      <p:pic>
        <p:nvPicPr>
          <p:cNvPr id="87" name="Immagine 8"/>
          <p:cNvPicPr/>
          <p:nvPr/>
        </p:nvPicPr>
        <p:blipFill>
          <a:blip r:embed="rId3"/>
          <a:stretch>
            <a:fillRect/>
          </a:stretch>
        </p:blipFill>
        <p:spPr>
          <a:xfrm>
            <a:off x="6564240" y="189000"/>
            <a:ext cx="1882440" cy="791640"/>
          </a:xfrm>
          <a:prstGeom prst="rect">
            <a:avLst/>
          </a:prstGeom>
          <a:ln w="9360">
            <a:noFill/>
          </a:ln>
        </p:spPr>
      </p:pic>
      <p:pic>
        <p:nvPicPr>
          <p:cNvPr id="88" name="Immagine 9"/>
          <p:cNvPicPr/>
          <p:nvPr/>
        </p:nvPicPr>
        <p:blipFill>
          <a:blip r:embed="rId4"/>
          <a:stretch>
            <a:fillRect/>
          </a:stretch>
        </p:blipFill>
        <p:spPr>
          <a:xfrm>
            <a:off x="1547640" y="5661000"/>
            <a:ext cx="791640" cy="966600"/>
          </a:xfrm>
          <a:prstGeom prst="rect">
            <a:avLst/>
          </a:prstGeom>
          <a:ln w="9360">
            <a:noFill/>
          </a:ln>
        </p:spPr>
      </p:pic>
      <p:sp>
        <p:nvSpPr>
          <p:cNvPr id="89" name="CustomShape 5"/>
          <p:cNvSpPr/>
          <p:nvPr/>
        </p:nvSpPr>
        <p:spPr>
          <a:xfrm>
            <a:off x="395280" y="5830920"/>
            <a:ext cx="8353080" cy="547200"/>
          </a:xfrm>
          <a:prstGeom prst="rect">
            <a:avLst/>
          </a:prstGeom>
          <a:noFill/>
          <a:ln w="9360">
            <a:noFill/>
          </a:ln>
        </p:spPr>
        <p:txBody>
          <a:bodyPr lIns="90000" tIns="45000" rIns="90000" bIns="45000"/>
          <a:lstStyle/>
          <a:p>
            <a:pPr algn="ctr">
              <a:lnSpc>
                <a:spcPct val="100000"/>
              </a:lnSpc>
            </a:pPr>
            <a:r>
              <a:rPr lang="fr-FR" sz="1000" b="1" i="1">
                <a:solidFill>
                  <a:srgbClr val="000000"/>
                </a:solidFill>
                <a:latin typeface="Arial"/>
              </a:rPr>
              <a:t>7th Meeting “Integrated Protection in Quercus spp. Forests”</a:t>
            </a:r>
            <a:endParaRPr/>
          </a:p>
          <a:p>
            <a:pPr algn="ctr">
              <a:lnSpc>
                <a:spcPct val="100000"/>
              </a:lnSpc>
            </a:pPr>
            <a:r>
              <a:rPr lang="fr-FR" sz="1000" b="1" i="1">
                <a:solidFill>
                  <a:srgbClr val="000000"/>
                </a:solidFill>
                <a:latin typeface="Arial"/>
              </a:rPr>
              <a:t>7éme Meeting “Protection Inégrée des Forets a Quercus spp”</a:t>
            </a:r>
            <a:endParaRPr/>
          </a:p>
          <a:p>
            <a:pPr algn="ctr">
              <a:lnSpc>
                <a:spcPct val="100000"/>
              </a:lnSpc>
            </a:pPr>
            <a:r>
              <a:rPr lang="fr-FR" sz="1000" b="1" i="1">
                <a:solidFill>
                  <a:srgbClr val="000000"/>
                </a:solidFill>
                <a:latin typeface="Arial"/>
              </a:rPr>
              <a:t>7-11 October/octobre 2013 – Isle sur la Sorgue – Avignon (France)</a:t>
            </a:r>
            <a:endParaRPr/>
          </a:p>
        </p:txBody>
      </p:sp>
      <p:sp>
        <p:nvSpPr>
          <p:cNvPr id="90" name="CustomShape 6"/>
          <p:cNvSpPr/>
          <p:nvPr/>
        </p:nvSpPr>
        <p:spPr>
          <a:xfrm>
            <a:off x="395280" y="214200"/>
            <a:ext cx="2808000" cy="943200"/>
          </a:xfrm>
          <a:prstGeom prst="rect">
            <a:avLst/>
          </a:prstGeom>
          <a:noFill/>
          <a:ln w="9360">
            <a:noFill/>
          </a:ln>
        </p:spPr>
        <p:txBody>
          <a:bodyPr lIns="90000" tIns="45000" rIns="90000" bIns="45000"/>
          <a:lstStyle/>
          <a:p>
            <a:pPr>
              <a:lnSpc>
                <a:spcPct val="100000"/>
              </a:lnSpc>
            </a:pPr>
            <a:r>
              <a:rPr lang="fr-FR" sz="4000" b="1">
                <a:solidFill>
                  <a:srgbClr val="000000"/>
                </a:solidFill>
                <a:latin typeface="Arial Black"/>
              </a:rPr>
              <a:t>Agris</a:t>
            </a:r>
            <a:endParaRPr/>
          </a:p>
          <a:p>
            <a:pPr>
              <a:lnSpc>
                <a:spcPct val="100000"/>
              </a:lnSpc>
            </a:pPr>
            <a:r>
              <a:rPr lang="fr-FR" sz="800" b="1">
                <a:solidFill>
                  <a:srgbClr val="000000"/>
                </a:solidFill>
                <a:latin typeface="Arial"/>
              </a:rPr>
              <a:t>Agenzia pro sa chirca in agricoltura</a:t>
            </a:r>
            <a:endParaRPr/>
          </a:p>
          <a:p>
            <a:pPr>
              <a:lnSpc>
                <a:spcPct val="100000"/>
              </a:lnSpc>
            </a:pPr>
            <a:r>
              <a:rPr lang="fr-FR" sz="800" b="1">
                <a:solidFill>
                  <a:srgbClr val="000000"/>
                </a:solidFill>
                <a:latin typeface="Arial"/>
              </a:rPr>
              <a:t>Agenzia regionale per la ricerca in agricoltura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395280" y="620640"/>
            <a:ext cx="8353080" cy="2224440"/>
          </a:xfrm>
          <a:prstGeom prst="rect">
            <a:avLst/>
          </a:prstGeom>
          <a:solidFill>
            <a:srgbClr val="FFFFFF"/>
          </a:solidFill>
          <a:ln w="9360">
            <a:noFill/>
          </a:ln>
        </p:spPr>
        <p:txBody>
          <a:bodyPr lIns="90000" tIns="45000" rIns="90000" bIns="45000"/>
          <a:lstStyle/>
          <a:p>
            <a:pPr>
              <a:lnSpc>
                <a:spcPct val="100000"/>
              </a:lnSpc>
              <a:buFont typeface="Wingdings" charset="2"/>
              <a:buChar char=""/>
            </a:pPr>
            <a:r>
              <a:rPr lang="fr-FR" sz="2000" b="1">
                <a:solidFill>
                  <a:srgbClr val="000000"/>
                </a:solidFill>
                <a:latin typeface="Calibri"/>
              </a:rPr>
              <a:t>Sur la base de ce que l’on a précédemment exposé, on peut mettre en évidence que</a:t>
            </a:r>
            <a:endParaRPr/>
          </a:p>
          <a:p>
            <a:pPr>
              <a:lnSpc>
                <a:spcPct val="100000"/>
              </a:lnSpc>
              <a:buFont typeface="Wingdings" charset="2"/>
              <a:buChar char=""/>
            </a:pPr>
            <a:r>
              <a:rPr lang="fr-FR" sz="2000" b="1">
                <a:solidFill>
                  <a:srgbClr val="000000"/>
                </a:solidFill>
                <a:latin typeface="Calibri"/>
              </a:rPr>
              <a:t>Les protections individuelles ont sûrement un effet positif en ce qui concerne la réduction de la mortalité dans les reboisements</a:t>
            </a:r>
            <a:endParaRPr/>
          </a:p>
          <a:p>
            <a:pPr>
              <a:lnSpc>
                <a:spcPct val="100000"/>
              </a:lnSpc>
              <a:buFont typeface="Wingdings" charset="2"/>
              <a:buChar char=""/>
            </a:pPr>
            <a:r>
              <a:rPr lang="fr-FR" sz="2000" b="1">
                <a:solidFill>
                  <a:srgbClr val="000000"/>
                </a:solidFill>
                <a:latin typeface="Calibri"/>
              </a:rPr>
              <a:t>Les shelters de 120 cm ont favorisé surtout l’accroissement en hauteur</a:t>
            </a:r>
            <a:endParaRPr/>
          </a:p>
          <a:p>
            <a:pPr>
              <a:lnSpc>
                <a:spcPct val="100000"/>
              </a:lnSpc>
              <a:buFont typeface="Wingdings" charset="2"/>
              <a:buChar char=""/>
            </a:pPr>
            <a:r>
              <a:rPr lang="fr-FR" sz="2000" b="1">
                <a:solidFill>
                  <a:srgbClr val="000000"/>
                </a:solidFill>
                <a:latin typeface="Calibri"/>
              </a:rPr>
              <a:t>Les shelters de 60 cm influencent surtout l’accroissement diamétrique</a:t>
            </a:r>
            <a:endParaRPr/>
          </a:p>
        </p:txBody>
      </p:sp>
      <p:sp>
        <p:nvSpPr>
          <p:cNvPr id="143" name="CustomShape 2"/>
          <p:cNvSpPr/>
          <p:nvPr/>
        </p:nvSpPr>
        <p:spPr>
          <a:xfrm>
            <a:off x="395280" y="189000"/>
            <a:ext cx="8640360" cy="395280"/>
          </a:xfrm>
          <a:prstGeom prst="rect">
            <a:avLst/>
          </a:prstGeom>
          <a:noFill/>
          <a:ln w="9360">
            <a:noFill/>
          </a:ln>
        </p:spPr>
        <p:txBody>
          <a:bodyPr lIns="90000" tIns="45000" rIns="90000" bIns="45000"/>
          <a:lstStyle/>
          <a:p>
            <a:pPr>
              <a:lnSpc>
                <a:spcPct val="100000"/>
              </a:lnSpc>
            </a:pPr>
            <a:r>
              <a:rPr lang="fr-FR" sz="2000" b="1" i="1">
                <a:solidFill>
                  <a:srgbClr val="7030A0"/>
                </a:solidFill>
                <a:latin typeface="Calibri"/>
              </a:rPr>
              <a:t>9. Résultats  2001-2006</a:t>
            </a:r>
            <a:endParaRPr/>
          </a:p>
        </p:txBody>
      </p:sp>
      <p:pic>
        <p:nvPicPr>
          <p:cNvPr id="144" name="Immagine 5"/>
          <p:cNvPicPr/>
          <p:nvPr/>
        </p:nvPicPr>
        <p:blipFill>
          <a:blip r:embed="rId2"/>
          <a:stretch>
            <a:fillRect/>
          </a:stretch>
        </p:blipFill>
        <p:spPr>
          <a:xfrm>
            <a:off x="2808360" y="3519360"/>
            <a:ext cx="3526920" cy="2646000"/>
          </a:xfrm>
          <a:prstGeom prst="rect">
            <a:avLst/>
          </a:prstGeom>
          <a:ln w="9360">
            <a:noFill/>
          </a:ln>
        </p:spPr>
      </p:pic>
      <p:pic>
        <p:nvPicPr>
          <p:cNvPr id="145" name="Immagine 6"/>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395280" y="3260880"/>
            <a:ext cx="3744720" cy="275580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 </a:t>
            </a:r>
            <a:r>
              <a:rPr lang="fr-FR" sz="2000" b="1">
                <a:solidFill>
                  <a:srgbClr val="000000"/>
                </a:solidFill>
                <a:latin typeface="Calibri"/>
              </a:rPr>
              <a:t>Nous avons laissé échangés les thèses expérimentales pour continuer à suivre l'évolution des semis; dans le présent document sont analysées les données pour la période de 2006 -2012.</a:t>
            </a:r>
            <a:endParaRPr/>
          </a:p>
        </p:txBody>
      </p:sp>
      <p:sp>
        <p:nvSpPr>
          <p:cNvPr id="147" name="CustomShape 2"/>
          <p:cNvSpPr/>
          <p:nvPr/>
        </p:nvSpPr>
        <p:spPr>
          <a:xfrm>
            <a:off x="395280" y="189000"/>
            <a:ext cx="8640360" cy="395280"/>
          </a:xfrm>
          <a:prstGeom prst="rect">
            <a:avLst/>
          </a:prstGeom>
          <a:solidFill>
            <a:srgbClr val="FFFFFF"/>
          </a:solidFill>
          <a:ln w="9360">
            <a:noFill/>
          </a:ln>
        </p:spPr>
        <p:txBody>
          <a:bodyPr lIns="90000" tIns="45000" rIns="90000" bIns="45000"/>
          <a:lstStyle/>
          <a:p>
            <a:pPr>
              <a:lnSpc>
                <a:spcPct val="100000"/>
              </a:lnSpc>
            </a:pPr>
            <a:r>
              <a:rPr lang="fr-FR" sz="2000" b="1" i="1">
                <a:solidFill>
                  <a:srgbClr val="7030A0"/>
                </a:solidFill>
                <a:latin typeface="Calibri"/>
              </a:rPr>
              <a:t>10. Résultats 2001-2006</a:t>
            </a:r>
            <a:endParaRPr/>
          </a:p>
        </p:txBody>
      </p:sp>
      <p:sp>
        <p:nvSpPr>
          <p:cNvPr id="148" name="CustomShape 3"/>
          <p:cNvSpPr/>
          <p:nvPr/>
        </p:nvSpPr>
        <p:spPr>
          <a:xfrm>
            <a:off x="395280" y="765000"/>
            <a:ext cx="8208720" cy="1614960"/>
          </a:xfrm>
          <a:prstGeom prst="rect">
            <a:avLst/>
          </a:prstGeom>
          <a:solidFill>
            <a:srgbClr val="FFFFFF"/>
          </a:solidFill>
          <a:ln w="9360">
            <a:noFill/>
          </a:ln>
        </p:spPr>
        <p:txBody>
          <a:bodyPr lIns="90000" tIns="45000" rIns="90000" bIns="45000"/>
          <a:lstStyle/>
          <a:p>
            <a:pPr>
              <a:lnSpc>
                <a:spcPct val="100000"/>
              </a:lnSpc>
              <a:buFont typeface="Wingdings" charset="2"/>
              <a:buChar char=""/>
            </a:pPr>
            <a:r>
              <a:rPr lang="fr-FR" sz="2000" b="1">
                <a:solidFill>
                  <a:srgbClr val="000000"/>
                </a:solidFill>
                <a:latin typeface="Calibri"/>
              </a:rPr>
              <a:t>Au mois d’avril 2006, après l’élimination de toutes les protections individuelles, on a remarqué que la plupart des plantules poussées à l’intérieur des shelters de 120 cm, n’étaient pas en mesure de se soutenir autonomement, raison pour laquelle il a été nécessaire de les douer d’un tuteur </a:t>
            </a:r>
            <a:endParaRPr/>
          </a:p>
        </p:txBody>
      </p:sp>
      <p:pic>
        <p:nvPicPr>
          <p:cNvPr id="149" name="Immagine 5"/>
          <p:cNvPicPr/>
          <p:nvPr/>
        </p:nvPicPr>
        <p:blipFill>
          <a:blip r:embed="rId2"/>
          <a:stretch>
            <a:fillRect/>
          </a:stretch>
        </p:blipFill>
        <p:spPr>
          <a:xfrm>
            <a:off x="4427640" y="2924280"/>
            <a:ext cx="4320720" cy="3241440"/>
          </a:xfrm>
          <a:prstGeom prst="rect">
            <a:avLst/>
          </a:prstGeom>
          <a:ln w="9360">
            <a:noFill/>
          </a:ln>
        </p:spPr>
      </p:pic>
      <p:pic>
        <p:nvPicPr>
          <p:cNvPr id="150" name="Immagine 6"/>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395280" y="66600"/>
            <a:ext cx="8353080" cy="456120"/>
          </a:xfrm>
          <a:prstGeom prst="rect">
            <a:avLst/>
          </a:prstGeom>
          <a:noFill/>
          <a:ln w="9360">
            <a:noFill/>
          </a:ln>
        </p:spPr>
        <p:txBody>
          <a:bodyPr lIns="90000" tIns="45000" rIns="90000" bIns="45000"/>
          <a:lstStyle/>
          <a:p>
            <a:pPr>
              <a:lnSpc>
                <a:spcPct val="100000"/>
              </a:lnSpc>
            </a:pPr>
            <a:r>
              <a:rPr lang="fr-FR" sz="2400" b="1">
                <a:solidFill>
                  <a:srgbClr val="0070C0"/>
                </a:solidFill>
                <a:latin typeface="Calibri"/>
              </a:rPr>
              <a:t>11. Resultats  2006 2012</a:t>
            </a:r>
            <a:endParaRPr/>
          </a:p>
        </p:txBody>
      </p:sp>
      <p:pic>
        <p:nvPicPr>
          <p:cNvPr id="152" name="Immagine 5"/>
          <p:cNvPicPr/>
          <p:nvPr/>
        </p:nvPicPr>
        <p:blipFill>
          <a:blip r:embed="rId2"/>
          <a:stretch>
            <a:fillRect/>
          </a:stretch>
        </p:blipFill>
        <p:spPr>
          <a:xfrm>
            <a:off x="393840" y="1268280"/>
            <a:ext cx="8354520" cy="4752720"/>
          </a:xfrm>
          <a:prstGeom prst="rect">
            <a:avLst/>
          </a:prstGeom>
          <a:ln w="9360">
            <a:noFill/>
          </a:ln>
        </p:spPr>
      </p:pic>
      <p:pic>
        <p:nvPicPr>
          <p:cNvPr id="153" name="Immagine 4"/>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12. Pluviometrie 2006-2012</a:t>
            </a:r>
            <a:endParaRPr/>
          </a:p>
        </p:txBody>
      </p:sp>
      <p:sp>
        <p:nvSpPr>
          <p:cNvPr id="155" name="CustomShape 2"/>
          <p:cNvSpPr/>
          <p:nvPr/>
        </p:nvSpPr>
        <p:spPr>
          <a:xfrm>
            <a:off x="395280" y="765000"/>
            <a:ext cx="8353080" cy="13071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Sont rapportés les données pluviométriques pour le periode 2006-2012</a:t>
            </a:r>
            <a:endParaRPr/>
          </a:p>
          <a:p>
            <a:pPr algn="just">
              <a:lnSpc>
                <a:spcPct val="125000"/>
              </a:lnSpc>
              <a:buFont typeface="Wingdings" charset="2"/>
              <a:buChar char=""/>
            </a:pPr>
            <a:r>
              <a:rPr lang="fr-FR" sz="1600" b="1">
                <a:solidFill>
                  <a:srgbClr val="000000"/>
                </a:solidFill>
                <a:latin typeface="Arial"/>
              </a:rPr>
              <a:t>La moyenne des précipitations 2006-2013 (925 mm) est presque toujours supérieure à la moyenne historique (792,8 mm), avec quelques années particulièrement pluvieuses. </a:t>
            </a:r>
            <a:endParaRPr/>
          </a:p>
        </p:txBody>
      </p:sp>
      <p:sp>
        <p:nvSpPr>
          <p:cNvPr id="156" name="CustomShape 3"/>
          <p:cNvSpPr/>
          <p:nvPr/>
        </p:nvSpPr>
        <p:spPr>
          <a:xfrm>
            <a:off x="395280" y="192240"/>
            <a:ext cx="8353080" cy="399600"/>
          </a:xfrm>
          <a:prstGeom prst="rect">
            <a:avLst/>
          </a:prstGeom>
          <a:noFill/>
          <a:ln w="9360">
            <a:noFill/>
          </a:ln>
        </p:spPr>
      </p:sp>
      <p:pic>
        <p:nvPicPr>
          <p:cNvPr id="157" name="Picture 2"/>
          <p:cNvPicPr/>
          <p:nvPr/>
        </p:nvPicPr>
        <p:blipFill>
          <a:blip r:embed="rId2"/>
          <a:stretch>
            <a:fillRect/>
          </a:stretch>
        </p:blipFill>
        <p:spPr>
          <a:xfrm>
            <a:off x="641520" y="2565360"/>
            <a:ext cx="8106840" cy="3600000"/>
          </a:xfrm>
          <a:prstGeom prst="rect">
            <a:avLst/>
          </a:prstGeom>
          <a:ln w="9360">
            <a:noFill/>
          </a:ln>
        </p:spPr>
      </p:pic>
      <p:pic>
        <p:nvPicPr>
          <p:cNvPr id="158" name="Immagine 6"/>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95280" y="907920"/>
            <a:ext cx="8353080" cy="124632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 L'analyse des données montre que les plants témoins, emplantées sans les dispositifs de protection, continuent à avoir une mortalité significativement plus élevée (plus de 36%).</a:t>
            </a:r>
            <a:endParaRPr/>
          </a:p>
          <a:p>
            <a:pPr>
              <a:lnSpc>
                <a:spcPct val="100000"/>
              </a:lnSpc>
            </a:pPr>
            <a:endParaRPr/>
          </a:p>
        </p:txBody>
      </p:sp>
      <p:sp>
        <p:nvSpPr>
          <p:cNvPr id="160" name="CustomShape 2"/>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13. Mortalité 2006-2012</a:t>
            </a:r>
            <a:endParaRPr/>
          </a:p>
        </p:txBody>
      </p:sp>
      <p:pic>
        <p:nvPicPr>
          <p:cNvPr id="161" name="Picture 1"/>
          <p:cNvPicPr/>
          <p:nvPr/>
        </p:nvPicPr>
        <p:blipFill>
          <a:blip r:embed="rId2"/>
          <a:stretch>
            <a:fillRect/>
          </a:stretch>
        </p:blipFill>
        <p:spPr>
          <a:xfrm>
            <a:off x="1258920" y="2532240"/>
            <a:ext cx="6149520" cy="3489120"/>
          </a:xfrm>
          <a:prstGeom prst="rect">
            <a:avLst/>
          </a:prstGeom>
          <a:ln w="9360">
            <a:noFill/>
          </a:ln>
        </p:spPr>
      </p:pic>
      <p:pic>
        <p:nvPicPr>
          <p:cNvPr id="162" name="Immagine 5"/>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395280" y="3559320"/>
            <a:ext cx="8353080" cy="22197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 Entre le 2006 et le 2012 il y a encore une augmentation de la mortalité, en moyenne 6,6% pour toutes les thèses</a:t>
            </a:r>
            <a:endParaRPr/>
          </a:p>
          <a:p>
            <a:pPr algn="just">
              <a:lnSpc>
                <a:spcPct val="125000"/>
              </a:lnSpc>
            </a:pPr>
            <a:endParaRPr/>
          </a:p>
          <a:p>
            <a:pPr algn="just">
              <a:lnSpc>
                <a:spcPct val="125000"/>
              </a:lnSpc>
              <a:buFont typeface="Wingdings" charset="2"/>
              <a:buChar char=""/>
            </a:pPr>
            <a:r>
              <a:rPr lang="fr-FR" sz="1600" b="1">
                <a:solidFill>
                  <a:srgbClr val="000000"/>
                </a:solidFill>
                <a:latin typeface="Arial"/>
              </a:rPr>
              <a:t>Il est évident que le taux d’augmentation de la mortalité, entre 2006 et 2012, est plus élevée dans les deux thèses ou nous avons utilisé les shelters de 120 cm et peut être la conséquence des difficultés mise en évidence alors que nous avons éliminé les shelters</a:t>
            </a:r>
            <a:endParaRPr/>
          </a:p>
        </p:txBody>
      </p:sp>
      <p:sp>
        <p:nvSpPr>
          <p:cNvPr id="164" name="CustomShape 2"/>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14. Mortalité 2006-2012</a:t>
            </a:r>
            <a:endParaRPr/>
          </a:p>
        </p:txBody>
      </p:sp>
      <p:graphicFrame>
        <p:nvGraphicFramePr>
          <p:cNvPr id="165" name="Table 3"/>
          <p:cNvGraphicFramePr/>
          <p:nvPr/>
        </p:nvGraphicFramePr>
        <p:xfrm>
          <a:off x="1176480" y="907920"/>
          <a:ext cx="6779880" cy="3816096"/>
        </p:xfrm>
        <a:graphic>
          <a:graphicData uri="http://schemas.openxmlformats.org/drawingml/2006/table">
            <a:tbl>
              <a:tblPr/>
              <a:tblGrid>
                <a:gridCol w="968400"/>
                <a:gridCol w="968400"/>
                <a:gridCol w="968400"/>
                <a:gridCol w="968400"/>
                <a:gridCol w="968400"/>
                <a:gridCol w="968400"/>
                <a:gridCol w="969480"/>
              </a:tblGrid>
              <a:tr h="366120">
                <a:tc>
                  <a:txBody>
                    <a:bodyPr/>
                    <a:lstStyle/>
                    <a:p>
                      <a:endParaRPr lang="fr-FR"/>
                    </a:p>
                  </a:txBody>
                  <a:tcPr/>
                </a:tc>
                <a:tc>
                  <a:txBody>
                    <a:bodyPr/>
                    <a:lstStyle/>
                    <a:p>
                      <a:pPr algn="ctr">
                        <a:lnSpc>
                          <a:spcPct val="115000"/>
                        </a:lnSpc>
                      </a:pPr>
                      <a:r>
                        <a:rPr lang="fr-FR" sz="1600" b="1">
                          <a:solidFill>
                            <a:srgbClr val="000000"/>
                          </a:solidFill>
                          <a:latin typeface="Calibri"/>
                          <a:ea typeface="Times New Roman"/>
                        </a:rPr>
                        <a:t>Nombre arbres</a:t>
                      </a:r>
                      <a:endParaRPr/>
                    </a:p>
                  </a:txBody>
                  <a:tcPr/>
                </a:tc>
                <a:tc>
                  <a:txBody>
                    <a:bodyPr/>
                    <a:lstStyle/>
                    <a:p>
                      <a:pPr algn="ctr">
                        <a:lnSpc>
                          <a:spcPct val="115000"/>
                        </a:lnSpc>
                      </a:pPr>
                      <a:r>
                        <a:rPr lang="fr-FR" sz="1600" b="1">
                          <a:solidFill>
                            <a:srgbClr val="000000"/>
                          </a:solidFill>
                          <a:latin typeface="Calibri"/>
                          <a:ea typeface="Times New Roman"/>
                        </a:rPr>
                        <a:t>% mortalité</a:t>
                      </a:r>
                      <a:endParaRPr/>
                    </a:p>
                  </a:txBody>
                  <a:tcPr/>
                </a:tc>
                <a:tc>
                  <a:txBody>
                    <a:bodyPr/>
                    <a:lstStyle/>
                    <a:p>
                      <a:pPr algn="ctr">
                        <a:lnSpc>
                          <a:spcPct val="115000"/>
                        </a:lnSpc>
                      </a:pPr>
                      <a:r>
                        <a:rPr lang="fr-FR" sz="1600" b="1">
                          <a:solidFill>
                            <a:srgbClr val="000000"/>
                          </a:solidFill>
                          <a:latin typeface="Calibri"/>
                        </a:rPr>
                        <a:t>Δ%</a:t>
                      </a:r>
                      <a:endParaRPr/>
                    </a:p>
                  </a:txBody>
                  <a:tcPr/>
                </a:tc>
                <a:tc>
                  <a:txBody>
                    <a:bodyPr/>
                    <a:lstStyle/>
                    <a:p>
                      <a:endParaRPr lang="fr-FR"/>
                    </a:p>
                  </a:txBody>
                  <a:tcPr/>
                </a:tc>
                <a:tc>
                  <a:txBody>
                    <a:bodyPr/>
                    <a:lstStyle/>
                    <a:p>
                      <a:endParaRPr lang="fr-FR"/>
                    </a:p>
                  </a:txBody>
                  <a:tcPr/>
                </a:tc>
                <a:tc>
                  <a:txBody>
                    <a:bodyPr/>
                    <a:lstStyle/>
                    <a:p>
                      <a:endParaRPr lang="fr-FR"/>
                    </a:p>
                  </a:txBody>
                  <a:tcPr/>
                </a:tc>
              </a:tr>
              <a:tr h="280080">
                <a:tc>
                  <a:txBody>
                    <a:bodyPr/>
                    <a:lstStyle/>
                    <a:p>
                      <a:pPr>
                        <a:lnSpc>
                          <a:spcPct val="115000"/>
                        </a:lnSpc>
                      </a:pPr>
                      <a:r>
                        <a:rPr lang="fr-FR" sz="1600" b="1">
                          <a:solidFill>
                            <a:srgbClr val="000000"/>
                          </a:solidFill>
                          <a:latin typeface="Calibri"/>
                          <a:ea typeface="Times New Roman"/>
                        </a:rPr>
                        <a:t>Thèse</a:t>
                      </a:r>
                      <a:endParaRPr/>
                    </a:p>
                  </a:txBody>
                  <a:tcPr/>
                </a:tc>
                <a:tc>
                  <a:txBody>
                    <a:bodyPr/>
                    <a:lstStyle/>
                    <a:p>
                      <a:pPr algn="ctr">
                        <a:lnSpc>
                          <a:spcPct val="115000"/>
                        </a:lnSpc>
                      </a:pPr>
                      <a:r>
                        <a:rPr lang="fr-FR" sz="1600" b="1">
                          <a:solidFill>
                            <a:srgbClr val="000000"/>
                          </a:solidFill>
                          <a:latin typeface="Calibri"/>
                          <a:ea typeface="Times New Roman"/>
                        </a:rPr>
                        <a:t>2001</a:t>
                      </a:r>
                      <a:endParaRPr/>
                    </a:p>
                  </a:txBody>
                  <a:tcPr/>
                </a:tc>
                <a:tc>
                  <a:txBody>
                    <a:bodyPr/>
                    <a:lstStyle/>
                    <a:p>
                      <a:pPr algn="ctr">
                        <a:lnSpc>
                          <a:spcPct val="115000"/>
                        </a:lnSpc>
                      </a:pPr>
                      <a:r>
                        <a:rPr lang="fr-FR" sz="1600" b="1">
                          <a:solidFill>
                            <a:srgbClr val="000000"/>
                          </a:solidFill>
                          <a:latin typeface="Calibri"/>
                          <a:ea typeface="Times New Roman"/>
                        </a:rPr>
                        <a:t>2006</a:t>
                      </a:r>
                      <a:endParaRPr/>
                    </a:p>
                  </a:txBody>
                  <a:tcPr/>
                </a:tc>
                <a:tc>
                  <a:txBody>
                    <a:bodyPr/>
                    <a:lstStyle/>
                    <a:p>
                      <a:pPr algn="ctr">
                        <a:lnSpc>
                          <a:spcPct val="115000"/>
                        </a:lnSpc>
                      </a:pPr>
                      <a:r>
                        <a:rPr lang="fr-FR" sz="1600" b="1">
                          <a:solidFill>
                            <a:srgbClr val="000000"/>
                          </a:solidFill>
                          <a:latin typeface="Calibri"/>
                          <a:ea typeface="Times New Roman"/>
                        </a:rPr>
                        <a:t>2012</a:t>
                      </a:r>
                      <a:endParaRPr/>
                    </a:p>
                  </a:txBody>
                  <a:tcPr/>
                </a:tc>
                <a:tc>
                  <a:txBody>
                    <a:bodyPr/>
                    <a:lstStyle/>
                    <a:p>
                      <a:pPr algn="ctr">
                        <a:lnSpc>
                          <a:spcPct val="115000"/>
                        </a:lnSpc>
                      </a:pPr>
                      <a:r>
                        <a:rPr lang="fr-FR" sz="1600" b="1">
                          <a:solidFill>
                            <a:srgbClr val="000000"/>
                          </a:solidFill>
                          <a:latin typeface="Calibri"/>
                          <a:ea typeface="Times New Roman"/>
                        </a:rPr>
                        <a:t>% 2006</a:t>
                      </a:r>
                      <a:endParaRPr/>
                    </a:p>
                  </a:txBody>
                  <a:tcPr/>
                </a:tc>
                <a:tc>
                  <a:txBody>
                    <a:bodyPr/>
                    <a:lstStyle/>
                    <a:p>
                      <a:pPr algn="ctr">
                        <a:lnSpc>
                          <a:spcPct val="115000"/>
                        </a:lnSpc>
                      </a:pPr>
                      <a:r>
                        <a:rPr lang="fr-FR" sz="1600" b="1">
                          <a:solidFill>
                            <a:srgbClr val="000000"/>
                          </a:solidFill>
                          <a:latin typeface="Calibri"/>
                          <a:ea typeface="Times New Roman"/>
                        </a:rPr>
                        <a:t>% 2012</a:t>
                      </a:r>
                      <a:endParaRPr/>
                    </a:p>
                  </a:txBody>
                  <a:tcPr/>
                </a:tc>
                <a:tc>
                  <a:txBody>
                    <a:bodyPr/>
                    <a:lstStyle/>
                    <a:p>
                      <a:endParaRPr lang="fr-FR"/>
                    </a:p>
                  </a:txBody>
                  <a:tcPr/>
                </a:tc>
              </a:tr>
              <a:tr h="280080">
                <a:tc>
                  <a:txBody>
                    <a:bodyPr/>
                    <a:lstStyle/>
                    <a:p>
                      <a:pPr>
                        <a:lnSpc>
                          <a:spcPct val="115000"/>
                        </a:lnSpc>
                      </a:pPr>
                      <a:r>
                        <a:rPr lang="fr-FR" sz="1600" b="1">
                          <a:solidFill>
                            <a:srgbClr val="000000"/>
                          </a:solidFill>
                          <a:latin typeface="Calibri"/>
                          <a:ea typeface="Times New Roman"/>
                        </a:rPr>
                        <a:t>Témoin</a:t>
                      </a:r>
                      <a:endParaRPr/>
                    </a:p>
                  </a:txBody>
                  <a:tcPr/>
                </a:tc>
                <a:tc>
                  <a:txBody>
                    <a:bodyPr/>
                    <a:lstStyle/>
                    <a:p>
                      <a:pPr algn="ctr">
                        <a:lnSpc>
                          <a:spcPct val="115000"/>
                        </a:lnSpc>
                      </a:pPr>
                      <a:r>
                        <a:rPr lang="fr-FR" sz="1600" b="1">
                          <a:solidFill>
                            <a:srgbClr val="000000"/>
                          </a:solidFill>
                          <a:latin typeface="Calibri"/>
                          <a:ea typeface="Times New Roman"/>
                        </a:rPr>
                        <a:t>481</a:t>
                      </a:r>
                      <a:endParaRPr/>
                    </a:p>
                  </a:txBody>
                  <a:tcPr/>
                </a:tc>
                <a:tc>
                  <a:txBody>
                    <a:bodyPr/>
                    <a:lstStyle/>
                    <a:p>
                      <a:pPr algn="ctr">
                        <a:lnSpc>
                          <a:spcPct val="115000"/>
                        </a:lnSpc>
                      </a:pPr>
                      <a:r>
                        <a:rPr lang="fr-FR" sz="1600" b="1">
                          <a:solidFill>
                            <a:srgbClr val="000000"/>
                          </a:solidFill>
                          <a:latin typeface="Calibri"/>
                          <a:ea typeface="Times New Roman"/>
                        </a:rPr>
                        <a:t>337</a:t>
                      </a:r>
                      <a:endParaRPr/>
                    </a:p>
                  </a:txBody>
                  <a:tcPr/>
                </a:tc>
                <a:tc>
                  <a:txBody>
                    <a:bodyPr/>
                    <a:lstStyle/>
                    <a:p>
                      <a:pPr algn="ctr">
                        <a:lnSpc>
                          <a:spcPct val="115000"/>
                        </a:lnSpc>
                      </a:pPr>
                      <a:r>
                        <a:rPr lang="fr-FR" sz="1600" b="1">
                          <a:solidFill>
                            <a:srgbClr val="000000"/>
                          </a:solidFill>
                          <a:latin typeface="Calibri"/>
                          <a:ea typeface="Times New Roman"/>
                        </a:rPr>
                        <a:t>305</a:t>
                      </a:r>
                      <a:endParaRPr/>
                    </a:p>
                  </a:txBody>
                  <a:tcPr/>
                </a:tc>
                <a:tc>
                  <a:txBody>
                    <a:bodyPr/>
                    <a:lstStyle/>
                    <a:p>
                      <a:pPr algn="ctr">
                        <a:lnSpc>
                          <a:spcPct val="115000"/>
                        </a:lnSpc>
                      </a:pPr>
                      <a:r>
                        <a:rPr lang="fr-FR" sz="1600" b="1">
                          <a:solidFill>
                            <a:srgbClr val="000000"/>
                          </a:solidFill>
                          <a:latin typeface="Calibri"/>
                          <a:ea typeface="Times New Roman"/>
                        </a:rPr>
                        <a:t>29,9a</a:t>
                      </a:r>
                      <a:endParaRPr/>
                    </a:p>
                  </a:txBody>
                  <a:tcPr/>
                </a:tc>
                <a:tc>
                  <a:txBody>
                    <a:bodyPr/>
                    <a:lstStyle/>
                    <a:p>
                      <a:pPr algn="ctr">
                        <a:lnSpc>
                          <a:spcPct val="115000"/>
                        </a:lnSpc>
                      </a:pPr>
                      <a:r>
                        <a:rPr lang="fr-FR" sz="1600" b="1">
                          <a:solidFill>
                            <a:srgbClr val="000000"/>
                          </a:solidFill>
                          <a:latin typeface="Calibri"/>
                          <a:ea typeface="Times New Roman"/>
                        </a:rPr>
                        <a:t>36,6a</a:t>
                      </a:r>
                      <a:endParaRPr/>
                    </a:p>
                  </a:txBody>
                  <a:tcPr/>
                </a:tc>
                <a:tc>
                  <a:txBody>
                    <a:bodyPr/>
                    <a:lstStyle/>
                    <a:p>
                      <a:pPr algn="ctr">
                        <a:lnSpc>
                          <a:spcPct val="115000"/>
                        </a:lnSpc>
                      </a:pPr>
                      <a:r>
                        <a:rPr lang="fr-FR" sz="1600" b="1">
                          <a:solidFill>
                            <a:srgbClr val="000000"/>
                          </a:solidFill>
                          <a:latin typeface="Calibri"/>
                          <a:ea typeface="Calibri"/>
                        </a:rPr>
                        <a:t>6,7</a:t>
                      </a:r>
                      <a:endParaRPr/>
                    </a:p>
                  </a:txBody>
                  <a:tcPr/>
                </a:tc>
              </a:tr>
              <a:tr h="280080">
                <a:tc>
                  <a:txBody>
                    <a:bodyPr/>
                    <a:lstStyle/>
                    <a:p>
                      <a:pPr>
                        <a:lnSpc>
                          <a:spcPct val="115000"/>
                        </a:lnSpc>
                      </a:pPr>
                      <a:r>
                        <a:rPr lang="fr-FR" sz="1600" b="1">
                          <a:solidFill>
                            <a:srgbClr val="000000"/>
                          </a:solidFill>
                          <a:latin typeface="Calibri"/>
                          <a:ea typeface="Times New Roman"/>
                        </a:rPr>
                        <a:t>Arbo 60 </a:t>
                      </a:r>
                      <a:endParaRPr/>
                    </a:p>
                  </a:txBody>
                  <a:tcPr/>
                </a:tc>
                <a:tc>
                  <a:txBody>
                    <a:bodyPr/>
                    <a:lstStyle/>
                    <a:p>
                      <a:pPr algn="ctr">
                        <a:lnSpc>
                          <a:spcPct val="115000"/>
                        </a:lnSpc>
                      </a:pPr>
                      <a:r>
                        <a:rPr lang="fr-FR" sz="1600" b="1">
                          <a:solidFill>
                            <a:srgbClr val="000000"/>
                          </a:solidFill>
                          <a:latin typeface="Calibri"/>
                          <a:ea typeface="Times New Roman"/>
                        </a:rPr>
                        <a:t>497</a:t>
                      </a:r>
                      <a:endParaRPr/>
                    </a:p>
                  </a:txBody>
                  <a:tcPr/>
                </a:tc>
                <a:tc>
                  <a:txBody>
                    <a:bodyPr/>
                    <a:lstStyle/>
                    <a:p>
                      <a:pPr algn="ctr">
                        <a:lnSpc>
                          <a:spcPct val="115000"/>
                        </a:lnSpc>
                      </a:pPr>
                      <a:r>
                        <a:rPr lang="fr-FR" sz="1600" b="1">
                          <a:solidFill>
                            <a:srgbClr val="000000"/>
                          </a:solidFill>
                          <a:latin typeface="Calibri"/>
                          <a:ea typeface="Times New Roman"/>
                        </a:rPr>
                        <a:t>425</a:t>
                      </a:r>
                      <a:endParaRPr/>
                    </a:p>
                  </a:txBody>
                  <a:tcPr/>
                </a:tc>
                <a:tc>
                  <a:txBody>
                    <a:bodyPr/>
                    <a:lstStyle/>
                    <a:p>
                      <a:pPr algn="ctr">
                        <a:lnSpc>
                          <a:spcPct val="115000"/>
                        </a:lnSpc>
                      </a:pPr>
                      <a:r>
                        <a:rPr lang="fr-FR" sz="1600" b="1">
                          <a:solidFill>
                            <a:srgbClr val="000000"/>
                          </a:solidFill>
                          <a:latin typeface="Calibri"/>
                          <a:ea typeface="Times New Roman"/>
                        </a:rPr>
                        <a:t>394</a:t>
                      </a:r>
                      <a:endParaRPr/>
                    </a:p>
                  </a:txBody>
                  <a:tcPr/>
                </a:tc>
                <a:tc>
                  <a:txBody>
                    <a:bodyPr/>
                    <a:lstStyle/>
                    <a:p>
                      <a:pPr algn="ctr">
                        <a:lnSpc>
                          <a:spcPct val="115000"/>
                        </a:lnSpc>
                      </a:pPr>
                      <a:r>
                        <a:rPr lang="fr-FR" sz="1600" b="1">
                          <a:solidFill>
                            <a:srgbClr val="000000"/>
                          </a:solidFill>
                          <a:latin typeface="Calibri"/>
                          <a:ea typeface="Times New Roman"/>
                        </a:rPr>
                        <a:t>14,5b</a:t>
                      </a:r>
                      <a:endParaRPr/>
                    </a:p>
                  </a:txBody>
                  <a:tcPr/>
                </a:tc>
                <a:tc>
                  <a:txBody>
                    <a:bodyPr/>
                    <a:lstStyle/>
                    <a:p>
                      <a:pPr algn="ctr">
                        <a:lnSpc>
                          <a:spcPct val="115000"/>
                        </a:lnSpc>
                      </a:pPr>
                      <a:r>
                        <a:rPr lang="fr-FR" sz="1600" b="1">
                          <a:solidFill>
                            <a:srgbClr val="000000"/>
                          </a:solidFill>
                          <a:latin typeface="Calibri"/>
                          <a:ea typeface="Times New Roman"/>
                        </a:rPr>
                        <a:t>20,7b</a:t>
                      </a:r>
                      <a:endParaRPr/>
                    </a:p>
                  </a:txBody>
                  <a:tcPr/>
                </a:tc>
                <a:tc>
                  <a:txBody>
                    <a:bodyPr/>
                    <a:lstStyle/>
                    <a:p>
                      <a:pPr algn="ctr">
                        <a:lnSpc>
                          <a:spcPct val="115000"/>
                        </a:lnSpc>
                      </a:pPr>
                      <a:r>
                        <a:rPr lang="fr-FR" sz="1600" b="1">
                          <a:solidFill>
                            <a:srgbClr val="000000"/>
                          </a:solidFill>
                          <a:latin typeface="Calibri"/>
                          <a:ea typeface="Calibri"/>
                        </a:rPr>
                        <a:t>6,2</a:t>
                      </a:r>
                      <a:endParaRPr/>
                    </a:p>
                  </a:txBody>
                  <a:tcPr/>
                </a:tc>
              </a:tr>
              <a:tr h="280080">
                <a:tc>
                  <a:txBody>
                    <a:bodyPr/>
                    <a:lstStyle/>
                    <a:p>
                      <a:pPr>
                        <a:lnSpc>
                          <a:spcPct val="115000"/>
                        </a:lnSpc>
                      </a:pPr>
                      <a:r>
                        <a:rPr lang="fr-FR" sz="1600" b="1">
                          <a:solidFill>
                            <a:srgbClr val="000000"/>
                          </a:solidFill>
                          <a:latin typeface="Calibri"/>
                          <a:ea typeface="Times New Roman"/>
                        </a:rPr>
                        <a:t>Tubex 60</a:t>
                      </a:r>
                      <a:endParaRPr/>
                    </a:p>
                  </a:txBody>
                  <a:tcPr/>
                </a:tc>
                <a:tc>
                  <a:txBody>
                    <a:bodyPr/>
                    <a:lstStyle/>
                    <a:p>
                      <a:pPr algn="ctr">
                        <a:lnSpc>
                          <a:spcPct val="115000"/>
                        </a:lnSpc>
                      </a:pPr>
                      <a:r>
                        <a:rPr lang="fr-FR" sz="1600" b="1">
                          <a:solidFill>
                            <a:srgbClr val="000000"/>
                          </a:solidFill>
                          <a:latin typeface="Calibri"/>
                          <a:ea typeface="Times New Roman"/>
                        </a:rPr>
                        <a:t>495</a:t>
                      </a:r>
                      <a:endParaRPr/>
                    </a:p>
                  </a:txBody>
                  <a:tcPr/>
                </a:tc>
                <a:tc>
                  <a:txBody>
                    <a:bodyPr/>
                    <a:lstStyle/>
                    <a:p>
                      <a:pPr algn="ctr">
                        <a:lnSpc>
                          <a:spcPct val="115000"/>
                        </a:lnSpc>
                      </a:pPr>
                      <a:r>
                        <a:rPr lang="fr-FR" sz="1600" b="1">
                          <a:solidFill>
                            <a:srgbClr val="000000"/>
                          </a:solidFill>
                          <a:latin typeface="Calibri"/>
                          <a:ea typeface="Times New Roman"/>
                        </a:rPr>
                        <a:t>433</a:t>
                      </a:r>
                      <a:endParaRPr/>
                    </a:p>
                  </a:txBody>
                  <a:tcPr/>
                </a:tc>
                <a:tc>
                  <a:txBody>
                    <a:bodyPr/>
                    <a:lstStyle/>
                    <a:p>
                      <a:pPr algn="ctr">
                        <a:lnSpc>
                          <a:spcPct val="115000"/>
                        </a:lnSpc>
                      </a:pPr>
                      <a:r>
                        <a:rPr lang="fr-FR" sz="1600" b="1">
                          <a:solidFill>
                            <a:srgbClr val="000000"/>
                          </a:solidFill>
                          <a:latin typeface="Calibri"/>
                          <a:ea typeface="Times New Roman"/>
                        </a:rPr>
                        <a:t>409</a:t>
                      </a:r>
                      <a:endParaRPr/>
                    </a:p>
                  </a:txBody>
                  <a:tcPr/>
                </a:tc>
                <a:tc>
                  <a:txBody>
                    <a:bodyPr/>
                    <a:lstStyle/>
                    <a:p>
                      <a:pPr algn="ctr">
                        <a:lnSpc>
                          <a:spcPct val="115000"/>
                        </a:lnSpc>
                      </a:pPr>
                      <a:r>
                        <a:rPr lang="fr-FR" sz="1600" b="1">
                          <a:solidFill>
                            <a:srgbClr val="000000"/>
                          </a:solidFill>
                          <a:latin typeface="Calibri"/>
                          <a:ea typeface="Times New Roman"/>
                        </a:rPr>
                        <a:t>12,5b</a:t>
                      </a:r>
                      <a:endParaRPr/>
                    </a:p>
                  </a:txBody>
                  <a:tcPr/>
                </a:tc>
                <a:tc>
                  <a:txBody>
                    <a:bodyPr/>
                    <a:lstStyle/>
                    <a:p>
                      <a:pPr algn="ctr">
                        <a:lnSpc>
                          <a:spcPct val="115000"/>
                        </a:lnSpc>
                      </a:pPr>
                      <a:r>
                        <a:rPr lang="fr-FR" sz="1600" b="1">
                          <a:solidFill>
                            <a:srgbClr val="000000"/>
                          </a:solidFill>
                          <a:latin typeface="Calibri"/>
                          <a:ea typeface="Times New Roman"/>
                        </a:rPr>
                        <a:t>17,4b</a:t>
                      </a:r>
                      <a:endParaRPr/>
                    </a:p>
                  </a:txBody>
                  <a:tcPr/>
                </a:tc>
                <a:tc>
                  <a:txBody>
                    <a:bodyPr/>
                    <a:lstStyle/>
                    <a:p>
                      <a:pPr algn="ctr">
                        <a:lnSpc>
                          <a:spcPct val="115000"/>
                        </a:lnSpc>
                      </a:pPr>
                      <a:r>
                        <a:rPr lang="fr-FR" sz="1600" b="1">
                          <a:solidFill>
                            <a:srgbClr val="000000"/>
                          </a:solidFill>
                          <a:latin typeface="Calibri"/>
                          <a:ea typeface="Calibri"/>
                        </a:rPr>
                        <a:t>4,9</a:t>
                      </a:r>
                      <a:endParaRPr/>
                    </a:p>
                  </a:txBody>
                  <a:tcPr/>
                </a:tc>
              </a:tr>
              <a:tr h="280080">
                <a:tc>
                  <a:txBody>
                    <a:bodyPr/>
                    <a:lstStyle/>
                    <a:p>
                      <a:pPr>
                        <a:lnSpc>
                          <a:spcPct val="115000"/>
                        </a:lnSpc>
                      </a:pPr>
                      <a:r>
                        <a:rPr lang="fr-FR" sz="1600" b="1">
                          <a:solidFill>
                            <a:srgbClr val="000000"/>
                          </a:solidFill>
                          <a:latin typeface="Calibri"/>
                          <a:ea typeface="Times New Roman"/>
                        </a:rPr>
                        <a:t>Arbo 120</a:t>
                      </a:r>
                      <a:endParaRPr/>
                    </a:p>
                  </a:txBody>
                  <a:tcPr/>
                </a:tc>
                <a:tc>
                  <a:txBody>
                    <a:bodyPr/>
                    <a:lstStyle/>
                    <a:p>
                      <a:pPr algn="ctr">
                        <a:lnSpc>
                          <a:spcPct val="115000"/>
                        </a:lnSpc>
                      </a:pPr>
                      <a:r>
                        <a:rPr lang="fr-FR" sz="1600" b="1">
                          <a:solidFill>
                            <a:srgbClr val="000000"/>
                          </a:solidFill>
                          <a:latin typeface="Calibri"/>
                          <a:ea typeface="Times New Roman"/>
                        </a:rPr>
                        <a:t>503</a:t>
                      </a:r>
                      <a:endParaRPr/>
                    </a:p>
                  </a:txBody>
                  <a:tcPr/>
                </a:tc>
                <a:tc>
                  <a:txBody>
                    <a:bodyPr/>
                    <a:lstStyle/>
                    <a:p>
                      <a:pPr algn="ctr">
                        <a:lnSpc>
                          <a:spcPct val="115000"/>
                        </a:lnSpc>
                      </a:pPr>
                      <a:r>
                        <a:rPr lang="fr-FR" sz="1600" b="1">
                          <a:solidFill>
                            <a:srgbClr val="000000"/>
                          </a:solidFill>
                          <a:latin typeface="Calibri"/>
                          <a:ea typeface="Times New Roman"/>
                        </a:rPr>
                        <a:t>441</a:t>
                      </a:r>
                      <a:endParaRPr/>
                    </a:p>
                  </a:txBody>
                  <a:tcPr/>
                </a:tc>
                <a:tc>
                  <a:txBody>
                    <a:bodyPr/>
                    <a:lstStyle/>
                    <a:p>
                      <a:pPr algn="ctr">
                        <a:lnSpc>
                          <a:spcPct val="115000"/>
                        </a:lnSpc>
                      </a:pPr>
                      <a:r>
                        <a:rPr lang="fr-FR" sz="1600" b="1">
                          <a:solidFill>
                            <a:srgbClr val="000000"/>
                          </a:solidFill>
                          <a:latin typeface="Calibri"/>
                          <a:ea typeface="Times New Roman"/>
                        </a:rPr>
                        <a:t>399</a:t>
                      </a:r>
                      <a:endParaRPr/>
                    </a:p>
                  </a:txBody>
                  <a:tcPr/>
                </a:tc>
                <a:tc>
                  <a:txBody>
                    <a:bodyPr/>
                    <a:lstStyle/>
                    <a:p>
                      <a:pPr algn="ctr">
                        <a:lnSpc>
                          <a:spcPct val="115000"/>
                        </a:lnSpc>
                      </a:pPr>
                      <a:r>
                        <a:rPr lang="fr-FR" sz="1600" b="1">
                          <a:solidFill>
                            <a:srgbClr val="000000"/>
                          </a:solidFill>
                          <a:latin typeface="Calibri"/>
                          <a:ea typeface="Times New Roman"/>
                        </a:rPr>
                        <a:t>12,3b</a:t>
                      </a:r>
                      <a:endParaRPr/>
                    </a:p>
                  </a:txBody>
                  <a:tcPr/>
                </a:tc>
                <a:tc>
                  <a:txBody>
                    <a:bodyPr/>
                    <a:lstStyle/>
                    <a:p>
                      <a:pPr algn="ctr">
                        <a:lnSpc>
                          <a:spcPct val="115000"/>
                        </a:lnSpc>
                      </a:pPr>
                      <a:r>
                        <a:rPr lang="fr-FR" sz="1600" b="1">
                          <a:solidFill>
                            <a:srgbClr val="000000"/>
                          </a:solidFill>
                          <a:latin typeface="Calibri"/>
                          <a:ea typeface="Times New Roman"/>
                        </a:rPr>
                        <a:t>20,7b</a:t>
                      </a:r>
                      <a:endParaRPr/>
                    </a:p>
                  </a:txBody>
                  <a:tcPr/>
                </a:tc>
                <a:tc>
                  <a:txBody>
                    <a:bodyPr/>
                    <a:lstStyle/>
                    <a:p>
                      <a:pPr algn="ctr">
                        <a:lnSpc>
                          <a:spcPct val="115000"/>
                        </a:lnSpc>
                      </a:pPr>
                      <a:r>
                        <a:rPr lang="fr-FR" sz="1600" b="1">
                          <a:solidFill>
                            <a:srgbClr val="000000"/>
                          </a:solidFill>
                          <a:latin typeface="Calibri"/>
                          <a:ea typeface="Calibri"/>
                        </a:rPr>
                        <a:t>8,4</a:t>
                      </a:r>
                      <a:endParaRPr/>
                    </a:p>
                  </a:txBody>
                  <a:tcPr/>
                </a:tc>
              </a:tr>
              <a:tr h="280080">
                <a:tc>
                  <a:txBody>
                    <a:bodyPr/>
                    <a:lstStyle/>
                    <a:p>
                      <a:pPr>
                        <a:lnSpc>
                          <a:spcPct val="115000"/>
                        </a:lnSpc>
                      </a:pPr>
                      <a:r>
                        <a:rPr lang="fr-FR" sz="1600" b="1">
                          <a:solidFill>
                            <a:srgbClr val="000000"/>
                          </a:solidFill>
                          <a:latin typeface="Calibri"/>
                          <a:ea typeface="Times New Roman"/>
                        </a:rPr>
                        <a:t>Tubex 120</a:t>
                      </a:r>
                      <a:endParaRPr/>
                    </a:p>
                  </a:txBody>
                  <a:tcPr/>
                </a:tc>
                <a:tc>
                  <a:txBody>
                    <a:bodyPr/>
                    <a:lstStyle/>
                    <a:p>
                      <a:pPr algn="ctr">
                        <a:lnSpc>
                          <a:spcPct val="115000"/>
                        </a:lnSpc>
                      </a:pPr>
                      <a:r>
                        <a:rPr lang="fr-FR" sz="1600" b="1">
                          <a:solidFill>
                            <a:srgbClr val="000000"/>
                          </a:solidFill>
                          <a:latin typeface="Calibri"/>
                          <a:ea typeface="Times New Roman"/>
                        </a:rPr>
                        <a:t>481</a:t>
                      </a:r>
                      <a:endParaRPr/>
                    </a:p>
                  </a:txBody>
                  <a:tcPr/>
                </a:tc>
                <a:tc>
                  <a:txBody>
                    <a:bodyPr/>
                    <a:lstStyle/>
                    <a:p>
                      <a:pPr algn="ctr">
                        <a:lnSpc>
                          <a:spcPct val="115000"/>
                        </a:lnSpc>
                      </a:pPr>
                      <a:r>
                        <a:rPr lang="fr-FR" sz="1600" b="1">
                          <a:solidFill>
                            <a:srgbClr val="000000"/>
                          </a:solidFill>
                          <a:latin typeface="Calibri"/>
                          <a:ea typeface="Times New Roman"/>
                        </a:rPr>
                        <a:t>434</a:t>
                      </a:r>
                      <a:endParaRPr/>
                    </a:p>
                  </a:txBody>
                  <a:tcPr/>
                </a:tc>
                <a:tc>
                  <a:txBody>
                    <a:bodyPr/>
                    <a:lstStyle/>
                    <a:p>
                      <a:pPr algn="ctr">
                        <a:lnSpc>
                          <a:spcPct val="115000"/>
                        </a:lnSpc>
                      </a:pPr>
                      <a:r>
                        <a:rPr lang="fr-FR" sz="1600" b="1">
                          <a:solidFill>
                            <a:srgbClr val="000000"/>
                          </a:solidFill>
                          <a:latin typeface="Calibri"/>
                          <a:ea typeface="Times New Roman"/>
                        </a:rPr>
                        <a:t>399</a:t>
                      </a:r>
                      <a:endParaRPr/>
                    </a:p>
                  </a:txBody>
                  <a:tcPr/>
                </a:tc>
                <a:tc>
                  <a:txBody>
                    <a:bodyPr/>
                    <a:lstStyle/>
                    <a:p>
                      <a:pPr algn="ctr">
                        <a:lnSpc>
                          <a:spcPct val="115000"/>
                        </a:lnSpc>
                      </a:pPr>
                      <a:r>
                        <a:rPr lang="fr-FR" sz="1600" b="1">
                          <a:solidFill>
                            <a:srgbClr val="000000"/>
                          </a:solidFill>
                          <a:latin typeface="Calibri"/>
                          <a:ea typeface="Times New Roman"/>
                        </a:rPr>
                        <a:t>9,8b</a:t>
                      </a:r>
                      <a:endParaRPr/>
                    </a:p>
                  </a:txBody>
                  <a:tcPr/>
                </a:tc>
                <a:tc>
                  <a:txBody>
                    <a:bodyPr/>
                    <a:lstStyle/>
                    <a:p>
                      <a:pPr algn="ctr">
                        <a:lnSpc>
                          <a:spcPct val="115000"/>
                        </a:lnSpc>
                      </a:pPr>
                      <a:r>
                        <a:rPr lang="fr-FR" sz="1600" b="1">
                          <a:solidFill>
                            <a:srgbClr val="000000"/>
                          </a:solidFill>
                          <a:latin typeface="Calibri"/>
                          <a:ea typeface="Times New Roman"/>
                        </a:rPr>
                        <a:t>17,0b</a:t>
                      </a:r>
                      <a:endParaRPr/>
                    </a:p>
                  </a:txBody>
                  <a:tcPr/>
                </a:tc>
                <a:tc>
                  <a:txBody>
                    <a:bodyPr/>
                    <a:lstStyle/>
                    <a:p>
                      <a:pPr algn="ctr">
                        <a:lnSpc>
                          <a:spcPct val="115000"/>
                        </a:lnSpc>
                      </a:pPr>
                      <a:r>
                        <a:rPr lang="fr-FR" sz="1600" b="1">
                          <a:solidFill>
                            <a:srgbClr val="000000"/>
                          </a:solidFill>
                          <a:latin typeface="Calibri"/>
                          <a:ea typeface="Calibri"/>
                        </a:rPr>
                        <a:t>7,2</a:t>
                      </a:r>
                      <a:endParaRPr/>
                    </a:p>
                  </a:txBody>
                  <a:tcPr/>
                </a:tc>
              </a:tr>
              <a:tr h="280080">
                <a:tc>
                  <a:txBody>
                    <a:bodyPr/>
                    <a:lstStyle/>
                    <a:p>
                      <a:pPr>
                        <a:lnSpc>
                          <a:spcPct val="115000"/>
                        </a:lnSpc>
                      </a:pPr>
                      <a:r>
                        <a:rPr lang="fr-FR" sz="1600" b="1">
                          <a:solidFill>
                            <a:srgbClr val="000000"/>
                          </a:solidFill>
                          <a:latin typeface="Calibri"/>
                          <a:ea typeface="Times New Roman"/>
                        </a:rPr>
                        <a:t>Totale</a:t>
                      </a:r>
                      <a:endParaRPr/>
                    </a:p>
                  </a:txBody>
                  <a:tcPr/>
                </a:tc>
                <a:tc>
                  <a:txBody>
                    <a:bodyPr/>
                    <a:lstStyle/>
                    <a:p>
                      <a:pPr algn="ctr">
                        <a:lnSpc>
                          <a:spcPct val="115000"/>
                        </a:lnSpc>
                      </a:pPr>
                      <a:r>
                        <a:rPr lang="fr-FR" sz="1600" b="1">
                          <a:solidFill>
                            <a:srgbClr val="000000"/>
                          </a:solidFill>
                          <a:latin typeface="Calibri"/>
                          <a:ea typeface="Times New Roman"/>
                        </a:rPr>
                        <a:t>2457</a:t>
                      </a:r>
                      <a:endParaRPr/>
                    </a:p>
                  </a:txBody>
                  <a:tcPr/>
                </a:tc>
                <a:tc>
                  <a:txBody>
                    <a:bodyPr/>
                    <a:lstStyle/>
                    <a:p>
                      <a:pPr algn="ctr">
                        <a:lnSpc>
                          <a:spcPct val="115000"/>
                        </a:lnSpc>
                      </a:pPr>
                      <a:r>
                        <a:rPr lang="fr-FR" sz="1600" b="1">
                          <a:solidFill>
                            <a:srgbClr val="000000"/>
                          </a:solidFill>
                          <a:latin typeface="Calibri"/>
                          <a:ea typeface="Times New Roman"/>
                        </a:rPr>
                        <a:t>2070</a:t>
                      </a:r>
                      <a:endParaRPr/>
                    </a:p>
                  </a:txBody>
                  <a:tcPr/>
                </a:tc>
                <a:tc>
                  <a:txBody>
                    <a:bodyPr/>
                    <a:lstStyle/>
                    <a:p>
                      <a:pPr algn="ctr">
                        <a:lnSpc>
                          <a:spcPct val="115000"/>
                        </a:lnSpc>
                      </a:pPr>
                      <a:r>
                        <a:rPr lang="fr-FR" sz="1600" b="1">
                          <a:solidFill>
                            <a:srgbClr val="000000"/>
                          </a:solidFill>
                          <a:latin typeface="Calibri"/>
                          <a:ea typeface="Times New Roman"/>
                        </a:rPr>
                        <a:t>1906</a:t>
                      </a:r>
                      <a:endParaRPr/>
                    </a:p>
                  </a:txBody>
                  <a:tcPr/>
                </a:tc>
                <a:tc>
                  <a:txBody>
                    <a:bodyPr/>
                    <a:lstStyle/>
                    <a:p>
                      <a:pPr algn="ctr">
                        <a:lnSpc>
                          <a:spcPct val="115000"/>
                        </a:lnSpc>
                      </a:pPr>
                      <a:r>
                        <a:rPr lang="fr-FR" sz="1600" b="1">
                          <a:solidFill>
                            <a:srgbClr val="000000"/>
                          </a:solidFill>
                          <a:latin typeface="Calibri"/>
                          <a:ea typeface="Times New Roman"/>
                        </a:rPr>
                        <a:t>15,8</a:t>
                      </a:r>
                      <a:endParaRPr/>
                    </a:p>
                  </a:txBody>
                  <a:tcPr/>
                </a:tc>
                <a:tc>
                  <a:txBody>
                    <a:bodyPr/>
                    <a:lstStyle/>
                    <a:p>
                      <a:pPr algn="ctr">
                        <a:lnSpc>
                          <a:spcPct val="115000"/>
                        </a:lnSpc>
                      </a:pPr>
                      <a:r>
                        <a:rPr lang="fr-FR" sz="1600" b="1">
                          <a:solidFill>
                            <a:srgbClr val="000000"/>
                          </a:solidFill>
                          <a:latin typeface="Calibri"/>
                          <a:ea typeface="Times New Roman"/>
                        </a:rPr>
                        <a:t>22,4</a:t>
                      </a:r>
                      <a:endParaRPr/>
                    </a:p>
                  </a:txBody>
                  <a:tcPr/>
                </a:tc>
                <a:tc>
                  <a:txBody>
                    <a:bodyPr/>
                    <a:lstStyle/>
                    <a:p>
                      <a:pPr algn="ctr">
                        <a:lnSpc>
                          <a:spcPct val="115000"/>
                        </a:lnSpc>
                      </a:pPr>
                      <a:r>
                        <a:rPr lang="fr-FR" sz="1600" b="1">
                          <a:solidFill>
                            <a:srgbClr val="000000"/>
                          </a:solidFill>
                          <a:latin typeface="Calibri"/>
                          <a:ea typeface="Calibri"/>
                        </a:rPr>
                        <a:t>6,6</a:t>
                      </a:r>
                      <a:endParaRPr/>
                    </a:p>
                  </a:txBody>
                  <a:tcPr/>
                </a:tc>
              </a:tr>
            </a:tbl>
          </a:graphicData>
        </a:graphic>
      </p:graphicFrame>
      <p:pic>
        <p:nvPicPr>
          <p:cNvPr id="166" name="Immagine 5"/>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15. Diamètre  (mm) 2006-2012</a:t>
            </a:r>
            <a:endParaRPr/>
          </a:p>
        </p:txBody>
      </p:sp>
      <p:sp>
        <p:nvSpPr>
          <p:cNvPr id="168" name="CustomShape 2"/>
          <p:cNvSpPr/>
          <p:nvPr/>
        </p:nvSpPr>
        <p:spPr>
          <a:xfrm>
            <a:off x="395280" y="1125360"/>
            <a:ext cx="8137080" cy="10029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Le valeur de diamètre (mm), en confirmant ce qui a été montré en 2006, était plus grande chez les plantules dérivées des shelters 60 cm alors que dans la parcelle témoin il y a les croissances les plus faibles. </a:t>
            </a:r>
            <a:endParaRPr/>
          </a:p>
        </p:txBody>
      </p:sp>
      <p:graphicFrame>
        <p:nvGraphicFramePr>
          <p:cNvPr id="169" name="Table 3"/>
          <p:cNvGraphicFramePr/>
          <p:nvPr/>
        </p:nvGraphicFramePr>
        <p:xfrm>
          <a:off x="971640" y="2852640"/>
          <a:ext cx="7597440" cy="6721200"/>
        </p:xfrm>
        <a:graphic>
          <a:graphicData uri="http://schemas.openxmlformats.org/drawingml/2006/table">
            <a:tbl>
              <a:tblPr/>
              <a:tblGrid>
                <a:gridCol w="1049040"/>
                <a:gridCol w="781200"/>
                <a:gridCol w="781200"/>
                <a:gridCol w="781200"/>
                <a:gridCol w="781200"/>
                <a:gridCol w="781200"/>
                <a:gridCol w="781200"/>
                <a:gridCol w="781200"/>
                <a:gridCol w="1080000"/>
              </a:tblGrid>
              <a:tr h="411840">
                <a:tc>
                  <a:txBody>
                    <a:bodyPr/>
                    <a:lstStyle/>
                    <a:p>
                      <a:pPr algn="ctr">
                        <a:lnSpc>
                          <a:spcPct val="150000"/>
                        </a:lnSpc>
                      </a:pPr>
                      <a:r>
                        <a:rPr lang="fr-FR" b="1">
                          <a:solidFill>
                            <a:srgbClr val="000000"/>
                          </a:solidFill>
                          <a:latin typeface="Calibri"/>
                          <a:ea typeface="Times New Roman"/>
                        </a:rPr>
                        <a:t>Thèse</a:t>
                      </a:r>
                      <a:endParaRPr/>
                    </a:p>
                  </a:txBody>
                  <a:tcPr/>
                </a:tc>
                <a:tc>
                  <a:txBody>
                    <a:bodyPr/>
                    <a:lstStyle/>
                    <a:p>
                      <a:pPr algn="ctr">
                        <a:lnSpc>
                          <a:spcPct val="150000"/>
                        </a:lnSpc>
                      </a:pPr>
                      <a:r>
                        <a:rPr lang="fr-FR" b="1">
                          <a:solidFill>
                            <a:srgbClr val="000000"/>
                          </a:solidFill>
                          <a:latin typeface="Calibri"/>
                          <a:ea typeface="Times New Roman"/>
                        </a:rPr>
                        <a:t>Années</a:t>
                      </a:r>
                      <a:endParaRPr/>
                    </a:p>
                  </a:txBody>
                  <a:tcPr/>
                </a:tc>
                <a:tc>
                  <a:txBody>
                    <a:bodyPr/>
                    <a:lstStyle/>
                    <a:p>
                      <a:pPr algn="ctr">
                        <a:lnSpc>
                          <a:spcPct val="150000"/>
                        </a:lnSpc>
                      </a:pPr>
                      <a:r>
                        <a:rPr lang="fr-FR" b="1">
                          <a:solidFill>
                            <a:srgbClr val="000000"/>
                          </a:solidFill>
                          <a:latin typeface="Calibri"/>
                          <a:ea typeface="Times New Roman"/>
                        </a:rPr>
                        <a:t>Δ % entre le témoin</a:t>
                      </a:r>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823320">
                <a:tc>
                  <a:txBody>
                    <a:bodyPr/>
                    <a:lstStyle/>
                    <a:p>
                      <a:pPr algn="ctr">
                        <a:lnSpc>
                          <a:spcPct val="150000"/>
                        </a:lnSpc>
                      </a:pPr>
                      <a:r>
                        <a:rPr lang="fr-FR" b="1">
                          <a:solidFill>
                            <a:srgbClr val="000000"/>
                          </a:solidFill>
                          <a:latin typeface="Calibri"/>
                          <a:ea typeface="Times New Roman"/>
                        </a:rPr>
                        <a:t>2006</a:t>
                      </a:r>
                      <a:endParaRPr/>
                    </a:p>
                  </a:txBody>
                  <a:tcPr/>
                </a:tc>
                <a:tc>
                  <a:txBody>
                    <a:bodyPr/>
                    <a:lstStyle/>
                    <a:p>
                      <a:pPr algn="ctr">
                        <a:lnSpc>
                          <a:spcPct val="150000"/>
                        </a:lnSpc>
                      </a:pPr>
                      <a:r>
                        <a:rPr lang="fr-FR" b="1">
                          <a:solidFill>
                            <a:srgbClr val="000000"/>
                          </a:solidFill>
                          <a:latin typeface="Calibri"/>
                          <a:ea typeface="Times New Roman"/>
                        </a:rPr>
                        <a:t>2007</a:t>
                      </a:r>
                      <a:endParaRPr/>
                    </a:p>
                  </a:txBody>
                  <a:tcPr/>
                </a:tc>
                <a:tc>
                  <a:txBody>
                    <a:bodyPr/>
                    <a:lstStyle/>
                    <a:p>
                      <a:pPr algn="ctr">
                        <a:lnSpc>
                          <a:spcPct val="150000"/>
                        </a:lnSpc>
                      </a:pPr>
                      <a:r>
                        <a:rPr lang="fr-FR" b="1">
                          <a:solidFill>
                            <a:srgbClr val="000000"/>
                          </a:solidFill>
                          <a:latin typeface="Calibri"/>
                          <a:ea typeface="Times New Roman"/>
                        </a:rPr>
                        <a:t>2008</a:t>
                      </a:r>
                      <a:endParaRPr/>
                    </a:p>
                  </a:txBody>
                  <a:tcPr/>
                </a:tc>
                <a:tc>
                  <a:txBody>
                    <a:bodyPr/>
                    <a:lstStyle/>
                    <a:p>
                      <a:pPr algn="ctr">
                        <a:lnSpc>
                          <a:spcPct val="150000"/>
                        </a:lnSpc>
                      </a:pPr>
                      <a:r>
                        <a:rPr lang="fr-FR" b="1">
                          <a:solidFill>
                            <a:srgbClr val="000000"/>
                          </a:solidFill>
                          <a:latin typeface="Calibri"/>
                          <a:ea typeface="Times New Roman"/>
                        </a:rPr>
                        <a:t>2009</a:t>
                      </a:r>
                      <a:endParaRPr/>
                    </a:p>
                  </a:txBody>
                  <a:tcPr/>
                </a:tc>
                <a:tc>
                  <a:txBody>
                    <a:bodyPr/>
                    <a:lstStyle/>
                    <a:p>
                      <a:pPr algn="ctr">
                        <a:lnSpc>
                          <a:spcPct val="150000"/>
                        </a:lnSpc>
                      </a:pPr>
                      <a:r>
                        <a:rPr lang="fr-FR" b="1">
                          <a:solidFill>
                            <a:srgbClr val="000000"/>
                          </a:solidFill>
                          <a:latin typeface="Calibri"/>
                          <a:ea typeface="Times New Roman"/>
                        </a:rPr>
                        <a:t>2010</a:t>
                      </a:r>
                      <a:endParaRPr/>
                    </a:p>
                  </a:txBody>
                  <a:tcPr/>
                </a:tc>
                <a:tc>
                  <a:txBody>
                    <a:bodyPr/>
                    <a:lstStyle/>
                    <a:p>
                      <a:pPr algn="ctr">
                        <a:lnSpc>
                          <a:spcPct val="150000"/>
                        </a:lnSpc>
                      </a:pPr>
                      <a:r>
                        <a:rPr lang="fr-FR" b="1">
                          <a:solidFill>
                            <a:srgbClr val="000000"/>
                          </a:solidFill>
                          <a:latin typeface="Calibri"/>
                          <a:ea typeface="Times New Roman"/>
                        </a:rPr>
                        <a:t>2011</a:t>
                      </a:r>
                      <a:endParaRPr/>
                    </a:p>
                  </a:txBody>
                  <a:tcPr/>
                </a:tc>
                <a:tc>
                  <a:txBody>
                    <a:bodyPr/>
                    <a:lstStyle/>
                    <a:p>
                      <a:pPr algn="ctr">
                        <a:lnSpc>
                          <a:spcPct val="150000"/>
                        </a:lnSpc>
                      </a:pPr>
                      <a:r>
                        <a:rPr lang="fr-FR" b="1">
                          <a:solidFill>
                            <a:srgbClr val="000000"/>
                          </a:solidFill>
                          <a:latin typeface="Calibri"/>
                          <a:ea typeface="Times New Roman"/>
                        </a:rPr>
                        <a:t>2012</a:t>
                      </a:r>
                      <a:endParaRPr/>
                    </a:p>
                  </a:txBody>
                  <a:tcPr/>
                </a:tc>
                <a:tc>
                  <a:txBody>
                    <a:bodyPr/>
                    <a:lstStyle/>
                    <a:p>
                      <a:endParaRPr lang="fr-FR"/>
                    </a:p>
                  </a:txBody>
                  <a:tcPr/>
                </a:tc>
                <a:tc>
                  <a:txBody>
                    <a:bodyPr/>
                    <a:lstStyle/>
                    <a:p>
                      <a:endParaRPr lang="fr-FR"/>
                    </a:p>
                  </a:txBody>
                  <a:tcPr/>
                </a:tc>
              </a:tr>
              <a:tr h="411840">
                <a:tc>
                  <a:txBody>
                    <a:bodyPr/>
                    <a:lstStyle/>
                    <a:p>
                      <a:pPr algn="ctr">
                        <a:lnSpc>
                          <a:spcPct val="150000"/>
                        </a:lnSpc>
                      </a:pPr>
                      <a:r>
                        <a:rPr lang="fr-FR" b="1">
                          <a:solidFill>
                            <a:srgbClr val="000000"/>
                          </a:solidFill>
                          <a:latin typeface="Calibri"/>
                          <a:ea typeface="Times New Roman"/>
                        </a:rPr>
                        <a:t>Tubex 60</a:t>
                      </a:r>
                      <a:endParaRPr/>
                    </a:p>
                  </a:txBody>
                  <a:tcPr/>
                </a:tc>
                <a:tc>
                  <a:txBody>
                    <a:bodyPr/>
                    <a:lstStyle/>
                    <a:p>
                      <a:pPr algn="ctr">
                        <a:lnSpc>
                          <a:spcPct val="150000"/>
                        </a:lnSpc>
                      </a:pPr>
                      <a:r>
                        <a:rPr lang="fr-FR" b="1">
                          <a:solidFill>
                            <a:srgbClr val="000000"/>
                          </a:solidFill>
                          <a:latin typeface="Calibri"/>
                          <a:ea typeface="Times New Roman"/>
                        </a:rPr>
                        <a:t>17,0</a:t>
                      </a:r>
                      <a:endParaRPr/>
                    </a:p>
                  </a:txBody>
                  <a:tcPr/>
                </a:tc>
                <a:tc>
                  <a:txBody>
                    <a:bodyPr/>
                    <a:lstStyle/>
                    <a:p>
                      <a:pPr algn="ctr">
                        <a:lnSpc>
                          <a:spcPct val="150000"/>
                        </a:lnSpc>
                      </a:pPr>
                      <a:r>
                        <a:rPr lang="fr-FR" b="1">
                          <a:solidFill>
                            <a:srgbClr val="000000"/>
                          </a:solidFill>
                          <a:latin typeface="Calibri"/>
                          <a:ea typeface="Times New Roman"/>
                        </a:rPr>
                        <a:t>23,6</a:t>
                      </a:r>
                      <a:endParaRPr/>
                    </a:p>
                  </a:txBody>
                  <a:tcPr/>
                </a:tc>
                <a:tc>
                  <a:txBody>
                    <a:bodyPr/>
                    <a:lstStyle/>
                    <a:p>
                      <a:pPr algn="ctr">
                        <a:lnSpc>
                          <a:spcPct val="150000"/>
                        </a:lnSpc>
                      </a:pPr>
                      <a:r>
                        <a:rPr lang="fr-FR" b="1">
                          <a:solidFill>
                            <a:srgbClr val="000000"/>
                          </a:solidFill>
                          <a:latin typeface="Calibri"/>
                          <a:ea typeface="Times New Roman"/>
                        </a:rPr>
                        <a:t>30,2</a:t>
                      </a:r>
                      <a:endParaRPr/>
                    </a:p>
                  </a:txBody>
                  <a:tcPr/>
                </a:tc>
                <a:tc>
                  <a:txBody>
                    <a:bodyPr/>
                    <a:lstStyle/>
                    <a:p>
                      <a:pPr algn="ctr">
                        <a:lnSpc>
                          <a:spcPct val="150000"/>
                        </a:lnSpc>
                      </a:pPr>
                      <a:r>
                        <a:rPr lang="fr-FR" b="1">
                          <a:solidFill>
                            <a:srgbClr val="000000"/>
                          </a:solidFill>
                          <a:latin typeface="Calibri"/>
                          <a:ea typeface="Times New Roman"/>
                        </a:rPr>
                        <a:t>34,7</a:t>
                      </a:r>
                      <a:endParaRPr/>
                    </a:p>
                  </a:txBody>
                  <a:tcPr/>
                </a:tc>
                <a:tc>
                  <a:txBody>
                    <a:bodyPr/>
                    <a:lstStyle/>
                    <a:p>
                      <a:pPr algn="ctr">
                        <a:lnSpc>
                          <a:spcPct val="150000"/>
                        </a:lnSpc>
                      </a:pPr>
                      <a:r>
                        <a:rPr lang="fr-FR" b="1">
                          <a:solidFill>
                            <a:srgbClr val="000000"/>
                          </a:solidFill>
                          <a:latin typeface="Calibri"/>
                          <a:ea typeface="Times New Roman"/>
                        </a:rPr>
                        <a:t>47,5</a:t>
                      </a:r>
                      <a:endParaRPr/>
                    </a:p>
                  </a:txBody>
                  <a:tcPr/>
                </a:tc>
                <a:tc>
                  <a:txBody>
                    <a:bodyPr/>
                    <a:lstStyle/>
                    <a:p>
                      <a:pPr algn="ctr">
                        <a:lnSpc>
                          <a:spcPct val="150000"/>
                        </a:lnSpc>
                      </a:pPr>
                      <a:r>
                        <a:rPr lang="fr-FR" b="1">
                          <a:solidFill>
                            <a:srgbClr val="000000"/>
                          </a:solidFill>
                          <a:latin typeface="Calibri"/>
                          <a:ea typeface="Times New Roman"/>
                        </a:rPr>
                        <a:t>53,9</a:t>
                      </a:r>
                      <a:endParaRPr/>
                    </a:p>
                  </a:txBody>
                  <a:tcPr/>
                </a:tc>
                <a:tc>
                  <a:txBody>
                    <a:bodyPr/>
                    <a:lstStyle/>
                    <a:p>
                      <a:pPr algn="ctr">
                        <a:lnSpc>
                          <a:spcPct val="150000"/>
                        </a:lnSpc>
                      </a:pPr>
                      <a:r>
                        <a:rPr lang="fr-FR" b="1">
                          <a:solidFill>
                            <a:srgbClr val="000000"/>
                          </a:solidFill>
                          <a:latin typeface="Calibri"/>
                          <a:ea typeface="Times New Roman"/>
                        </a:rPr>
                        <a:t>66,6 a</a:t>
                      </a:r>
                      <a:endParaRPr/>
                    </a:p>
                  </a:txBody>
                  <a:tcPr/>
                </a:tc>
                <a:tc>
                  <a:txBody>
                    <a:bodyPr/>
                    <a:lstStyle/>
                    <a:p>
                      <a:pPr algn="ctr">
                        <a:lnSpc>
                          <a:spcPct val="150000"/>
                        </a:lnSpc>
                      </a:pPr>
                      <a:r>
                        <a:rPr lang="fr-FR" b="1">
                          <a:solidFill>
                            <a:srgbClr val="000000"/>
                          </a:solidFill>
                          <a:latin typeface="Calibri"/>
                          <a:ea typeface="Times New Roman"/>
                        </a:rPr>
                        <a:t>21,0 %</a:t>
                      </a:r>
                      <a:endParaRPr/>
                    </a:p>
                  </a:txBody>
                  <a:tcPr/>
                </a:tc>
              </a:tr>
              <a:tr h="411840">
                <a:tc>
                  <a:txBody>
                    <a:bodyPr/>
                    <a:lstStyle/>
                    <a:p>
                      <a:pPr algn="ctr">
                        <a:lnSpc>
                          <a:spcPct val="150000"/>
                        </a:lnSpc>
                      </a:pPr>
                      <a:r>
                        <a:rPr lang="fr-FR" b="1">
                          <a:solidFill>
                            <a:srgbClr val="000000"/>
                          </a:solidFill>
                          <a:latin typeface="Calibri"/>
                          <a:ea typeface="Times New Roman"/>
                        </a:rPr>
                        <a:t>Arbo 60</a:t>
                      </a:r>
                      <a:endParaRPr/>
                    </a:p>
                  </a:txBody>
                  <a:tcPr/>
                </a:tc>
                <a:tc>
                  <a:txBody>
                    <a:bodyPr/>
                    <a:lstStyle/>
                    <a:p>
                      <a:pPr algn="ctr">
                        <a:lnSpc>
                          <a:spcPct val="150000"/>
                        </a:lnSpc>
                      </a:pPr>
                      <a:r>
                        <a:rPr lang="fr-FR" b="1">
                          <a:solidFill>
                            <a:srgbClr val="000000"/>
                          </a:solidFill>
                          <a:latin typeface="Calibri"/>
                          <a:ea typeface="Times New Roman"/>
                        </a:rPr>
                        <a:t>18,0</a:t>
                      </a:r>
                      <a:endParaRPr/>
                    </a:p>
                  </a:txBody>
                  <a:tcPr/>
                </a:tc>
                <a:tc>
                  <a:txBody>
                    <a:bodyPr/>
                    <a:lstStyle/>
                    <a:p>
                      <a:pPr algn="ctr">
                        <a:lnSpc>
                          <a:spcPct val="150000"/>
                        </a:lnSpc>
                      </a:pPr>
                      <a:r>
                        <a:rPr lang="fr-FR" b="1">
                          <a:solidFill>
                            <a:srgbClr val="000000"/>
                          </a:solidFill>
                          <a:latin typeface="Calibri"/>
                          <a:ea typeface="Times New Roman"/>
                        </a:rPr>
                        <a:t>23,4</a:t>
                      </a:r>
                      <a:endParaRPr/>
                    </a:p>
                  </a:txBody>
                  <a:tcPr/>
                </a:tc>
                <a:tc>
                  <a:txBody>
                    <a:bodyPr/>
                    <a:lstStyle/>
                    <a:p>
                      <a:pPr algn="ctr">
                        <a:lnSpc>
                          <a:spcPct val="150000"/>
                        </a:lnSpc>
                      </a:pPr>
                      <a:r>
                        <a:rPr lang="fr-FR" b="1">
                          <a:solidFill>
                            <a:srgbClr val="000000"/>
                          </a:solidFill>
                          <a:latin typeface="Calibri"/>
                          <a:ea typeface="Times New Roman"/>
                        </a:rPr>
                        <a:t>29,6</a:t>
                      </a:r>
                      <a:endParaRPr/>
                    </a:p>
                  </a:txBody>
                  <a:tcPr/>
                </a:tc>
                <a:tc>
                  <a:txBody>
                    <a:bodyPr/>
                    <a:lstStyle/>
                    <a:p>
                      <a:pPr algn="ctr">
                        <a:lnSpc>
                          <a:spcPct val="150000"/>
                        </a:lnSpc>
                      </a:pPr>
                      <a:r>
                        <a:rPr lang="fr-FR" b="1">
                          <a:solidFill>
                            <a:srgbClr val="000000"/>
                          </a:solidFill>
                          <a:latin typeface="Calibri"/>
                          <a:ea typeface="Times New Roman"/>
                        </a:rPr>
                        <a:t>33,5</a:t>
                      </a:r>
                      <a:endParaRPr/>
                    </a:p>
                  </a:txBody>
                  <a:tcPr/>
                </a:tc>
                <a:tc>
                  <a:txBody>
                    <a:bodyPr/>
                    <a:lstStyle/>
                    <a:p>
                      <a:pPr algn="ctr">
                        <a:lnSpc>
                          <a:spcPct val="150000"/>
                        </a:lnSpc>
                      </a:pPr>
                      <a:r>
                        <a:rPr lang="fr-FR" b="1">
                          <a:solidFill>
                            <a:srgbClr val="000000"/>
                          </a:solidFill>
                          <a:latin typeface="Calibri"/>
                          <a:ea typeface="Times New Roman"/>
                        </a:rPr>
                        <a:t>46,8</a:t>
                      </a:r>
                      <a:endParaRPr/>
                    </a:p>
                  </a:txBody>
                  <a:tcPr/>
                </a:tc>
                <a:tc>
                  <a:txBody>
                    <a:bodyPr/>
                    <a:lstStyle/>
                    <a:p>
                      <a:pPr algn="ctr">
                        <a:lnSpc>
                          <a:spcPct val="150000"/>
                        </a:lnSpc>
                      </a:pPr>
                      <a:r>
                        <a:rPr lang="fr-FR" b="1">
                          <a:solidFill>
                            <a:srgbClr val="000000"/>
                          </a:solidFill>
                          <a:latin typeface="Calibri"/>
                          <a:ea typeface="Times New Roman"/>
                        </a:rPr>
                        <a:t>52,8</a:t>
                      </a:r>
                      <a:endParaRPr/>
                    </a:p>
                  </a:txBody>
                  <a:tcPr/>
                </a:tc>
                <a:tc>
                  <a:txBody>
                    <a:bodyPr/>
                    <a:lstStyle/>
                    <a:p>
                      <a:pPr algn="ctr">
                        <a:lnSpc>
                          <a:spcPct val="150000"/>
                        </a:lnSpc>
                      </a:pPr>
                      <a:r>
                        <a:rPr lang="fr-FR" b="1">
                          <a:solidFill>
                            <a:srgbClr val="000000"/>
                          </a:solidFill>
                          <a:latin typeface="Calibri"/>
                          <a:ea typeface="Times New Roman"/>
                        </a:rPr>
                        <a:t>64,0 ab</a:t>
                      </a:r>
                      <a:endParaRPr/>
                    </a:p>
                  </a:txBody>
                  <a:tcPr/>
                </a:tc>
                <a:tc>
                  <a:txBody>
                    <a:bodyPr/>
                    <a:lstStyle/>
                    <a:p>
                      <a:pPr algn="ctr">
                        <a:lnSpc>
                          <a:spcPct val="150000"/>
                        </a:lnSpc>
                      </a:pPr>
                      <a:r>
                        <a:rPr lang="fr-FR" b="1">
                          <a:solidFill>
                            <a:srgbClr val="000000"/>
                          </a:solidFill>
                          <a:latin typeface="Calibri"/>
                          <a:ea typeface="Times New Roman"/>
                        </a:rPr>
                        <a:t>17,8%</a:t>
                      </a:r>
                      <a:endParaRPr/>
                    </a:p>
                  </a:txBody>
                  <a:tcPr/>
                </a:tc>
              </a:tr>
              <a:tr h="411840">
                <a:tc>
                  <a:txBody>
                    <a:bodyPr/>
                    <a:lstStyle/>
                    <a:p>
                      <a:pPr algn="ctr">
                        <a:lnSpc>
                          <a:spcPct val="150000"/>
                        </a:lnSpc>
                      </a:pPr>
                      <a:r>
                        <a:rPr lang="fr-FR" b="1">
                          <a:solidFill>
                            <a:srgbClr val="000000"/>
                          </a:solidFill>
                          <a:latin typeface="Calibri"/>
                          <a:ea typeface="Times New Roman"/>
                        </a:rPr>
                        <a:t>Arbo 120</a:t>
                      </a:r>
                      <a:endParaRPr/>
                    </a:p>
                  </a:txBody>
                  <a:tcPr/>
                </a:tc>
                <a:tc>
                  <a:txBody>
                    <a:bodyPr/>
                    <a:lstStyle/>
                    <a:p>
                      <a:pPr algn="ctr">
                        <a:lnSpc>
                          <a:spcPct val="150000"/>
                        </a:lnSpc>
                      </a:pPr>
                      <a:r>
                        <a:rPr lang="fr-FR" b="1">
                          <a:solidFill>
                            <a:srgbClr val="000000"/>
                          </a:solidFill>
                          <a:latin typeface="Calibri"/>
                          <a:ea typeface="Times New Roman"/>
                        </a:rPr>
                        <a:t>15,1</a:t>
                      </a:r>
                      <a:endParaRPr/>
                    </a:p>
                  </a:txBody>
                  <a:tcPr/>
                </a:tc>
                <a:tc>
                  <a:txBody>
                    <a:bodyPr/>
                    <a:lstStyle/>
                    <a:p>
                      <a:pPr algn="ctr">
                        <a:lnSpc>
                          <a:spcPct val="150000"/>
                        </a:lnSpc>
                      </a:pPr>
                      <a:r>
                        <a:rPr lang="fr-FR" b="1">
                          <a:solidFill>
                            <a:srgbClr val="000000"/>
                          </a:solidFill>
                          <a:latin typeface="Calibri"/>
                          <a:ea typeface="Times New Roman"/>
                        </a:rPr>
                        <a:t>18,3</a:t>
                      </a:r>
                      <a:endParaRPr/>
                    </a:p>
                  </a:txBody>
                  <a:tcPr/>
                </a:tc>
                <a:tc>
                  <a:txBody>
                    <a:bodyPr/>
                    <a:lstStyle/>
                    <a:p>
                      <a:pPr algn="ctr">
                        <a:lnSpc>
                          <a:spcPct val="150000"/>
                        </a:lnSpc>
                      </a:pPr>
                      <a:r>
                        <a:rPr lang="fr-FR" b="1">
                          <a:solidFill>
                            <a:srgbClr val="000000"/>
                          </a:solidFill>
                          <a:latin typeface="Calibri"/>
                          <a:ea typeface="Times New Roman"/>
                        </a:rPr>
                        <a:t>25,3</a:t>
                      </a:r>
                      <a:endParaRPr/>
                    </a:p>
                  </a:txBody>
                  <a:tcPr/>
                </a:tc>
                <a:tc>
                  <a:txBody>
                    <a:bodyPr/>
                    <a:lstStyle/>
                    <a:p>
                      <a:pPr algn="ctr">
                        <a:lnSpc>
                          <a:spcPct val="150000"/>
                        </a:lnSpc>
                      </a:pPr>
                      <a:r>
                        <a:rPr lang="fr-FR" b="1">
                          <a:solidFill>
                            <a:srgbClr val="000000"/>
                          </a:solidFill>
                          <a:latin typeface="Calibri"/>
                          <a:ea typeface="Times New Roman"/>
                        </a:rPr>
                        <a:t>28,8</a:t>
                      </a:r>
                      <a:endParaRPr/>
                    </a:p>
                  </a:txBody>
                  <a:tcPr/>
                </a:tc>
                <a:tc>
                  <a:txBody>
                    <a:bodyPr/>
                    <a:lstStyle/>
                    <a:p>
                      <a:pPr algn="ctr">
                        <a:lnSpc>
                          <a:spcPct val="150000"/>
                        </a:lnSpc>
                      </a:pPr>
                      <a:r>
                        <a:rPr lang="fr-FR" b="1">
                          <a:solidFill>
                            <a:srgbClr val="000000"/>
                          </a:solidFill>
                          <a:latin typeface="Calibri"/>
                          <a:ea typeface="Times New Roman"/>
                        </a:rPr>
                        <a:t>40,9</a:t>
                      </a:r>
                      <a:endParaRPr/>
                    </a:p>
                  </a:txBody>
                  <a:tcPr/>
                </a:tc>
                <a:tc>
                  <a:txBody>
                    <a:bodyPr/>
                    <a:lstStyle/>
                    <a:p>
                      <a:pPr algn="ctr">
                        <a:lnSpc>
                          <a:spcPct val="150000"/>
                        </a:lnSpc>
                      </a:pPr>
                      <a:r>
                        <a:rPr lang="fr-FR" b="1">
                          <a:solidFill>
                            <a:srgbClr val="000000"/>
                          </a:solidFill>
                          <a:latin typeface="Calibri"/>
                          <a:ea typeface="Times New Roman"/>
                        </a:rPr>
                        <a:t>46,9</a:t>
                      </a:r>
                      <a:endParaRPr/>
                    </a:p>
                  </a:txBody>
                  <a:tcPr/>
                </a:tc>
                <a:tc>
                  <a:txBody>
                    <a:bodyPr/>
                    <a:lstStyle/>
                    <a:p>
                      <a:pPr algn="ctr">
                        <a:lnSpc>
                          <a:spcPct val="150000"/>
                        </a:lnSpc>
                      </a:pPr>
                      <a:r>
                        <a:rPr lang="fr-FR" b="1">
                          <a:solidFill>
                            <a:srgbClr val="000000"/>
                          </a:solidFill>
                          <a:latin typeface="Calibri"/>
                          <a:ea typeface="Times New Roman"/>
                        </a:rPr>
                        <a:t>59,8 bc</a:t>
                      </a:r>
                      <a:endParaRPr/>
                    </a:p>
                  </a:txBody>
                  <a:tcPr/>
                </a:tc>
                <a:tc>
                  <a:txBody>
                    <a:bodyPr/>
                    <a:lstStyle/>
                    <a:p>
                      <a:pPr algn="ctr">
                        <a:lnSpc>
                          <a:spcPct val="150000"/>
                        </a:lnSpc>
                      </a:pPr>
                      <a:r>
                        <a:rPr lang="fr-FR" b="1">
                          <a:solidFill>
                            <a:srgbClr val="000000"/>
                          </a:solidFill>
                          <a:latin typeface="Calibri"/>
                          <a:ea typeface="Times New Roman"/>
                        </a:rPr>
                        <a:t>12,1%</a:t>
                      </a:r>
                      <a:endParaRPr/>
                    </a:p>
                  </a:txBody>
                  <a:tcPr/>
                </a:tc>
              </a:tr>
              <a:tr h="411840">
                <a:tc>
                  <a:txBody>
                    <a:bodyPr/>
                    <a:lstStyle/>
                    <a:p>
                      <a:pPr algn="ctr">
                        <a:lnSpc>
                          <a:spcPct val="150000"/>
                        </a:lnSpc>
                      </a:pPr>
                      <a:r>
                        <a:rPr lang="fr-FR" b="1">
                          <a:solidFill>
                            <a:srgbClr val="000000"/>
                          </a:solidFill>
                          <a:latin typeface="Calibri"/>
                          <a:ea typeface="Times New Roman"/>
                        </a:rPr>
                        <a:t>Tubex 120</a:t>
                      </a:r>
                      <a:endParaRPr/>
                    </a:p>
                  </a:txBody>
                  <a:tcPr/>
                </a:tc>
                <a:tc>
                  <a:txBody>
                    <a:bodyPr/>
                    <a:lstStyle/>
                    <a:p>
                      <a:pPr algn="ctr">
                        <a:lnSpc>
                          <a:spcPct val="150000"/>
                        </a:lnSpc>
                      </a:pPr>
                      <a:r>
                        <a:rPr lang="fr-FR" b="1">
                          <a:solidFill>
                            <a:srgbClr val="000000"/>
                          </a:solidFill>
                          <a:latin typeface="Calibri"/>
                          <a:ea typeface="Times New Roman"/>
                        </a:rPr>
                        <a:t>15,2</a:t>
                      </a:r>
                      <a:endParaRPr/>
                    </a:p>
                  </a:txBody>
                  <a:tcPr/>
                </a:tc>
                <a:tc>
                  <a:txBody>
                    <a:bodyPr/>
                    <a:lstStyle/>
                    <a:p>
                      <a:pPr algn="ctr">
                        <a:lnSpc>
                          <a:spcPct val="150000"/>
                        </a:lnSpc>
                      </a:pPr>
                      <a:r>
                        <a:rPr lang="fr-FR" b="1">
                          <a:solidFill>
                            <a:srgbClr val="000000"/>
                          </a:solidFill>
                          <a:latin typeface="Calibri"/>
                          <a:ea typeface="Times New Roman"/>
                        </a:rPr>
                        <a:t>19,9</a:t>
                      </a:r>
                      <a:endParaRPr/>
                    </a:p>
                  </a:txBody>
                  <a:tcPr/>
                </a:tc>
                <a:tc>
                  <a:txBody>
                    <a:bodyPr/>
                    <a:lstStyle/>
                    <a:p>
                      <a:pPr algn="ctr">
                        <a:lnSpc>
                          <a:spcPct val="150000"/>
                        </a:lnSpc>
                      </a:pPr>
                      <a:r>
                        <a:rPr lang="fr-FR" b="1">
                          <a:solidFill>
                            <a:srgbClr val="000000"/>
                          </a:solidFill>
                          <a:latin typeface="Calibri"/>
                          <a:ea typeface="Times New Roman"/>
                        </a:rPr>
                        <a:t>26,5</a:t>
                      </a:r>
                      <a:endParaRPr/>
                    </a:p>
                  </a:txBody>
                  <a:tcPr/>
                </a:tc>
                <a:tc>
                  <a:txBody>
                    <a:bodyPr/>
                    <a:lstStyle/>
                    <a:p>
                      <a:pPr algn="ctr">
                        <a:lnSpc>
                          <a:spcPct val="150000"/>
                        </a:lnSpc>
                      </a:pPr>
                      <a:r>
                        <a:rPr lang="fr-FR" b="1">
                          <a:solidFill>
                            <a:srgbClr val="000000"/>
                          </a:solidFill>
                          <a:latin typeface="Calibri"/>
                          <a:ea typeface="Times New Roman"/>
                        </a:rPr>
                        <a:t>29,5</a:t>
                      </a:r>
                      <a:endParaRPr/>
                    </a:p>
                  </a:txBody>
                  <a:tcPr/>
                </a:tc>
                <a:tc>
                  <a:txBody>
                    <a:bodyPr/>
                    <a:lstStyle/>
                    <a:p>
                      <a:pPr algn="ctr">
                        <a:lnSpc>
                          <a:spcPct val="150000"/>
                        </a:lnSpc>
                      </a:pPr>
                      <a:r>
                        <a:rPr lang="fr-FR" b="1">
                          <a:solidFill>
                            <a:srgbClr val="000000"/>
                          </a:solidFill>
                          <a:latin typeface="Calibri"/>
                          <a:ea typeface="Times New Roman"/>
                        </a:rPr>
                        <a:t>41,3</a:t>
                      </a:r>
                      <a:endParaRPr/>
                    </a:p>
                  </a:txBody>
                  <a:tcPr/>
                </a:tc>
                <a:tc>
                  <a:txBody>
                    <a:bodyPr/>
                    <a:lstStyle/>
                    <a:p>
                      <a:pPr algn="ctr">
                        <a:lnSpc>
                          <a:spcPct val="150000"/>
                        </a:lnSpc>
                      </a:pPr>
                      <a:r>
                        <a:rPr lang="fr-FR" b="1">
                          <a:solidFill>
                            <a:srgbClr val="000000"/>
                          </a:solidFill>
                          <a:latin typeface="Calibri"/>
                          <a:ea typeface="Times New Roman"/>
                        </a:rPr>
                        <a:t>45,1</a:t>
                      </a:r>
                      <a:endParaRPr/>
                    </a:p>
                  </a:txBody>
                  <a:tcPr/>
                </a:tc>
                <a:tc>
                  <a:txBody>
                    <a:bodyPr/>
                    <a:lstStyle/>
                    <a:p>
                      <a:pPr algn="ctr">
                        <a:lnSpc>
                          <a:spcPct val="150000"/>
                        </a:lnSpc>
                      </a:pPr>
                      <a:r>
                        <a:rPr lang="fr-FR" b="1">
                          <a:solidFill>
                            <a:srgbClr val="000000"/>
                          </a:solidFill>
                          <a:latin typeface="Calibri"/>
                          <a:ea typeface="Times New Roman"/>
                        </a:rPr>
                        <a:t>57,1 c</a:t>
                      </a:r>
                      <a:endParaRPr/>
                    </a:p>
                  </a:txBody>
                  <a:tcPr/>
                </a:tc>
                <a:tc>
                  <a:txBody>
                    <a:bodyPr/>
                    <a:lstStyle/>
                    <a:p>
                      <a:pPr algn="ctr">
                        <a:lnSpc>
                          <a:spcPct val="150000"/>
                        </a:lnSpc>
                      </a:pPr>
                      <a:r>
                        <a:rPr lang="fr-FR" b="1">
                          <a:solidFill>
                            <a:srgbClr val="000000"/>
                          </a:solidFill>
                          <a:latin typeface="Calibri"/>
                          <a:ea typeface="Times New Roman"/>
                        </a:rPr>
                        <a:t>8,0%</a:t>
                      </a:r>
                      <a:endParaRPr/>
                    </a:p>
                  </a:txBody>
                  <a:tcPr/>
                </a:tc>
              </a:tr>
              <a:tr h="411840">
                <a:tc>
                  <a:txBody>
                    <a:bodyPr/>
                    <a:lstStyle/>
                    <a:p>
                      <a:pPr algn="ctr">
                        <a:lnSpc>
                          <a:spcPct val="150000"/>
                        </a:lnSpc>
                      </a:pPr>
                      <a:r>
                        <a:rPr lang="fr-FR" b="1">
                          <a:solidFill>
                            <a:srgbClr val="000000"/>
                          </a:solidFill>
                          <a:latin typeface="Calibri"/>
                          <a:ea typeface="Times New Roman"/>
                        </a:rPr>
                        <a:t>Temoin</a:t>
                      </a:r>
                      <a:endParaRPr/>
                    </a:p>
                  </a:txBody>
                  <a:tcPr/>
                </a:tc>
                <a:tc>
                  <a:txBody>
                    <a:bodyPr/>
                    <a:lstStyle/>
                    <a:p>
                      <a:pPr algn="ctr">
                        <a:lnSpc>
                          <a:spcPct val="150000"/>
                        </a:lnSpc>
                      </a:pPr>
                      <a:r>
                        <a:rPr lang="fr-FR" b="1">
                          <a:solidFill>
                            <a:srgbClr val="000000"/>
                          </a:solidFill>
                          <a:latin typeface="Calibri"/>
                          <a:ea typeface="Times New Roman"/>
                        </a:rPr>
                        <a:t>13,3</a:t>
                      </a:r>
                      <a:endParaRPr/>
                    </a:p>
                  </a:txBody>
                  <a:tcPr/>
                </a:tc>
                <a:tc>
                  <a:txBody>
                    <a:bodyPr/>
                    <a:lstStyle/>
                    <a:p>
                      <a:pPr algn="ctr">
                        <a:lnSpc>
                          <a:spcPct val="150000"/>
                        </a:lnSpc>
                      </a:pPr>
                      <a:r>
                        <a:rPr lang="fr-FR" b="1">
                          <a:solidFill>
                            <a:srgbClr val="000000"/>
                          </a:solidFill>
                          <a:latin typeface="Calibri"/>
                          <a:ea typeface="Times New Roman"/>
                        </a:rPr>
                        <a:t>16,8</a:t>
                      </a:r>
                      <a:endParaRPr/>
                    </a:p>
                  </a:txBody>
                  <a:tcPr/>
                </a:tc>
                <a:tc>
                  <a:txBody>
                    <a:bodyPr/>
                    <a:lstStyle/>
                    <a:p>
                      <a:pPr algn="ctr">
                        <a:lnSpc>
                          <a:spcPct val="150000"/>
                        </a:lnSpc>
                      </a:pPr>
                      <a:r>
                        <a:rPr lang="fr-FR" b="1">
                          <a:solidFill>
                            <a:srgbClr val="000000"/>
                          </a:solidFill>
                          <a:latin typeface="Calibri"/>
                          <a:ea typeface="Times New Roman"/>
                        </a:rPr>
                        <a:t>22,0</a:t>
                      </a:r>
                      <a:endParaRPr/>
                    </a:p>
                  </a:txBody>
                  <a:tcPr/>
                </a:tc>
                <a:tc>
                  <a:txBody>
                    <a:bodyPr/>
                    <a:lstStyle/>
                    <a:p>
                      <a:pPr algn="ctr">
                        <a:lnSpc>
                          <a:spcPct val="150000"/>
                        </a:lnSpc>
                      </a:pPr>
                      <a:r>
                        <a:rPr lang="fr-FR" b="1">
                          <a:solidFill>
                            <a:srgbClr val="000000"/>
                          </a:solidFill>
                          <a:latin typeface="Calibri"/>
                          <a:ea typeface="Times New Roman"/>
                        </a:rPr>
                        <a:t>24,8</a:t>
                      </a:r>
                      <a:endParaRPr/>
                    </a:p>
                  </a:txBody>
                  <a:tcPr/>
                </a:tc>
                <a:tc>
                  <a:txBody>
                    <a:bodyPr/>
                    <a:lstStyle/>
                    <a:p>
                      <a:pPr algn="ctr">
                        <a:lnSpc>
                          <a:spcPct val="150000"/>
                        </a:lnSpc>
                      </a:pPr>
                      <a:r>
                        <a:rPr lang="fr-FR" b="1">
                          <a:solidFill>
                            <a:srgbClr val="000000"/>
                          </a:solidFill>
                          <a:latin typeface="Calibri"/>
                          <a:ea typeface="Times New Roman"/>
                        </a:rPr>
                        <a:t>37,7</a:t>
                      </a:r>
                      <a:endParaRPr/>
                    </a:p>
                  </a:txBody>
                  <a:tcPr/>
                </a:tc>
                <a:tc>
                  <a:txBody>
                    <a:bodyPr/>
                    <a:lstStyle/>
                    <a:p>
                      <a:pPr algn="ctr">
                        <a:lnSpc>
                          <a:spcPct val="150000"/>
                        </a:lnSpc>
                      </a:pPr>
                      <a:r>
                        <a:rPr lang="fr-FR" b="1">
                          <a:solidFill>
                            <a:srgbClr val="000000"/>
                          </a:solidFill>
                          <a:latin typeface="Calibri"/>
                          <a:ea typeface="Times New Roman"/>
                        </a:rPr>
                        <a:t>41,8</a:t>
                      </a:r>
                      <a:endParaRPr/>
                    </a:p>
                  </a:txBody>
                  <a:tcPr/>
                </a:tc>
                <a:tc>
                  <a:txBody>
                    <a:bodyPr/>
                    <a:lstStyle/>
                    <a:p>
                      <a:pPr algn="ctr">
                        <a:lnSpc>
                          <a:spcPct val="150000"/>
                        </a:lnSpc>
                      </a:pPr>
                      <a:r>
                        <a:rPr lang="fr-FR" b="1">
                          <a:solidFill>
                            <a:srgbClr val="000000"/>
                          </a:solidFill>
                          <a:latin typeface="Calibri"/>
                          <a:ea typeface="Times New Roman"/>
                        </a:rPr>
                        <a:t>52,6 d</a:t>
                      </a:r>
                      <a:endParaRPr/>
                    </a:p>
                  </a:txBody>
                  <a:tcPr/>
                </a:tc>
                <a:tc>
                  <a:txBody>
                    <a:bodyPr/>
                    <a:lstStyle/>
                    <a:p>
                      <a:pPr algn="ctr">
                        <a:lnSpc>
                          <a:spcPct val="150000"/>
                        </a:lnSpc>
                      </a:pPr>
                      <a:r>
                        <a:rPr lang="fr-FR" b="1">
                          <a:solidFill>
                            <a:srgbClr val="000000"/>
                          </a:solidFill>
                          <a:latin typeface="Calibri"/>
                          <a:ea typeface="Times New Roman"/>
                        </a:rPr>
                        <a:t>-</a:t>
                      </a:r>
                      <a:endParaRPr/>
                    </a:p>
                  </a:txBody>
                  <a:tcPr/>
                </a:tc>
              </a:tr>
            </a:tbl>
          </a:graphicData>
        </a:graphic>
      </p:graphicFrame>
      <p:pic>
        <p:nvPicPr>
          <p:cNvPr id="170" name="Immagine 6"/>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magine 3"/>
          <p:cNvPicPr/>
          <p:nvPr/>
        </p:nvPicPr>
        <p:blipFill>
          <a:blip r:embed="rId2"/>
          <a:stretch>
            <a:fillRect/>
          </a:stretch>
        </p:blipFill>
        <p:spPr>
          <a:xfrm>
            <a:off x="611280" y="654120"/>
            <a:ext cx="8137080" cy="5406840"/>
          </a:xfrm>
          <a:prstGeom prst="rect">
            <a:avLst/>
          </a:prstGeom>
          <a:ln w="9360">
            <a:noFill/>
          </a:ln>
        </p:spPr>
      </p:pic>
      <p:sp>
        <p:nvSpPr>
          <p:cNvPr id="172" name="CustomShape 1"/>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16. Diametre  (mm) 2006-2012</a:t>
            </a:r>
            <a:endParaRPr/>
          </a:p>
        </p:txBody>
      </p:sp>
      <p:pic>
        <p:nvPicPr>
          <p:cNvPr id="173" name="Immagine 4"/>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395280" y="620640"/>
            <a:ext cx="8353080" cy="10029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Les valeurs de hauteur supérieure ont été détectées dans les plantules qui ont utilisés les shelters 60, ainsi que les valeurs minimales sont celles de la parcelle témoin</a:t>
            </a:r>
            <a:endParaRPr/>
          </a:p>
        </p:txBody>
      </p:sp>
      <p:sp>
        <p:nvSpPr>
          <p:cNvPr id="175" name="CustomShape 2"/>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17. Hauteur  (cm) 2006-2012</a:t>
            </a:r>
            <a:endParaRPr/>
          </a:p>
        </p:txBody>
      </p:sp>
      <p:graphicFrame>
        <p:nvGraphicFramePr>
          <p:cNvPr id="176" name="Table 3"/>
          <p:cNvGraphicFramePr/>
          <p:nvPr/>
        </p:nvGraphicFramePr>
        <p:xfrm>
          <a:off x="826920" y="2162160"/>
          <a:ext cx="7488000" cy="7635240"/>
        </p:xfrm>
        <a:graphic>
          <a:graphicData uri="http://schemas.openxmlformats.org/drawingml/2006/table">
            <a:tbl>
              <a:tblPr/>
              <a:tblGrid>
                <a:gridCol w="1193760"/>
                <a:gridCol w="635760"/>
                <a:gridCol w="745560"/>
                <a:gridCol w="745560"/>
                <a:gridCol w="635760"/>
                <a:gridCol w="635760"/>
                <a:gridCol w="924120"/>
                <a:gridCol w="924120"/>
                <a:gridCol w="1047600"/>
              </a:tblGrid>
              <a:tr h="342720">
                <a:tc>
                  <a:txBody>
                    <a:bodyPr/>
                    <a:lstStyle/>
                    <a:p>
                      <a:pPr algn="ctr">
                        <a:lnSpc>
                          <a:spcPct val="150000"/>
                        </a:lnSpc>
                      </a:pPr>
                      <a:r>
                        <a:rPr lang="fr-FR" b="1">
                          <a:solidFill>
                            <a:srgbClr val="000000"/>
                          </a:solidFill>
                          <a:latin typeface="Calibri"/>
                          <a:ea typeface="Times New Roman"/>
                        </a:rPr>
                        <a:t>These</a:t>
                      </a:r>
                      <a:endParaRPr/>
                    </a:p>
                  </a:txBody>
                  <a:tcPr/>
                </a:tc>
                <a:tc>
                  <a:txBody>
                    <a:bodyPr/>
                    <a:lstStyle/>
                    <a:p>
                      <a:pPr algn="ctr">
                        <a:lnSpc>
                          <a:spcPct val="150000"/>
                        </a:lnSpc>
                      </a:pPr>
                      <a:r>
                        <a:rPr lang="fr-FR" sz="1500" b="1">
                          <a:solidFill>
                            <a:srgbClr val="000000"/>
                          </a:solidFill>
                          <a:latin typeface="Calibri"/>
                          <a:ea typeface="Times New Roman"/>
                        </a:rPr>
                        <a:t>Années</a:t>
                      </a:r>
                      <a:endParaRPr/>
                    </a:p>
                  </a:txBody>
                  <a:tcPr/>
                </a:tc>
                <a:tc>
                  <a:txBody>
                    <a:bodyPr/>
                    <a:lstStyle/>
                    <a:p>
                      <a:pPr algn="ctr">
                        <a:lnSpc>
                          <a:spcPct val="150000"/>
                        </a:lnSpc>
                      </a:pPr>
                      <a:r>
                        <a:rPr lang="fr-FR" b="1">
                          <a:solidFill>
                            <a:srgbClr val="000000"/>
                          </a:solidFill>
                          <a:latin typeface="Calibri"/>
                          <a:ea typeface="Times New Roman"/>
                        </a:rPr>
                        <a:t>Δ % entre le témoin</a:t>
                      </a:r>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823320">
                <a:tc>
                  <a:txBody>
                    <a:bodyPr/>
                    <a:lstStyle/>
                    <a:p>
                      <a:pPr algn="ctr">
                        <a:lnSpc>
                          <a:spcPct val="150000"/>
                        </a:lnSpc>
                      </a:pPr>
                      <a:r>
                        <a:rPr lang="fr-FR" b="1">
                          <a:solidFill>
                            <a:srgbClr val="000000"/>
                          </a:solidFill>
                          <a:latin typeface="Calibri"/>
                          <a:ea typeface="Times New Roman"/>
                        </a:rPr>
                        <a:t>2006</a:t>
                      </a:r>
                      <a:endParaRPr/>
                    </a:p>
                  </a:txBody>
                  <a:tcPr/>
                </a:tc>
                <a:tc>
                  <a:txBody>
                    <a:bodyPr/>
                    <a:lstStyle/>
                    <a:p>
                      <a:pPr algn="ctr">
                        <a:lnSpc>
                          <a:spcPct val="150000"/>
                        </a:lnSpc>
                      </a:pPr>
                      <a:r>
                        <a:rPr lang="fr-FR" b="1">
                          <a:solidFill>
                            <a:srgbClr val="000000"/>
                          </a:solidFill>
                          <a:latin typeface="Calibri"/>
                          <a:ea typeface="Times New Roman"/>
                        </a:rPr>
                        <a:t>2007</a:t>
                      </a:r>
                      <a:endParaRPr/>
                    </a:p>
                  </a:txBody>
                  <a:tcPr/>
                </a:tc>
                <a:tc>
                  <a:txBody>
                    <a:bodyPr/>
                    <a:lstStyle/>
                    <a:p>
                      <a:pPr algn="ctr">
                        <a:lnSpc>
                          <a:spcPct val="150000"/>
                        </a:lnSpc>
                      </a:pPr>
                      <a:r>
                        <a:rPr lang="fr-FR" b="1">
                          <a:solidFill>
                            <a:srgbClr val="000000"/>
                          </a:solidFill>
                          <a:latin typeface="Calibri"/>
                          <a:ea typeface="Times New Roman"/>
                        </a:rPr>
                        <a:t>2008</a:t>
                      </a:r>
                      <a:endParaRPr/>
                    </a:p>
                  </a:txBody>
                  <a:tcPr/>
                </a:tc>
                <a:tc>
                  <a:txBody>
                    <a:bodyPr/>
                    <a:lstStyle/>
                    <a:p>
                      <a:pPr>
                        <a:lnSpc>
                          <a:spcPct val="150000"/>
                        </a:lnSpc>
                      </a:pPr>
                      <a:r>
                        <a:rPr lang="fr-FR" b="1">
                          <a:solidFill>
                            <a:srgbClr val="000000"/>
                          </a:solidFill>
                          <a:latin typeface="Calibri"/>
                          <a:ea typeface="Times New Roman"/>
                        </a:rPr>
                        <a:t>2009</a:t>
                      </a:r>
                      <a:endParaRPr/>
                    </a:p>
                  </a:txBody>
                  <a:tcPr/>
                </a:tc>
                <a:tc>
                  <a:txBody>
                    <a:bodyPr/>
                    <a:lstStyle/>
                    <a:p>
                      <a:pPr algn="ctr">
                        <a:lnSpc>
                          <a:spcPct val="150000"/>
                        </a:lnSpc>
                      </a:pPr>
                      <a:r>
                        <a:rPr lang="fr-FR" b="1">
                          <a:solidFill>
                            <a:srgbClr val="000000"/>
                          </a:solidFill>
                          <a:latin typeface="Calibri"/>
                          <a:ea typeface="Times New Roman"/>
                        </a:rPr>
                        <a:t>2010</a:t>
                      </a:r>
                      <a:endParaRPr/>
                    </a:p>
                  </a:txBody>
                  <a:tcPr/>
                </a:tc>
                <a:tc>
                  <a:txBody>
                    <a:bodyPr/>
                    <a:lstStyle/>
                    <a:p>
                      <a:pPr algn="ctr">
                        <a:lnSpc>
                          <a:spcPct val="150000"/>
                        </a:lnSpc>
                      </a:pPr>
                      <a:r>
                        <a:rPr lang="fr-FR" b="1">
                          <a:solidFill>
                            <a:srgbClr val="000000"/>
                          </a:solidFill>
                          <a:latin typeface="Calibri"/>
                          <a:ea typeface="Times New Roman"/>
                        </a:rPr>
                        <a:t>2011</a:t>
                      </a:r>
                      <a:endParaRPr/>
                    </a:p>
                  </a:txBody>
                  <a:tcPr/>
                </a:tc>
                <a:tc>
                  <a:txBody>
                    <a:bodyPr/>
                    <a:lstStyle/>
                    <a:p>
                      <a:pPr algn="ctr">
                        <a:lnSpc>
                          <a:spcPct val="150000"/>
                        </a:lnSpc>
                      </a:pPr>
                      <a:r>
                        <a:rPr lang="fr-FR" b="1">
                          <a:solidFill>
                            <a:srgbClr val="000000"/>
                          </a:solidFill>
                          <a:latin typeface="Calibri"/>
                          <a:ea typeface="Times New Roman"/>
                        </a:rPr>
                        <a:t>2012</a:t>
                      </a:r>
                      <a:endParaRPr/>
                    </a:p>
                  </a:txBody>
                  <a:tcPr/>
                </a:tc>
                <a:tc>
                  <a:txBody>
                    <a:bodyPr/>
                    <a:lstStyle/>
                    <a:p>
                      <a:endParaRPr lang="fr-FR"/>
                    </a:p>
                  </a:txBody>
                  <a:tcPr/>
                </a:tc>
                <a:tc>
                  <a:txBody>
                    <a:bodyPr/>
                    <a:lstStyle/>
                    <a:p>
                      <a:endParaRPr lang="fr-FR"/>
                    </a:p>
                  </a:txBody>
                  <a:tcPr/>
                </a:tc>
              </a:tr>
              <a:tr h="481680">
                <a:tc>
                  <a:txBody>
                    <a:bodyPr/>
                    <a:lstStyle/>
                    <a:p>
                      <a:pPr algn="ctr">
                        <a:lnSpc>
                          <a:spcPct val="150000"/>
                        </a:lnSpc>
                      </a:pPr>
                      <a:r>
                        <a:rPr lang="fr-FR" b="1">
                          <a:solidFill>
                            <a:srgbClr val="000000"/>
                          </a:solidFill>
                          <a:latin typeface="Calibri"/>
                          <a:ea typeface="Times New Roman"/>
                        </a:rPr>
                        <a:t>Arbo 60</a:t>
                      </a:r>
                      <a:endParaRPr/>
                    </a:p>
                  </a:txBody>
                  <a:tcPr/>
                </a:tc>
                <a:tc>
                  <a:txBody>
                    <a:bodyPr/>
                    <a:lstStyle/>
                    <a:p>
                      <a:pPr algn="ctr">
                        <a:lnSpc>
                          <a:spcPct val="150000"/>
                        </a:lnSpc>
                      </a:pPr>
                      <a:r>
                        <a:rPr lang="fr-FR" b="1">
                          <a:solidFill>
                            <a:srgbClr val="000000"/>
                          </a:solidFill>
                          <a:latin typeface="Calibri"/>
                          <a:ea typeface="Times New Roman"/>
                        </a:rPr>
                        <a:t>92,6</a:t>
                      </a:r>
                      <a:endParaRPr/>
                    </a:p>
                  </a:txBody>
                  <a:tcPr/>
                </a:tc>
                <a:tc>
                  <a:txBody>
                    <a:bodyPr/>
                    <a:lstStyle/>
                    <a:p>
                      <a:pPr algn="ctr">
                        <a:lnSpc>
                          <a:spcPct val="150000"/>
                        </a:lnSpc>
                      </a:pPr>
                      <a:r>
                        <a:rPr lang="fr-FR" b="1">
                          <a:solidFill>
                            <a:srgbClr val="000000"/>
                          </a:solidFill>
                          <a:latin typeface="Calibri"/>
                          <a:ea typeface="Times New Roman"/>
                        </a:rPr>
                        <a:t>112,4</a:t>
                      </a:r>
                      <a:endParaRPr/>
                    </a:p>
                  </a:txBody>
                  <a:tcPr/>
                </a:tc>
                <a:tc>
                  <a:txBody>
                    <a:bodyPr/>
                    <a:lstStyle/>
                    <a:p>
                      <a:pPr algn="ctr">
                        <a:lnSpc>
                          <a:spcPct val="150000"/>
                        </a:lnSpc>
                      </a:pPr>
                      <a:r>
                        <a:rPr lang="fr-FR" b="1">
                          <a:solidFill>
                            <a:srgbClr val="000000"/>
                          </a:solidFill>
                          <a:latin typeface="Calibri"/>
                          <a:ea typeface="Times New Roman"/>
                        </a:rPr>
                        <a:t>119,5</a:t>
                      </a:r>
                      <a:endParaRPr/>
                    </a:p>
                  </a:txBody>
                  <a:tcPr/>
                </a:tc>
                <a:tc>
                  <a:txBody>
                    <a:bodyPr/>
                    <a:lstStyle/>
                    <a:p>
                      <a:pPr algn="ctr">
                        <a:lnSpc>
                          <a:spcPct val="150000"/>
                        </a:lnSpc>
                      </a:pPr>
                      <a:r>
                        <a:rPr lang="fr-FR" b="1">
                          <a:solidFill>
                            <a:srgbClr val="000000"/>
                          </a:solidFill>
                          <a:latin typeface="Calibri"/>
                          <a:ea typeface="Times New Roman"/>
                        </a:rPr>
                        <a:t>122,1</a:t>
                      </a:r>
                      <a:endParaRPr/>
                    </a:p>
                  </a:txBody>
                  <a:tcPr/>
                </a:tc>
                <a:tc>
                  <a:txBody>
                    <a:bodyPr/>
                    <a:lstStyle/>
                    <a:p>
                      <a:pPr algn="ctr">
                        <a:lnSpc>
                          <a:spcPct val="150000"/>
                        </a:lnSpc>
                      </a:pPr>
                      <a:r>
                        <a:rPr lang="fr-FR" b="1">
                          <a:solidFill>
                            <a:srgbClr val="000000"/>
                          </a:solidFill>
                          <a:latin typeface="Calibri"/>
                          <a:ea typeface="Times New Roman"/>
                        </a:rPr>
                        <a:t>154,3</a:t>
                      </a:r>
                      <a:endParaRPr/>
                    </a:p>
                  </a:txBody>
                  <a:tcPr/>
                </a:tc>
                <a:tc>
                  <a:txBody>
                    <a:bodyPr/>
                    <a:lstStyle/>
                    <a:p>
                      <a:pPr algn="ctr">
                        <a:lnSpc>
                          <a:spcPct val="150000"/>
                        </a:lnSpc>
                      </a:pPr>
                      <a:r>
                        <a:rPr lang="fr-FR" b="1">
                          <a:solidFill>
                            <a:srgbClr val="000000"/>
                          </a:solidFill>
                          <a:latin typeface="Calibri"/>
                          <a:ea typeface="Times New Roman"/>
                        </a:rPr>
                        <a:t>199,4</a:t>
                      </a:r>
                      <a:endParaRPr/>
                    </a:p>
                  </a:txBody>
                  <a:tcPr/>
                </a:tc>
                <a:tc>
                  <a:txBody>
                    <a:bodyPr/>
                    <a:lstStyle/>
                    <a:p>
                      <a:pPr algn="ctr">
                        <a:lnSpc>
                          <a:spcPct val="150000"/>
                        </a:lnSpc>
                      </a:pPr>
                      <a:r>
                        <a:rPr lang="fr-FR" b="1">
                          <a:solidFill>
                            <a:srgbClr val="000000"/>
                          </a:solidFill>
                          <a:latin typeface="Calibri"/>
                          <a:ea typeface="Times New Roman"/>
                        </a:rPr>
                        <a:t>238,4 a</a:t>
                      </a:r>
                      <a:endParaRPr/>
                    </a:p>
                  </a:txBody>
                  <a:tcPr/>
                </a:tc>
                <a:tc>
                  <a:txBody>
                    <a:bodyPr/>
                    <a:lstStyle/>
                    <a:p>
                      <a:pPr algn="ctr">
                        <a:lnSpc>
                          <a:spcPct val="150000"/>
                        </a:lnSpc>
                      </a:pPr>
                      <a:r>
                        <a:rPr lang="fr-FR" b="1">
                          <a:solidFill>
                            <a:srgbClr val="000000"/>
                          </a:solidFill>
                          <a:latin typeface="Calibri"/>
                          <a:ea typeface="Times New Roman"/>
                        </a:rPr>
                        <a:t>15,3</a:t>
                      </a:r>
                      <a:endParaRPr/>
                    </a:p>
                  </a:txBody>
                  <a:tcPr/>
                </a:tc>
              </a:tr>
              <a:tr h="481680">
                <a:tc>
                  <a:txBody>
                    <a:bodyPr/>
                    <a:lstStyle/>
                    <a:p>
                      <a:pPr algn="ctr">
                        <a:lnSpc>
                          <a:spcPct val="150000"/>
                        </a:lnSpc>
                      </a:pPr>
                      <a:r>
                        <a:rPr lang="fr-FR" b="1">
                          <a:solidFill>
                            <a:srgbClr val="000000"/>
                          </a:solidFill>
                          <a:latin typeface="Calibri"/>
                          <a:ea typeface="Times New Roman"/>
                        </a:rPr>
                        <a:t>Tubex 60</a:t>
                      </a:r>
                      <a:endParaRPr/>
                    </a:p>
                  </a:txBody>
                  <a:tcPr/>
                </a:tc>
                <a:tc>
                  <a:txBody>
                    <a:bodyPr/>
                    <a:lstStyle/>
                    <a:p>
                      <a:pPr algn="ctr">
                        <a:lnSpc>
                          <a:spcPct val="150000"/>
                        </a:lnSpc>
                      </a:pPr>
                      <a:r>
                        <a:rPr lang="fr-FR" b="1">
                          <a:solidFill>
                            <a:srgbClr val="000000"/>
                          </a:solidFill>
                          <a:latin typeface="Calibri"/>
                          <a:ea typeface="Times New Roman"/>
                        </a:rPr>
                        <a:t>96,6</a:t>
                      </a:r>
                      <a:endParaRPr/>
                    </a:p>
                  </a:txBody>
                  <a:tcPr/>
                </a:tc>
                <a:tc>
                  <a:txBody>
                    <a:bodyPr/>
                    <a:lstStyle/>
                    <a:p>
                      <a:pPr algn="ctr">
                        <a:lnSpc>
                          <a:spcPct val="150000"/>
                        </a:lnSpc>
                      </a:pPr>
                      <a:r>
                        <a:rPr lang="fr-FR" b="1">
                          <a:solidFill>
                            <a:srgbClr val="000000"/>
                          </a:solidFill>
                          <a:latin typeface="Calibri"/>
                          <a:ea typeface="Times New Roman"/>
                        </a:rPr>
                        <a:t>115,7</a:t>
                      </a:r>
                      <a:endParaRPr/>
                    </a:p>
                  </a:txBody>
                  <a:tcPr/>
                </a:tc>
                <a:tc>
                  <a:txBody>
                    <a:bodyPr/>
                    <a:lstStyle/>
                    <a:p>
                      <a:pPr algn="ctr">
                        <a:lnSpc>
                          <a:spcPct val="150000"/>
                        </a:lnSpc>
                      </a:pPr>
                      <a:r>
                        <a:rPr lang="fr-FR" b="1">
                          <a:solidFill>
                            <a:srgbClr val="000000"/>
                          </a:solidFill>
                          <a:latin typeface="Calibri"/>
                          <a:ea typeface="Times New Roman"/>
                        </a:rPr>
                        <a:t>122,7</a:t>
                      </a:r>
                      <a:endParaRPr/>
                    </a:p>
                  </a:txBody>
                  <a:tcPr/>
                </a:tc>
                <a:tc>
                  <a:txBody>
                    <a:bodyPr/>
                    <a:lstStyle/>
                    <a:p>
                      <a:pPr algn="ctr">
                        <a:lnSpc>
                          <a:spcPct val="150000"/>
                        </a:lnSpc>
                      </a:pPr>
                      <a:r>
                        <a:rPr lang="fr-FR" b="1">
                          <a:solidFill>
                            <a:srgbClr val="000000"/>
                          </a:solidFill>
                          <a:latin typeface="Calibri"/>
                          <a:ea typeface="Times New Roman"/>
                        </a:rPr>
                        <a:t>124,4</a:t>
                      </a:r>
                      <a:endParaRPr/>
                    </a:p>
                  </a:txBody>
                  <a:tcPr/>
                </a:tc>
                <a:tc>
                  <a:txBody>
                    <a:bodyPr/>
                    <a:lstStyle/>
                    <a:p>
                      <a:pPr algn="ctr">
                        <a:lnSpc>
                          <a:spcPct val="150000"/>
                        </a:lnSpc>
                      </a:pPr>
                      <a:r>
                        <a:rPr lang="fr-FR" b="1">
                          <a:solidFill>
                            <a:srgbClr val="000000"/>
                          </a:solidFill>
                          <a:latin typeface="Calibri"/>
                          <a:ea typeface="Times New Roman"/>
                        </a:rPr>
                        <a:t>153,4</a:t>
                      </a:r>
                      <a:endParaRPr/>
                    </a:p>
                  </a:txBody>
                  <a:tcPr/>
                </a:tc>
                <a:tc>
                  <a:txBody>
                    <a:bodyPr/>
                    <a:lstStyle/>
                    <a:p>
                      <a:pPr algn="ctr">
                        <a:lnSpc>
                          <a:spcPct val="150000"/>
                        </a:lnSpc>
                      </a:pPr>
                      <a:r>
                        <a:rPr lang="fr-FR" b="1">
                          <a:solidFill>
                            <a:srgbClr val="000000"/>
                          </a:solidFill>
                          <a:latin typeface="Calibri"/>
                          <a:ea typeface="Times New Roman"/>
                        </a:rPr>
                        <a:t>197,6</a:t>
                      </a:r>
                      <a:endParaRPr/>
                    </a:p>
                  </a:txBody>
                  <a:tcPr/>
                </a:tc>
                <a:tc>
                  <a:txBody>
                    <a:bodyPr/>
                    <a:lstStyle/>
                    <a:p>
                      <a:pPr algn="ctr">
                        <a:lnSpc>
                          <a:spcPct val="150000"/>
                        </a:lnSpc>
                      </a:pPr>
                      <a:r>
                        <a:rPr lang="fr-FR" b="1">
                          <a:solidFill>
                            <a:srgbClr val="000000"/>
                          </a:solidFill>
                          <a:latin typeface="Calibri"/>
                          <a:ea typeface="Times New Roman"/>
                        </a:rPr>
                        <a:t>237,0 ab</a:t>
                      </a:r>
                      <a:endParaRPr/>
                    </a:p>
                  </a:txBody>
                  <a:tcPr/>
                </a:tc>
                <a:tc>
                  <a:txBody>
                    <a:bodyPr/>
                    <a:lstStyle/>
                    <a:p>
                      <a:pPr algn="ctr">
                        <a:lnSpc>
                          <a:spcPct val="150000"/>
                        </a:lnSpc>
                      </a:pPr>
                      <a:r>
                        <a:rPr lang="fr-FR" b="1">
                          <a:solidFill>
                            <a:srgbClr val="000000"/>
                          </a:solidFill>
                          <a:latin typeface="Calibri"/>
                          <a:ea typeface="Times New Roman"/>
                        </a:rPr>
                        <a:t>14,8</a:t>
                      </a:r>
                      <a:endParaRPr/>
                    </a:p>
                  </a:txBody>
                  <a:tcPr/>
                </a:tc>
              </a:tr>
              <a:tr h="481680">
                <a:tc>
                  <a:txBody>
                    <a:bodyPr/>
                    <a:lstStyle/>
                    <a:p>
                      <a:pPr algn="ctr">
                        <a:lnSpc>
                          <a:spcPct val="150000"/>
                        </a:lnSpc>
                      </a:pPr>
                      <a:r>
                        <a:rPr lang="fr-FR" b="1">
                          <a:solidFill>
                            <a:srgbClr val="000000"/>
                          </a:solidFill>
                          <a:latin typeface="Calibri"/>
                          <a:ea typeface="Times New Roman"/>
                        </a:rPr>
                        <a:t>Arbo 120</a:t>
                      </a:r>
                      <a:endParaRPr/>
                    </a:p>
                  </a:txBody>
                  <a:tcPr/>
                </a:tc>
                <a:tc>
                  <a:txBody>
                    <a:bodyPr/>
                    <a:lstStyle/>
                    <a:p>
                      <a:pPr algn="ctr">
                        <a:lnSpc>
                          <a:spcPct val="150000"/>
                        </a:lnSpc>
                      </a:pPr>
                      <a:r>
                        <a:rPr lang="fr-FR" b="1">
                          <a:solidFill>
                            <a:srgbClr val="000000"/>
                          </a:solidFill>
                          <a:latin typeface="Calibri"/>
                          <a:ea typeface="Times New Roman"/>
                        </a:rPr>
                        <a:t>111,1</a:t>
                      </a:r>
                      <a:endParaRPr/>
                    </a:p>
                  </a:txBody>
                  <a:tcPr/>
                </a:tc>
                <a:tc>
                  <a:txBody>
                    <a:bodyPr/>
                    <a:lstStyle/>
                    <a:p>
                      <a:pPr algn="ctr">
                        <a:lnSpc>
                          <a:spcPct val="150000"/>
                        </a:lnSpc>
                      </a:pPr>
                      <a:r>
                        <a:rPr lang="fr-FR" b="1">
                          <a:solidFill>
                            <a:srgbClr val="000000"/>
                          </a:solidFill>
                          <a:latin typeface="Calibri"/>
                          <a:ea typeface="Times New Roman"/>
                        </a:rPr>
                        <a:t>112,9</a:t>
                      </a:r>
                      <a:endParaRPr/>
                    </a:p>
                  </a:txBody>
                  <a:tcPr/>
                </a:tc>
                <a:tc>
                  <a:txBody>
                    <a:bodyPr/>
                    <a:lstStyle/>
                    <a:p>
                      <a:pPr algn="ctr">
                        <a:lnSpc>
                          <a:spcPct val="150000"/>
                        </a:lnSpc>
                      </a:pPr>
                      <a:r>
                        <a:rPr lang="fr-FR" b="1">
                          <a:solidFill>
                            <a:srgbClr val="000000"/>
                          </a:solidFill>
                          <a:latin typeface="Calibri"/>
                          <a:ea typeface="Times New Roman"/>
                        </a:rPr>
                        <a:t>115,7</a:t>
                      </a:r>
                      <a:endParaRPr/>
                    </a:p>
                  </a:txBody>
                  <a:tcPr/>
                </a:tc>
                <a:tc>
                  <a:txBody>
                    <a:bodyPr/>
                    <a:lstStyle/>
                    <a:p>
                      <a:pPr algn="ctr">
                        <a:lnSpc>
                          <a:spcPct val="150000"/>
                        </a:lnSpc>
                      </a:pPr>
                      <a:r>
                        <a:rPr lang="fr-FR" b="1">
                          <a:solidFill>
                            <a:srgbClr val="000000"/>
                          </a:solidFill>
                          <a:latin typeface="Calibri"/>
                          <a:ea typeface="Times New Roman"/>
                        </a:rPr>
                        <a:t>114,9</a:t>
                      </a:r>
                      <a:endParaRPr/>
                    </a:p>
                  </a:txBody>
                  <a:tcPr/>
                </a:tc>
                <a:tc>
                  <a:txBody>
                    <a:bodyPr/>
                    <a:lstStyle/>
                    <a:p>
                      <a:pPr algn="ctr">
                        <a:lnSpc>
                          <a:spcPct val="150000"/>
                        </a:lnSpc>
                      </a:pPr>
                      <a:r>
                        <a:rPr lang="fr-FR" b="1">
                          <a:solidFill>
                            <a:srgbClr val="000000"/>
                          </a:solidFill>
                          <a:latin typeface="Calibri"/>
                          <a:ea typeface="Times New Roman"/>
                        </a:rPr>
                        <a:t>141,5</a:t>
                      </a:r>
                      <a:endParaRPr/>
                    </a:p>
                  </a:txBody>
                  <a:tcPr/>
                </a:tc>
                <a:tc>
                  <a:txBody>
                    <a:bodyPr/>
                    <a:lstStyle/>
                    <a:p>
                      <a:pPr algn="ctr">
                        <a:lnSpc>
                          <a:spcPct val="150000"/>
                        </a:lnSpc>
                      </a:pPr>
                      <a:r>
                        <a:rPr lang="fr-FR" b="1">
                          <a:solidFill>
                            <a:srgbClr val="000000"/>
                          </a:solidFill>
                          <a:latin typeface="Calibri"/>
                          <a:ea typeface="Times New Roman"/>
                        </a:rPr>
                        <a:t>185,9</a:t>
                      </a:r>
                      <a:endParaRPr/>
                    </a:p>
                  </a:txBody>
                  <a:tcPr/>
                </a:tc>
                <a:tc>
                  <a:txBody>
                    <a:bodyPr/>
                    <a:lstStyle/>
                    <a:p>
                      <a:pPr algn="ctr">
                        <a:lnSpc>
                          <a:spcPct val="150000"/>
                        </a:lnSpc>
                      </a:pPr>
                      <a:r>
                        <a:rPr lang="fr-FR" b="1">
                          <a:solidFill>
                            <a:srgbClr val="000000"/>
                          </a:solidFill>
                          <a:latin typeface="Calibri"/>
                          <a:ea typeface="Times New Roman"/>
                        </a:rPr>
                        <a:t>226,1 bc</a:t>
                      </a:r>
                      <a:endParaRPr/>
                    </a:p>
                  </a:txBody>
                  <a:tcPr/>
                </a:tc>
                <a:tc>
                  <a:txBody>
                    <a:bodyPr/>
                    <a:lstStyle/>
                    <a:p>
                      <a:pPr algn="ctr">
                        <a:lnSpc>
                          <a:spcPct val="150000"/>
                        </a:lnSpc>
                      </a:pPr>
                      <a:r>
                        <a:rPr lang="fr-FR" b="1">
                          <a:solidFill>
                            <a:srgbClr val="000000"/>
                          </a:solidFill>
                          <a:latin typeface="Calibri"/>
                          <a:ea typeface="Times New Roman"/>
                        </a:rPr>
                        <a:t>10,7</a:t>
                      </a:r>
                      <a:endParaRPr/>
                    </a:p>
                  </a:txBody>
                  <a:tcPr/>
                </a:tc>
              </a:tr>
              <a:tr h="481680">
                <a:tc>
                  <a:txBody>
                    <a:bodyPr/>
                    <a:lstStyle/>
                    <a:p>
                      <a:pPr algn="ctr">
                        <a:lnSpc>
                          <a:spcPct val="150000"/>
                        </a:lnSpc>
                      </a:pPr>
                      <a:r>
                        <a:rPr lang="fr-FR" b="1">
                          <a:solidFill>
                            <a:srgbClr val="000000"/>
                          </a:solidFill>
                          <a:latin typeface="Calibri"/>
                          <a:ea typeface="Times New Roman"/>
                        </a:rPr>
                        <a:t>Tubex 120</a:t>
                      </a:r>
                      <a:endParaRPr/>
                    </a:p>
                  </a:txBody>
                  <a:tcPr/>
                </a:tc>
                <a:tc>
                  <a:txBody>
                    <a:bodyPr/>
                    <a:lstStyle/>
                    <a:p>
                      <a:pPr algn="ctr">
                        <a:lnSpc>
                          <a:spcPct val="150000"/>
                        </a:lnSpc>
                      </a:pPr>
                      <a:r>
                        <a:rPr lang="fr-FR" b="1">
                          <a:solidFill>
                            <a:srgbClr val="000000"/>
                          </a:solidFill>
                          <a:latin typeface="Calibri"/>
                          <a:ea typeface="Times New Roman"/>
                        </a:rPr>
                        <a:t>132,0</a:t>
                      </a:r>
                      <a:endParaRPr/>
                    </a:p>
                  </a:txBody>
                  <a:tcPr/>
                </a:tc>
                <a:tc>
                  <a:txBody>
                    <a:bodyPr/>
                    <a:lstStyle/>
                    <a:p>
                      <a:pPr algn="ctr">
                        <a:lnSpc>
                          <a:spcPct val="150000"/>
                        </a:lnSpc>
                      </a:pPr>
                      <a:r>
                        <a:rPr lang="fr-FR" b="1">
                          <a:solidFill>
                            <a:srgbClr val="000000"/>
                          </a:solidFill>
                          <a:latin typeface="Calibri"/>
                          <a:ea typeface="Times New Roman"/>
                        </a:rPr>
                        <a:t>126,4</a:t>
                      </a:r>
                      <a:endParaRPr/>
                    </a:p>
                  </a:txBody>
                  <a:tcPr/>
                </a:tc>
                <a:tc>
                  <a:txBody>
                    <a:bodyPr/>
                    <a:lstStyle/>
                    <a:p>
                      <a:pPr algn="ctr">
                        <a:lnSpc>
                          <a:spcPct val="150000"/>
                        </a:lnSpc>
                      </a:pPr>
                      <a:r>
                        <a:rPr lang="fr-FR" b="1">
                          <a:solidFill>
                            <a:srgbClr val="000000"/>
                          </a:solidFill>
                          <a:latin typeface="Calibri"/>
                          <a:ea typeface="Times New Roman"/>
                        </a:rPr>
                        <a:t>124,9</a:t>
                      </a:r>
                      <a:endParaRPr/>
                    </a:p>
                  </a:txBody>
                  <a:tcPr/>
                </a:tc>
                <a:tc>
                  <a:txBody>
                    <a:bodyPr/>
                    <a:lstStyle/>
                    <a:p>
                      <a:pPr algn="ctr">
                        <a:lnSpc>
                          <a:spcPct val="150000"/>
                        </a:lnSpc>
                      </a:pPr>
                      <a:r>
                        <a:rPr lang="fr-FR" b="1">
                          <a:solidFill>
                            <a:srgbClr val="000000"/>
                          </a:solidFill>
                          <a:latin typeface="Calibri"/>
                          <a:ea typeface="Times New Roman"/>
                        </a:rPr>
                        <a:t>119,5</a:t>
                      </a:r>
                      <a:endParaRPr/>
                    </a:p>
                  </a:txBody>
                  <a:tcPr/>
                </a:tc>
                <a:tc>
                  <a:txBody>
                    <a:bodyPr/>
                    <a:lstStyle/>
                    <a:p>
                      <a:pPr algn="ctr">
                        <a:lnSpc>
                          <a:spcPct val="150000"/>
                        </a:lnSpc>
                      </a:pPr>
                      <a:r>
                        <a:rPr lang="fr-FR" b="1">
                          <a:solidFill>
                            <a:srgbClr val="000000"/>
                          </a:solidFill>
                          <a:latin typeface="Calibri"/>
                          <a:ea typeface="Times New Roman"/>
                        </a:rPr>
                        <a:t>140,1</a:t>
                      </a:r>
                      <a:endParaRPr/>
                    </a:p>
                  </a:txBody>
                  <a:tcPr/>
                </a:tc>
                <a:tc>
                  <a:txBody>
                    <a:bodyPr/>
                    <a:lstStyle/>
                    <a:p>
                      <a:pPr algn="ctr">
                        <a:lnSpc>
                          <a:spcPct val="150000"/>
                        </a:lnSpc>
                      </a:pPr>
                      <a:r>
                        <a:rPr lang="fr-FR" b="1">
                          <a:solidFill>
                            <a:srgbClr val="000000"/>
                          </a:solidFill>
                          <a:latin typeface="Calibri"/>
                          <a:ea typeface="Times New Roman"/>
                        </a:rPr>
                        <a:t>181,2</a:t>
                      </a:r>
                      <a:endParaRPr/>
                    </a:p>
                  </a:txBody>
                  <a:tcPr/>
                </a:tc>
                <a:tc>
                  <a:txBody>
                    <a:bodyPr/>
                    <a:lstStyle/>
                    <a:p>
                      <a:pPr algn="ctr">
                        <a:lnSpc>
                          <a:spcPct val="150000"/>
                        </a:lnSpc>
                      </a:pPr>
                      <a:r>
                        <a:rPr lang="fr-FR" b="1">
                          <a:solidFill>
                            <a:srgbClr val="000000"/>
                          </a:solidFill>
                          <a:latin typeface="Calibri"/>
                          <a:ea typeface="Times New Roman"/>
                        </a:rPr>
                        <a:t>218,4 c</a:t>
                      </a:r>
                      <a:endParaRPr/>
                    </a:p>
                  </a:txBody>
                  <a:tcPr/>
                </a:tc>
                <a:tc>
                  <a:txBody>
                    <a:bodyPr/>
                    <a:lstStyle/>
                    <a:p>
                      <a:pPr algn="ctr">
                        <a:lnSpc>
                          <a:spcPct val="150000"/>
                        </a:lnSpc>
                      </a:pPr>
                      <a:r>
                        <a:rPr lang="fr-FR" b="1">
                          <a:solidFill>
                            <a:srgbClr val="000000"/>
                          </a:solidFill>
                          <a:latin typeface="Calibri"/>
                          <a:ea typeface="Times New Roman"/>
                        </a:rPr>
                        <a:t>7,6</a:t>
                      </a:r>
                      <a:endParaRPr/>
                    </a:p>
                  </a:txBody>
                  <a:tcPr/>
                </a:tc>
              </a:tr>
              <a:tr h="480240">
                <a:tc>
                  <a:txBody>
                    <a:bodyPr/>
                    <a:lstStyle/>
                    <a:p>
                      <a:pPr algn="ctr">
                        <a:lnSpc>
                          <a:spcPct val="150000"/>
                        </a:lnSpc>
                      </a:pPr>
                      <a:r>
                        <a:rPr lang="fr-FR" b="1">
                          <a:solidFill>
                            <a:srgbClr val="000000"/>
                          </a:solidFill>
                          <a:latin typeface="Calibri"/>
                          <a:ea typeface="Times New Roman"/>
                        </a:rPr>
                        <a:t>Temoin</a:t>
                      </a:r>
                      <a:endParaRPr/>
                    </a:p>
                  </a:txBody>
                  <a:tcPr/>
                </a:tc>
                <a:tc>
                  <a:txBody>
                    <a:bodyPr/>
                    <a:lstStyle/>
                    <a:p>
                      <a:pPr algn="ctr">
                        <a:lnSpc>
                          <a:spcPct val="150000"/>
                        </a:lnSpc>
                      </a:pPr>
                      <a:r>
                        <a:rPr lang="fr-FR" b="1">
                          <a:solidFill>
                            <a:srgbClr val="000000"/>
                          </a:solidFill>
                          <a:latin typeface="Calibri"/>
                          <a:ea typeface="Times New Roman"/>
                        </a:rPr>
                        <a:t>61,7</a:t>
                      </a:r>
                      <a:endParaRPr/>
                    </a:p>
                  </a:txBody>
                  <a:tcPr/>
                </a:tc>
                <a:tc>
                  <a:txBody>
                    <a:bodyPr/>
                    <a:lstStyle/>
                    <a:p>
                      <a:pPr algn="ctr">
                        <a:lnSpc>
                          <a:spcPct val="150000"/>
                        </a:lnSpc>
                      </a:pPr>
                      <a:r>
                        <a:rPr lang="fr-FR" b="1">
                          <a:solidFill>
                            <a:srgbClr val="000000"/>
                          </a:solidFill>
                          <a:latin typeface="Calibri"/>
                          <a:ea typeface="Times New Roman"/>
                        </a:rPr>
                        <a:t>81,5</a:t>
                      </a:r>
                      <a:endParaRPr/>
                    </a:p>
                  </a:txBody>
                  <a:tcPr/>
                </a:tc>
                <a:tc>
                  <a:txBody>
                    <a:bodyPr/>
                    <a:lstStyle/>
                    <a:p>
                      <a:pPr algn="ctr">
                        <a:lnSpc>
                          <a:spcPct val="150000"/>
                        </a:lnSpc>
                      </a:pPr>
                      <a:r>
                        <a:rPr lang="fr-FR" b="1">
                          <a:solidFill>
                            <a:srgbClr val="000000"/>
                          </a:solidFill>
                          <a:latin typeface="Calibri"/>
                          <a:ea typeface="Times New Roman"/>
                        </a:rPr>
                        <a:t>91,2</a:t>
                      </a:r>
                      <a:endParaRPr/>
                    </a:p>
                  </a:txBody>
                  <a:tcPr/>
                </a:tc>
                <a:tc>
                  <a:txBody>
                    <a:bodyPr/>
                    <a:lstStyle/>
                    <a:p>
                      <a:pPr algn="ctr">
                        <a:lnSpc>
                          <a:spcPct val="150000"/>
                        </a:lnSpc>
                      </a:pPr>
                      <a:r>
                        <a:rPr lang="fr-FR" b="1">
                          <a:solidFill>
                            <a:srgbClr val="000000"/>
                          </a:solidFill>
                          <a:latin typeface="Calibri"/>
                          <a:ea typeface="Times New Roman"/>
                        </a:rPr>
                        <a:t>93,9</a:t>
                      </a:r>
                      <a:endParaRPr/>
                    </a:p>
                  </a:txBody>
                  <a:tcPr/>
                </a:tc>
                <a:tc>
                  <a:txBody>
                    <a:bodyPr/>
                    <a:lstStyle/>
                    <a:p>
                      <a:pPr algn="ctr">
                        <a:lnSpc>
                          <a:spcPct val="150000"/>
                        </a:lnSpc>
                      </a:pPr>
                      <a:r>
                        <a:rPr lang="fr-FR" b="1">
                          <a:solidFill>
                            <a:srgbClr val="000000"/>
                          </a:solidFill>
                          <a:latin typeface="Calibri"/>
                          <a:ea typeface="Times New Roman"/>
                        </a:rPr>
                        <a:t>125,0</a:t>
                      </a:r>
                      <a:endParaRPr/>
                    </a:p>
                  </a:txBody>
                  <a:tcPr/>
                </a:tc>
                <a:tc>
                  <a:txBody>
                    <a:bodyPr/>
                    <a:lstStyle/>
                    <a:p>
                      <a:pPr algn="ctr">
                        <a:lnSpc>
                          <a:spcPct val="150000"/>
                        </a:lnSpc>
                      </a:pPr>
                      <a:r>
                        <a:rPr lang="fr-FR" b="1">
                          <a:solidFill>
                            <a:srgbClr val="000000"/>
                          </a:solidFill>
                          <a:latin typeface="Calibri"/>
                          <a:ea typeface="Times New Roman"/>
                        </a:rPr>
                        <a:t>171,0</a:t>
                      </a:r>
                      <a:endParaRPr/>
                    </a:p>
                  </a:txBody>
                  <a:tcPr/>
                </a:tc>
                <a:tc>
                  <a:txBody>
                    <a:bodyPr/>
                    <a:lstStyle/>
                    <a:p>
                      <a:pPr algn="ctr">
                        <a:lnSpc>
                          <a:spcPct val="150000"/>
                        </a:lnSpc>
                      </a:pPr>
                      <a:r>
                        <a:rPr lang="fr-FR" b="1">
                          <a:solidFill>
                            <a:srgbClr val="000000"/>
                          </a:solidFill>
                          <a:latin typeface="Calibri"/>
                          <a:ea typeface="Times New Roman"/>
                        </a:rPr>
                        <a:t>201,9 d</a:t>
                      </a:r>
                      <a:endParaRPr/>
                    </a:p>
                  </a:txBody>
                  <a:tcPr/>
                </a:tc>
                <a:tc>
                  <a:txBody>
                    <a:bodyPr/>
                    <a:lstStyle/>
                    <a:p>
                      <a:endParaRPr lang="fr-FR"/>
                    </a:p>
                  </a:txBody>
                  <a:tcPr/>
                </a:tc>
              </a:tr>
            </a:tbl>
          </a:graphicData>
        </a:graphic>
      </p:graphicFrame>
      <p:pic>
        <p:nvPicPr>
          <p:cNvPr id="177" name="Immagine 5"/>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
          <p:cNvPicPr/>
          <p:nvPr/>
        </p:nvPicPr>
        <p:blipFill>
          <a:blip r:embed="rId2"/>
          <a:stretch>
            <a:fillRect/>
          </a:stretch>
        </p:blipFill>
        <p:spPr>
          <a:xfrm>
            <a:off x="971640" y="1628640"/>
            <a:ext cx="7730640" cy="4536720"/>
          </a:xfrm>
          <a:prstGeom prst="rect">
            <a:avLst/>
          </a:prstGeom>
          <a:ln w="9360">
            <a:noFill/>
          </a:ln>
        </p:spPr>
      </p:pic>
      <p:sp>
        <p:nvSpPr>
          <p:cNvPr id="179" name="CustomShape 1"/>
          <p:cNvSpPr/>
          <p:nvPr/>
        </p:nvSpPr>
        <p:spPr>
          <a:xfrm>
            <a:off x="395280" y="620640"/>
            <a:ext cx="8208720" cy="6987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les semis avec des abris-serre de 120 cm, après avoir retiré la protection, ont subi dans le période 2007-2009 un arrêt de la croissance en hauteur. </a:t>
            </a:r>
            <a:endParaRPr/>
          </a:p>
        </p:txBody>
      </p:sp>
      <p:sp>
        <p:nvSpPr>
          <p:cNvPr id="180" name="CustomShape 2"/>
          <p:cNvSpPr/>
          <p:nvPr/>
        </p:nvSpPr>
        <p:spPr>
          <a:xfrm>
            <a:off x="395280" y="189000"/>
            <a:ext cx="8353080" cy="395280"/>
          </a:xfrm>
          <a:prstGeom prst="rect">
            <a:avLst/>
          </a:prstGeom>
          <a:noFill/>
          <a:ln w="9360">
            <a:noFill/>
          </a:ln>
        </p:spPr>
        <p:txBody>
          <a:bodyPr lIns="90000" tIns="45000" rIns="90000" bIns="45000"/>
          <a:lstStyle/>
          <a:p>
            <a:pPr>
              <a:lnSpc>
                <a:spcPct val="100000"/>
              </a:lnSpc>
            </a:pPr>
            <a:r>
              <a:rPr lang="fr-FR" sz="2000" b="1">
                <a:solidFill>
                  <a:srgbClr val="7030A0"/>
                </a:solidFill>
                <a:latin typeface="Calibri"/>
              </a:rPr>
              <a:t>18. Hauteur  (cm) 2006-2012</a:t>
            </a:r>
            <a:endParaRPr/>
          </a:p>
        </p:txBody>
      </p:sp>
      <p:pic>
        <p:nvPicPr>
          <p:cNvPr id="181" name="Immagine 5"/>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95280" y="875520"/>
            <a:ext cx="8353080" cy="4968720"/>
          </a:xfrm>
          <a:prstGeom prst="rect">
            <a:avLst/>
          </a:prstGeom>
          <a:noFill/>
          <a:ln w="9360">
            <a:noFill/>
          </a:ln>
        </p:spPr>
        <p:txBody>
          <a:bodyPr lIns="90000" tIns="45000" rIns="90000" bIns="45000" anchor="ctr"/>
          <a:lstStyle/>
          <a:p>
            <a:pPr>
              <a:lnSpc>
                <a:spcPct val="100000"/>
              </a:lnSpc>
              <a:buFont typeface="Wingdings" charset="2"/>
              <a:buChar char=""/>
            </a:pPr>
            <a:r>
              <a:rPr lang="fr-FR" sz="2000" b="1">
                <a:solidFill>
                  <a:srgbClr val="000000"/>
                </a:solidFill>
                <a:latin typeface="Calibri"/>
                <a:ea typeface="Calibri"/>
              </a:rPr>
              <a:t>Le reboisement artificiel de chêne liège sont largement distribués et leur succès est influencée non seulement par les caractéristiques du matériel forestier utilisée mais aussi par les conditions climatiques, notamment la disponibilité de l'eau, ce qui provoque une forte mortalité et difficultés dans l'accroissement.</a:t>
            </a:r>
            <a:endParaRPr/>
          </a:p>
          <a:p>
            <a:pPr>
              <a:lnSpc>
                <a:spcPct val="100000"/>
              </a:lnSpc>
            </a:pPr>
            <a:endParaRPr/>
          </a:p>
          <a:p>
            <a:pPr>
              <a:lnSpc>
                <a:spcPct val="100000"/>
              </a:lnSpc>
              <a:buFont typeface="Wingdings" charset="2"/>
              <a:buChar char=""/>
            </a:pPr>
            <a:r>
              <a:rPr lang="fr-FR" sz="2000" b="1">
                <a:solidFill>
                  <a:srgbClr val="000000"/>
                </a:solidFill>
                <a:latin typeface="Calibri"/>
                <a:ea typeface="Calibri"/>
              </a:rPr>
              <a:t>La recherche de techniques pour améliorer l'enracinement des jeunes plantes et les caractéristiques forestiers des reboisements est essentielle pour augmenter la surface des subéraies.</a:t>
            </a:r>
            <a:endParaRPr/>
          </a:p>
          <a:p>
            <a:pPr>
              <a:lnSpc>
                <a:spcPct val="100000"/>
              </a:lnSpc>
            </a:pPr>
            <a:endParaRPr/>
          </a:p>
          <a:p>
            <a:pPr>
              <a:lnSpc>
                <a:spcPct val="100000"/>
              </a:lnSpc>
              <a:buFont typeface="Wingdings" charset="2"/>
              <a:buChar char=""/>
            </a:pPr>
            <a:r>
              <a:rPr lang="fr-FR" sz="2000" b="1">
                <a:solidFill>
                  <a:srgbClr val="000000"/>
                </a:solidFill>
                <a:latin typeface="Calibri"/>
                <a:ea typeface="Calibri"/>
              </a:rPr>
              <a:t> L’utilisation des shelters dans les reboisements, finalisée initialement à la protection des plantules de la morsure des animaux, a mis en évidence un effet positif sur leur développement en hauteur, en éliminant la tendance des plantules  d’avoir une croissance arbustive</a:t>
            </a:r>
            <a:endParaRPr/>
          </a:p>
        </p:txBody>
      </p:sp>
      <p:sp>
        <p:nvSpPr>
          <p:cNvPr id="92" name="CustomShape 2"/>
          <p:cNvSpPr/>
          <p:nvPr/>
        </p:nvSpPr>
        <p:spPr>
          <a:xfrm>
            <a:off x="395280" y="189000"/>
            <a:ext cx="8353080" cy="431280"/>
          </a:xfrm>
          <a:prstGeom prst="rect">
            <a:avLst/>
          </a:prstGeom>
          <a:solidFill>
            <a:srgbClr val="FFFFFF"/>
          </a:solidFill>
          <a:ln>
            <a:noFill/>
          </a:ln>
        </p:spPr>
        <p:txBody>
          <a:bodyPr lIns="90000" tIns="45000" rIns="90000" bIns="45000"/>
          <a:lstStyle/>
          <a:p>
            <a:pPr>
              <a:lnSpc>
                <a:spcPct val="100000"/>
              </a:lnSpc>
            </a:pPr>
            <a:r>
              <a:rPr lang="fr-FR" sz="2000" b="1" i="1">
                <a:solidFill>
                  <a:srgbClr val="7030A0"/>
                </a:solidFill>
                <a:latin typeface="Calibri"/>
              </a:rPr>
              <a:t>1. Introduction</a:t>
            </a:r>
            <a:endParaRPr/>
          </a:p>
        </p:txBody>
      </p:sp>
      <p:pic>
        <p:nvPicPr>
          <p:cNvPr id="93" name="Immagine 4"/>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19. Ratio isodiamétrique</a:t>
            </a:r>
            <a:endParaRPr/>
          </a:p>
        </p:txBody>
      </p:sp>
      <p:sp>
        <p:nvSpPr>
          <p:cNvPr id="183" name="CustomShape 2"/>
          <p:cNvSpPr/>
          <p:nvPr/>
        </p:nvSpPr>
        <p:spPr>
          <a:xfrm>
            <a:off x="395280" y="765000"/>
            <a:ext cx="8353080" cy="10029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Le ratio isodiamétrique est réduit dans toutes les thèses, en particulier pour les installations d'abris de 120 cm, en soulignant la réalisation d'un équilibre entre la croissance en hauteur et en diamètre. </a:t>
            </a:r>
            <a:endParaRPr/>
          </a:p>
        </p:txBody>
      </p:sp>
      <p:graphicFrame>
        <p:nvGraphicFramePr>
          <p:cNvPr id="184" name="Table 3"/>
          <p:cNvGraphicFramePr/>
          <p:nvPr/>
        </p:nvGraphicFramePr>
        <p:xfrm>
          <a:off x="503280" y="2349360"/>
          <a:ext cx="8137080" cy="2754000"/>
        </p:xfrm>
        <a:graphic>
          <a:graphicData uri="http://schemas.openxmlformats.org/drawingml/2006/table">
            <a:tbl>
              <a:tblPr/>
              <a:tblGrid>
                <a:gridCol w="1554480"/>
                <a:gridCol w="940320"/>
                <a:gridCol w="940320"/>
                <a:gridCol w="940320"/>
                <a:gridCol w="940320"/>
                <a:gridCol w="940320"/>
                <a:gridCol w="940320"/>
                <a:gridCol w="940680"/>
              </a:tblGrid>
              <a:tr h="519840">
                <a:tc>
                  <a:txBody>
                    <a:bodyPr/>
                    <a:lstStyle/>
                    <a:p>
                      <a:pPr algn="ctr">
                        <a:lnSpc>
                          <a:spcPct val="115000"/>
                        </a:lnSpc>
                      </a:pPr>
                      <a:r>
                        <a:rPr lang="fr-FR" b="1">
                          <a:solidFill>
                            <a:srgbClr val="000000"/>
                          </a:solidFill>
                          <a:latin typeface="Calibri"/>
                          <a:ea typeface="Times New Roman"/>
                        </a:rPr>
                        <a:t>Ratio H/D</a:t>
                      </a:r>
                      <a:endParaRPr/>
                    </a:p>
                  </a:txBody>
                  <a:tcPr/>
                </a:tc>
                <a:tc>
                  <a:txBody>
                    <a:bodyPr/>
                    <a:lstStyle/>
                    <a:p>
                      <a:pPr algn="ctr">
                        <a:lnSpc>
                          <a:spcPct val="115000"/>
                        </a:lnSpc>
                      </a:pPr>
                      <a:r>
                        <a:rPr lang="fr-FR" b="1">
                          <a:solidFill>
                            <a:srgbClr val="000000"/>
                          </a:solidFill>
                          <a:latin typeface="Calibri"/>
                          <a:ea typeface="Times New Roman"/>
                        </a:rPr>
                        <a:t>Annees</a:t>
                      </a:r>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2240">
                <a:tc>
                  <a:txBody>
                    <a:bodyPr/>
                    <a:lstStyle/>
                    <a:p>
                      <a:pPr algn="ctr">
                        <a:lnSpc>
                          <a:spcPct val="115000"/>
                        </a:lnSpc>
                      </a:pPr>
                      <a:r>
                        <a:rPr lang="fr-FR" b="1">
                          <a:solidFill>
                            <a:srgbClr val="000000"/>
                          </a:solidFill>
                          <a:latin typeface="Calibri"/>
                          <a:ea typeface="Times New Roman"/>
                        </a:rPr>
                        <a:t>2006</a:t>
                      </a:r>
                      <a:endParaRPr/>
                    </a:p>
                  </a:txBody>
                  <a:tcPr/>
                </a:tc>
                <a:tc>
                  <a:txBody>
                    <a:bodyPr/>
                    <a:lstStyle/>
                    <a:p>
                      <a:pPr algn="ctr">
                        <a:lnSpc>
                          <a:spcPct val="115000"/>
                        </a:lnSpc>
                      </a:pPr>
                      <a:r>
                        <a:rPr lang="fr-FR" b="1">
                          <a:solidFill>
                            <a:srgbClr val="000000"/>
                          </a:solidFill>
                          <a:latin typeface="Calibri"/>
                          <a:ea typeface="Times New Roman"/>
                        </a:rPr>
                        <a:t>2007</a:t>
                      </a:r>
                      <a:endParaRPr/>
                    </a:p>
                  </a:txBody>
                  <a:tcPr/>
                </a:tc>
                <a:tc>
                  <a:txBody>
                    <a:bodyPr/>
                    <a:lstStyle/>
                    <a:p>
                      <a:pPr algn="ctr">
                        <a:lnSpc>
                          <a:spcPct val="115000"/>
                        </a:lnSpc>
                      </a:pPr>
                      <a:r>
                        <a:rPr lang="fr-FR" b="1">
                          <a:solidFill>
                            <a:srgbClr val="000000"/>
                          </a:solidFill>
                          <a:latin typeface="Calibri"/>
                          <a:ea typeface="Times New Roman"/>
                        </a:rPr>
                        <a:t>2008</a:t>
                      </a:r>
                      <a:endParaRPr/>
                    </a:p>
                  </a:txBody>
                  <a:tcPr/>
                </a:tc>
                <a:tc>
                  <a:txBody>
                    <a:bodyPr/>
                    <a:lstStyle/>
                    <a:p>
                      <a:pPr algn="ctr">
                        <a:lnSpc>
                          <a:spcPct val="115000"/>
                        </a:lnSpc>
                      </a:pPr>
                      <a:r>
                        <a:rPr lang="fr-FR" b="1">
                          <a:solidFill>
                            <a:srgbClr val="000000"/>
                          </a:solidFill>
                          <a:latin typeface="Calibri"/>
                          <a:ea typeface="Times New Roman"/>
                        </a:rPr>
                        <a:t>2009</a:t>
                      </a:r>
                      <a:endParaRPr/>
                    </a:p>
                  </a:txBody>
                  <a:tcPr/>
                </a:tc>
                <a:tc>
                  <a:txBody>
                    <a:bodyPr/>
                    <a:lstStyle/>
                    <a:p>
                      <a:pPr algn="ctr">
                        <a:lnSpc>
                          <a:spcPct val="115000"/>
                        </a:lnSpc>
                      </a:pPr>
                      <a:r>
                        <a:rPr lang="fr-FR" b="1">
                          <a:solidFill>
                            <a:srgbClr val="000000"/>
                          </a:solidFill>
                          <a:latin typeface="Calibri"/>
                          <a:ea typeface="Times New Roman"/>
                        </a:rPr>
                        <a:t>2010</a:t>
                      </a:r>
                      <a:endParaRPr/>
                    </a:p>
                  </a:txBody>
                  <a:tcPr/>
                </a:tc>
                <a:tc>
                  <a:txBody>
                    <a:bodyPr/>
                    <a:lstStyle/>
                    <a:p>
                      <a:pPr algn="ctr">
                        <a:lnSpc>
                          <a:spcPct val="115000"/>
                        </a:lnSpc>
                      </a:pPr>
                      <a:r>
                        <a:rPr lang="fr-FR" b="1">
                          <a:solidFill>
                            <a:srgbClr val="000000"/>
                          </a:solidFill>
                          <a:latin typeface="Calibri"/>
                          <a:ea typeface="Times New Roman"/>
                        </a:rPr>
                        <a:t>2011</a:t>
                      </a:r>
                      <a:endParaRPr/>
                    </a:p>
                  </a:txBody>
                  <a:tcPr/>
                </a:tc>
                <a:tc>
                  <a:txBody>
                    <a:bodyPr/>
                    <a:lstStyle/>
                    <a:p>
                      <a:pPr algn="ctr">
                        <a:lnSpc>
                          <a:spcPct val="115000"/>
                        </a:lnSpc>
                      </a:pPr>
                      <a:r>
                        <a:rPr lang="fr-FR" b="1">
                          <a:solidFill>
                            <a:srgbClr val="000000"/>
                          </a:solidFill>
                          <a:latin typeface="Calibri"/>
                          <a:ea typeface="Times New Roman"/>
                        </a:rPr>
                        <a:t>2012</a:t>
                      </a:r>
                      <a:endParaRPr/>
                    </a:p>
                  </a:txBody>
                  <a:tcPr/>
                </a:tc>
                <a:tc>
                  <a:txBody>
                    <a:bodyPr/>
                    <a:lstStyle/>
                    <a:p>
                      <a:endParaRPr lang="fr-FR"/>
                    </a:p>
                  </a:txBody>
                  <a:tcPr/>
                </a:tc>
              </a:tr>
              <a:tr h="372240">
                <a:tc>
                  <a:txBody>
                    <a:bodyPr/>
                    <a:lstStyle/>
                    <a:p>
                      <a:pPr>
                        <a:lnSpc>
                          <a:spcPct val="115000"/>
                        </a:lnSpc>
                      </a:pPr>
                      <a:r>
                        <a:rPr lang="fr-FR" b="1">
                          <a:solidFill>
                            <a:srgbClr val="000000"/>
                          </a:solidFill>
                          <a:latin typeface="Calibri"/>
                          <a:ea typeface="Times New Roman"/>
                        </a:rPr>
                        <a:t>Arbo 60</a:t>
                      </a:r>
                      <a:endParaRPr/>
                    </a:p>
                  </a:txBody>
                  <a:tcPr/>
                </a:tc>
                <a:tc>
                  <a:txBody>
                    <a:bodyPr/>
                    <a:lstStyle/>
                    <a:p>
                      <a:pPr algn="ctr">
                        <a:lnSpc>
                          <a:spcPct val="115000"/>
                        </a:lnSpc>
                      </a:pPr>
                      <a:r>
                        <a:rPr lang="fr-FR" b="1">
                          <a:solidFill>
                            <a:srgbClr val="000000"/>
                          </a:solidFill>
                          <a:latin typeface="Calibri"/>
                          <a:ea typeface="Times New Roman"/>
                        </a:rPr>
                        <a:t>6,5</a:t>
                      </a:r>
                      <a:endParaRPr/>
                    </a:p>
                  </a:txBody>
                  <a:tcPr/>
                </a:tc>
                <a:tc>
                  <a:txBody>
                    <a:bodyPr/>
                    <a:lstStyle/>
                    <a:p>
                      <a:pPr algn="ctr">
                        <a:lnSpc>
                          <a:spcPct val="115000"/>
                        </a:lnSpc>
                      </a:pPr>
                      <a:r>
                        <a:rPr lang="fr-FR" b="1">
                          <a:solidFill>
                            <a:srgbClr val="000000"/>
                          </a:solidFill>
                          <a:latin typeface="Calibri"/>
                          <a:ea typeface="Times New Roman"/>
                        </a:rPr>
                        <a:t>6,2</a:t>
                      </a:r>
                      <a:endParaRPr/>
                    </a:p>
                  </a:txBody>
                  <a:tcPr/>
                </a:tc>
                <a:tc>
                  <a:txBody>
                    <a:bodyPr/>
                    <a:lstStyle/>
                    <a:p>
                      <a:pPr algn="ctr">
                        <a:lnSpc>
                          <a:spcPct val="115000"/>
                        </a:lnSpc>
                      </a:pPr>
                      <a:r>
                        <a:rPr lang="fr-FR" b="1">
                          <a:solidFill>
                            <a:srgbClr val="000000"/>
                          </a:solidFill>
                          <a:latin typeface="Calibri"/>
                          <a:ea typeface="Times New Roman"/>
                        </a:rPr>
                        <a:t>5,0</a:t>
                      </a:r>
                      <a:endParaRPr/>
                    </a:p>
                  </a:txBody>
                  <a:tcPr/>
                </a:tc>
                <a:tc>
                  <a:txBody>
                    <a:bodyPr/>
                    <a:lstStyle/>
                    <a:p>
                      <a:pPr algn="ctr">
                        <a:lnSpc>
                          <a:spcPct val="115000"/>
                        </a:lnSpc>
                      </a:pPr>
                      <a:r>
                        <a:rPr lang="fr-FR" b="1">
                          <a:solidFill>
                            <a:srgbClr val="000000"/>
                          </a:solidFill>
                          <a:latin typeface="Calibri"/>
                          <a:ea typeface="Times New Roman"/>
                        </a:rPr>
                        <a:t>4,6</a:t>
                      </a:r>
                      <a:endParaRPr/>
                    </a:p>
                  </a:txBody>
                  <a:tcPr/>
                </a:tc>
                <a:tc>
                  <a:txBody>
                    <a:bodyPr/>
                    <a:lstStyle/>
                    <a:p>
                      <a:pPr algn="ctr">
                        <a:lnSpc>
                          <a:spcPct val="115000"/>
                        </a:lnSpc>
                      </a:pPr>
                      <a:r>
                        <a:rPr lang="fr-FR" b="1">
                          <a:solidFill>
                            <a:srgbClr val="000000"/>
                          </a:solidFill>
                          <a:latin typeface="Calibri"/>
                          <a:ea typeface="Times New Roman"/>
                        </a:rPr>
                        <a:t>3,8</a:t>
                      </a:r>
                      <a:endParaRPr/>
                    </a:p>
                  </a:txBody>
                  <a:tcPr/>
                </a:tc>
                <a:tc>
                  <a:txBody>
                    <a:bodyPr/>
                    <a:lstStyle/>
                    <a:p>
                      <a:pPr algn="ctr">
                        <a:lnSpc>
                          <a:spcPct val="115000"/>
                        </a:lnSpc>
                      </a:pPr>
                      <a:r>
                        <a:rPr lang="fr-FR" b="1">
                          <a:solidFill>
                            <a:srgbClr val="000000"/>
                          </a:solidFill>
                          <a:latin typeface="Calibri"/>
                          <a:ea typeface="Times New Roman"/>
                        </a:rPr>
                        <a:t>4,5</a:t>
                      </a:r>
                      <a:endParaRPr/>
                    </a:p>
                  </a:txBody>
                  <a:tcPr/>
                </a:tc>
                <a:tc>
                  <a:txBody>
                    <a:bodyPr/>
                    <a:lstStyle/>
                    <a:p>
                      <a:pPr algn="ctr">
                        <a:lnSpc>
                          <a:spcPct val="115000"/>
                        </a:lnSpc>
                      </a:pPr>
                      <a:r>
                        <a:rPr lang="fr-FR" b="1">
                          <a:solidFill>
                            <a:srgbClr val="000000"/>
                          </a:solidFill>
                          <a:latin typeface="Calibri"/>
                          <a:ea typeface="Times New Roman"/>
                        </a:rPr>
                        <a:t>4,4 a</a:t>
                      </a:r>
                      <a:endParaRPr/>
                    </a:p>
                  </a:txBody>
                  <a:tcPr/>
                </a:tc>
              </a:tr>
              <a:tr h="372240">
                <a:tc>
                  <a:txBody>
                    <a:bodyPr/>
                    <a:lstStyle/>
                    <a:p>
                      <a:pPr>
                        <a:lnSpc>
                          <a:spcPct val="115000"/>
                        </a:lnSpc>
                      </a:pPr>
                      <a:r>
                        <a:rPr lang="fr-FR" b="1">
                          <a:solidFill>
                            <a:srgbClr val="000000"/>
                          </a:solidFill>
                          <a:latin typeface="Calibri"/>
                          <a:ea typeface="Times New Roman"/>
                        </a:rPr>
                        <a:t>Tubex 60</a:t>
                      </a:r>
                      <a:endParaRPr/>
                    </a:p>
                  </a:txBody>
                  <a:tcPr/>
                </a:tc>
                <a:tc>
                  <a:txBody>
                    <a:bodyPr/>
                    <a:lstStyle/>
                    <a:p>
                      <a:pPr algn="ctr">
                        <a:lnSpc>
                          <a:spcPct val="115000"/>
                        </a:lnSpc>
                      </a:pPr>
                      <a:r>
                        <a:rPr lang="fr-FR" b="1">
                          <a:solidFill>
                            <a:srgbClr val="000000"/>
                          </a:solidFill>
                          <a:latin typeface="Calibri"/>
                          <a:ea typeface="Times New Roman"/>
                        </a:rPr>
                        <a:t>7,2</a:t>
                      </a:r>
                      <a:endParaRPr/>
                    </a:p>
                  </a:txBody>
                  <a:tcPr/>
                </a:tc>
                <a:tc>
                  <a:txBody>
                    <a:bodyPr/>
                    <a:lstStyle/>
                    <a:p>
                      <a:pPr algn="ctr">
                        <a:lnSpc>
                          <a:spcPct val="115000"/>
                        </a:lnSpc>
                      </a:pPr>
                      <a:r>
                        <a:rPr lang="fr-FR" b="1">
                          <a:solidFill>
                            <a:srgbClr val="000000"/>
                          </a:solidFill>
                          <a:latin typeface="Calibri"/>
                          <a:ea typeface="Times New Roman"/>
                        </a:rPr>
                        <a:t>6,2</a:t>
                      </a:r>
                      <a:endParaRPr/>
                    </a:p>
                  </a:txBody>
                  <a:tcPr/>
                </a:tc>
                <a:tc>
                  <a:txBody>
                    <a:bodyPr/>
                    <a:lstStyle/>
                    <a:p>
                      <a:pPr algn="ctr">
                        <a:lnSpc>
                          <a:spcPct val="115000"/>
                        </a:lnSpc>
                      </a:pPr>
                      <a:r>
                        <a:rPr lang="fr-FR" b="1">
                          <a:solidFill>
                            <a:srgbClr val="000000"/>
                          </a:solidFill>
                          <a:latin typeface="Calibri"/>
                          <a:ea typeface="Times New Roman"/>
                        </a:rPr>
                        <a:t>4,9</a:t>
                      </a:r>
                      <a:endParaRPr/>
                    </a:p>
                  </a:txBody>
                  <a:tcPr/>
                </a:tc>
                <a:tc>
                  <a:txBody>
                    <a:bodyPr/>
                    <a:lstStyle/>
                    <a:p>
                      <a:pPr algn="ctr">
                        <a:lnSpc>
                          <a:spcPct val="115000"/>
                        </a:lnSpc>
                      </a:pPr>
                      <a:r>
                        <a:rPr lang="fr-FR" b="1">
                          <a:solidFill>
                            <a:srgbClr val="000000"/>
                          </a:solidFill>
                          <a:latin typeface="Calibri"/>
                          <a:ea typeface="Times New Roman"/>
                        </a:rPr>
                        <a:t>4,3</a:t>
                      </a:r>
                      <a:endParaRPr/>
                    </a:p>
                  </a:txBody>
                  <a:tcPr/>
                </a:tc>
                <a:tc>
                  <a:txBody>
                    <a:bodyPr/>
                    <a:lstStyle/>
                    <a:p>
                      <a:pPr algn="ctr">
                        <a:lnSpc>
                          <a:spcPct val="115000"/>
                        </a:lnSpc>
                      </a:pPr>
                      <a:r>
                        <a:rPr lang="fr-FR" b="1">
                          <a:solidFill>
                            <a:srgbClr val="000000"/>
                          </a:solidFill>
                          <a:latin typeface="Calibri"/>
                          <a:ea typeface="Times New Roman"/>
                        </a:rPr>
                        <a:t>3,7</a:t>
                      </a:r>
                      <a:endParaRPr/>
                    </a:p>
                  </a:txBody>
                  <a:tcPr/>
                </a:tc>
                <a:tc>
                  <a:txBody>
                    <a:bodyPr/>
                    <a:lstStyle/>
                    <a:p>
                      <a:pPr algn="ctr">
                        <a:lnSpc>
                          <a:spcPct val="115000"/>
                        </a:lnSpc>
                      </a:pPr>
                      <a:r>
                        <a:rPr lang="fr-FR" b="1">
                          <a:solidFill>
                            <a:srgbClr val="000000"/>
                          </a:solidFill>
                          <a:latin typeface="Calibri"/>
                          <a:ea typeface="Times New Roman"/>
                        </a:rPr>
                        <a:t>4,3</a:t>
                      </a:r>
                      <a:endParaRPr/>
                    </a:p>
                  </a:txBody>
                  <a:tcPr/>
                </a:tc>
                <a:tc>
                  <a:txBody>
                    <a:bodyPr/>
                    <a:lstStyle/>
                    <a:p>
                      <a:pPr algn="ctr">
                        <a:lnSpc>
                          <a:spcPct val="115000"/>
                        </a:lnSpc>
                      </a:pPr>
                      <a:r>
                        <a:rPr lang="fr-FR" b="1">
                          <a:solidFill>
                            <a:srgbClr val="000000"/>
                          </a:solidFill>
                          <a:latin typeface="Calibri"/>
                          <a:ea typeface="Times New Roman"/>
                        </a:rPr>
                        <a:t>4,0 b</a:t>
                      </a:r>
                      <a:endParaRPr/>
                    </a:p>
                  </a:txBody>
                  <a:tcPr/>
                </a:tc>
              </a:tr>
              <a:tr h="372240">
                <a:tc>
                  <a:txBody>
                    <a:bodyPr/>
                    <a:lstStyle/>
                    <a:p>
                      <a:pPr>
                        <a:lnSpc>
                          <a:spcPct val="115000"/>
                        </a:lnSpc>
                      </a:pPr>
                      <a:r>
                        <a:rPr lang="fr-FR" b="1">
                          <a:solidFill>
                            <a:srgbClr val="000000"/>
                          </a:solidFill>
                          <a:latin typeface="Calibri"/>
                          <a:ea typeface="Times New Roman"/>
                        </a:rPr>
                        <a:t>Arbo 120</a:t>
                      </a:r>
                      <a:endParaRPr/>
                    </a:p>
                  </a:txBody>
                  <a:tcPr/>
                </a:tc>
                <a:tc>
                  <a:txBody>
                    <a:bodyPr/>
                    <a:lstStyle/>
                    <a:p>
                      <a:pPr algn="ctr">
                        <a:lnSpc>
                          <a:spcPct val="115000"/>
                        </a:lnSpc>
                      </a:pPr>
                      <a:r>
                        <a:rPr lang="fr-FR" b="1">
                          <a:solidFill>
                            <a:srgbClr val="000000"/>
                          </a:solidFill>
                          <a:latin typeface="Calibri"/>
                          <a:ea typeface="Times New Roman"/>
                        </a:rPr>
                        <a:t>8,5</a:t>
                      </a:r>
                      <a:endParaRPr/>
                    </a:p>
                  </a:txBody>
                  <a:tcPr/>
                </a:tc>
                <a:tc>
                  <a:txBody>
                    <a:bodyPr/>
                    <a:lstStyle/>
                    <a:p>
                      <a:pPr algn="ctr">
                        <a:lnSpc>
                          <a:spcPct val="115000"/>
                        </a:lnSpc>
                      </a:pPr>
                      <a:r>
                        <a:rPr lang="fr-FR" b="1">
                          <a:solidFill>
                            <a:srgbClr val="000000"/>
                          </a:solidFill>
                          <a:latin typeface="Calibri"/>
                          <a:ea typeface="Times New Roman"/>
                        </a:rPr>
                        <a:t>7,8</a:t>
                      </a:r>
                      <a:endParaRPr/>
                    </a:p>
                  </a:txBody>
                  <a:tcPr/>
                </a:tc>
                <a:tc>
                  <a:txBody>
                    <a:bodyPr/>
                    <a:lstStyle/>
                    <a:p>
                      <a:pPr algn="ctr">
                        <a:lnSpc>
                          <a:spcPct val="115000"/>
                        </a:lnSpc>
                      </a:pPr>
                      <a:r>
                        <a:rPr lang="fr-FR" b="1">
                          <a:solidFill>
                            <a:srgbClr val="000000"/>
                          </a:solidFill>
                          <a:latin typeface="Calibri"/>
                          <a:ea typeface="Times New Roman"/>
                        </a:rPr>
                        <a:t>5,6</a:t>
                      </a:r>
                      <a:endParaRPr/>
                    </a:p>
                  </a:txBody>
                  <a:tcPr/>
                </a:tc>
                <a:tc>
                  <a:txBody>
                    <a:bodyPr/>
                    <a:lstStyle/>
                    <a:p>
                      <a:pPr algn="ctr">
                        <a:lnSpc>
                          <a:spcPct val="115000"/>
                        </a:lnSpc>
                      </a:pPr>
                      <a:r>
                        <a:rPr lang="fr-FR" b="1">
                          <a:solidFill>
                            <a:srgbClr val="000000"/>
                          </a:solidFill>
                          <a:latin typeface="Calibri"/>
                          <a:ea typeface="Times New Roman"/>
                        </a:rPr>
                        <a:t>4,9</a:t>
                      </a:r>
                      <a:endParaRPr/>
                    </a:p>
                  </a:txBody>
                  <a:tcPr/>
                </a:tc>
                <a:tc>
                  <a:txBody>
                    <a:bodyPr/>
                    <a:lstStyle/>
                    <a:p>
                      <a:pPr algn="ctr">
                        <a:lnSpc>
                          <a:spcPct val="115000"/>
                        </a:lnSpc>
                      </a:pPr>
                      <a:r>
                        <a:rPr lang="fr-FR" b="1">
                          <a:solidFill>
                            <a:srgbClr val="000000"/>
                          </a:solidFill>
                          <a:latin typeface="Calibri"/>
                          <a:ea typeface="Times New Roman"/>
                        </a:rPr>
                        <a:t>4,1</a:t>
                      </a:r>
                      <a:endParaRPr/>
                    </a:p>
                  </a:txBody>
                  <a:tcPr/>
                </a:tc>
                <a:tc>
                  <a:txBody>
                    <a:bodyPr/>
                    <a:lstStyle/>
                    <a:p>
                      <a:pPr algn="ctr">
                        <a:lnSpc>
                          <a:spcPct val="115000"/>
                        </a:lnSpc>
                      </a:pPr>
                      <a:r>
                        <a:rPr lang="fr-FR" b="1">
                          <a:solidFill>
                            <a:srgbClr val="000000"/>
                          </a:solidFill>
                          <a:latin typeface="Calibri"/>
                          <a:ea typeface="Times New Roman"/>
                        </a:rPr>
                        <a:t>4,9</a:t>
                      </a:r>
                      <a:endParaRPr/>
                    </a:p>
                  </a:txBody>
                  <a:tcPr/>
                </a:tc>
                <a:tc>
                  <a:txBody>
                    <a:bodyPr/>
                    <a:lstStyle/>
                    <a:p>
                      <a:pPr algn="ctr">
                        <a:lnSpc>
                          <a:spcPct val="115000"/>
                        </a:lnSpc>
                      </a:pPr>
                      <a:r>
                        <a:rPr lang="fr-FR" b="1">
                          <a:solidFill>
                            <a:srgbClr val="000000"/>
                          </a:solidFill>
                          <a:latin typeface="Calibri"/>
                          <a:ea typeface="Times New Roman"/>
                        </a:rPr>
                        <a:t>4,4 a</a:t>
                      </a:r>
                      <a:endParaRPr/>
                    </a:p>
                  </a:txBody>
                  <a:tcPr/>
                </a:tc>
              </a:tr>
              <a:tr h="372240">
                <a:tc>
                  <a:txBody>
                    <a:bodyPr/>
                    <a:lstStyle/>
                    <a:p>
                      <a:pPr>
                        <a:lnSpc>
                          <a:spcPct val="115000"/>
                        </a:lnSpc>
                      </a:pPr>
                      <a:r>
                        <a:rPr lang="fr-FR" b="1">
                          <a:solidFill>
                            <a:srgbClr val="000000"/>
                          </a:solidFill>
                          <a:latin typeface="Calibri"/>
                          <a:ea typeface="Times New Roman"/>
                        </a:rPr>
                        <a:t>Tubex 120</a:t>
                      </a:r>
                      <a:endParaRPr/>
                    </a:p>
                  </a:txBody>
                  <a:tcPr/>
                </a:tc>
                <a:tc>
                  <a:txBody>
                    <a:bodyPr/>
                    <a:lstStyle/>
                    <a:p>
                      <a:pPr algn="ctr">
                        <a:lnSpc>
                          <a:spcPct val="115000"/>
                        </a:lnSpc>
                      </a:pPr>
                      <a:r>
                        <a:rPr lang="fr-FR" b="1">
                          <a:solidFill>
                            <a:srgbClr val="000000"/>
                          </a:solidFill>
                          <a:latin typeface="Calibri"/>
                          <a:ea typeface="Times New Roman"/>
                        </a:rPr>
                        <a:t>10,3</a:t>
                      </a:r>
                      <a:endParaRPr/>
                    </a:p>
                  </a:txBody>
                  <a:tcPr/>
                </a:tc>
                <a:tc>
                  <a:txBody>
                    <a:bodyPr/>
                    <a:lstStyle/>
                    <a:p>
                      <a:pPr algn="ctr">
                        <a:lnSpc>
                          <a:spcPct val="115000"/>
                        </a:lnSpc>
                      </a:pPr>
                      <a:r>
                        <a:rPr lang="fr-FR" b="1">
                          <a:solidFill>
                            <a:srgbClr val="000000"/>
                          </a:solidFill>
                          <a:latin typeface="Calibri"/>
                          <a:ea typeface="Times New Roman"/>
                        </a:rPr>
                        <a:t>8,1</a:t>
                      </a:r>
                      <a:endParaRPr/>
                    </a:p>
                  </a:txBody>
                  <a:tcPr/>
                </a:tc>
                <a:tc>
                  <a:txBody>
                    <a:bodyPr/>
                    <a:lstStyle/>
                    <a:p>
                      <a:pPr algn="ctr">
                        <a:lnSpc>
                          <a:spcPct val="115000"/>
                        </a:lnSpc>
                      </a:pPr>
                      <a:r>
                        <a:rPr lang="fr-FR" b="1">
                          <a:solidFill>
                            <a:srgbClr val="000000"/>
                          </a:solidFill>
                          <a:latin typeface="Calibri"/>
                          <a:ea typeface="Times New Roman"/>
                        </a:rPr>
                        <a:t>5,8</a:t>
                      </a:r>
                      <a:endParaRPr/>
                    </a:p>
                  </a:txBody>
                  <a:tcPr/>
                </a:tc>
                <a:tc>
                  <a:txBody>
                    <a:bodyPr/>
                    <a:lstStyle/>
                    <a:p>
                      <a:pPr algn="ctr">
                        <a:lnSpc>
                          <a:spcPct val="115000"/>
                        </a:lnSpc>
                      </a:pPr>
                      <a:r>
                        <a:rPr lang="fr-FR" b="1">
                          <a:solidFill>
                            <a:srgbClr val="000000"/>
                          </a:solidFill>
                          <a:latin typeface="Calibri"/>
                          <a:ea typeface="Times New Roman"/>
                        </a:rPr>
                        <a:t>5,0</a:t>
                      </a:r>
                      <a:endParaRPr/>
                    </a:p>
                  </a:txBody>
                  <a:tcPr/>
                </a:tc>
                <a:tc>
                  <a:txBody>
                    <a:bodyPr/>
                    <a:lstStyle/>
                    <a:p>
                      <a:pPr algn="ctr">
                        <a:lnSpc>
                          <a:spcPct val="115000"/>
                        </a:lnSpc>
                      </a:pPr>
                      <a:r>
                        <a:rPr lang="fr-FR" b="1">
                          <a:solidFill>
                            <a:srgbClr val="000000"/>
                          </a:solidFill>
                          <a:latin typeface="Calibri"/>
                          <a:ea typeface="Times New Roman"/>
                        </a:rPr>
                        <a:t>3,9</a:t>
                      </a:r>
                      <a:endParaRPr/>
                    </a:p>
                  </a:txBody>
                  <a:tcPr/>
                </a:tc>
                <a:tc>
                  <a:txBody>
                    <a:bodyPr/>
                    <a:lstStyle/>
                    <a:p>
                      <a:pPr algn="ctr">
                        <a:lnSpc>
                          <a:spcPct val="115000"/>
                        </a:lnSpc>
                      </a:pPr>
                      <a:r>
                        <a:rPr lang="fr-FR" b="1">
                          <a:solidFill>
                            <a:srgbClr val="000000"/>
                          </a:solidFill>
                          <a:latin typeface="Calibri"/>
                          <a:ea typeface="Times New Roman"/>
                        </a:rPr>
                        <a:t>4,9</a:t>
                      </a:r>
                      <a:endParaRPr/>
                    </a:p>
                  </a:txBody>
                  <a:tcPr/>
                </a:tc>
                <a:tc>
                  <a:txBody>
                    <a:bodyPr/>
                    <a:lstStyle/>
                    <a:p>
                      <a:pPr algn="ctr">
                        <a:lnSpc>
                          <a:spcPct val="115000"/>
                        </a:lnSpc>
                      </a:pPr>
                      <a:r>
                        <a:rPr lang="fr-FR" b="1">
                          <a:solidFill>
                            <a:srgbClr val="000000"/>
                          </a:solidFill>
                          <a:latin typeface="Calibri"/>
                          <a:ea typeface="Times New Roman"/>
                        </a:rPr>
                        <a:t>4,3 a</a:t>
                      </a:r>
                      <a:endParaRPr/>
                    </a:p>
                  </a:txBody>
                  <a:tcPr/>
                </a:tc>
              </a:tr>
              <a:tr h="372960">
                <a:tc>
                  <a:txBody>
                    <a:bodyPr/>
                    <a:lstStyle/>
                    <a:p>
                      <a:pPr>
                        <a:lnSpc>
                          <a:spcPct val="115000"/>
                        </a:lnSpc>
                      </a:pPr>
                      <a:r>
                        <a:rPr lang="fr-FR" b="1">
                          <a:solidFill>
                            <a:srgbClr val="000000"/>
                          </a:solidFill>
                          <a:latin typeface="Calibri"/>
                          <a:ea typeface="Times New Roman"/>
                        </a:rPr>
                        <a:t>Temoin</a:t>
                      </a:r>
                      <a:endParaRPr/>
                    </a:p>
                  </a:txBody>
                  <a:tcPr/>
                </a:tc>
                <a:tc>
                  <a:txBody>
                    <a:bodyPr/>
                    <a:lstStyle/>
                    <a:p>
                      <a:pPr algn="ctr">
                        <a:lnSpc>
                          <a:spcPct val="115000"/>
                        </a:lnSpc>
                      </a:pPr>
                      <a:r>
                        <a:rPr lang="fr-FR" b="1">
                          <a:solidFill>
                            <a:srgbClr val="000000"/>
                          </a:solidFill>
                          <a:latin typeface="Calibri"/>
                          <a:ea typeface="Times New Roman"/>
                        </a:rPr>
                        <a:t>5,9</a:t>
                      </a:r>
                      <a:endParaRPr/>
                    </a:p>
                  </a:txBody>
                  <a:tcPr/>
                </a:tc>
                <a:tc>
                  <a:txBody>
                    <a:bodyPr/>
                    <a:lstStyle/>
                    <a:p>
                      <a:pPr algn="ctr">
                        <a:lnSpc>
                          <a:spcPct val="115000"/>
                        </a:lnSpc>
                      </a:pPr>
                      <a:r>
                        <a:rPr lang="fr-FR" b="1">
                          <a:solidFill>
                            <a:srgbClr val="000000"/>
                          </a:solidFill>
                          <a:latin typeface="Calibri"/>
                          <a:ea typeface="Times New Roman"/>
                        </a:rPr>
                        <a:t>6,6</a:t>
                      </a:r>
                      <a:endParaRPr/>
                    </a:p>
                  </a:txBody>
                  <a:tcPr/>
                </a:tc>
                <a:tc>
                  <a:txBody>
                    <a:bodyPr/>
                    <a:lstStyle/>
                    <a:p>
                      <a:pPr algn="ctr">
                        <a:lnSpc>
                          <a:spcPct val="115000"/>
                        </a:lnSpc>
                      </a:pPr>
                      <a:r>
                        <a:rPr lang="fr-FR" b="1">
                          <a:solidFill>
                            <a:srgbClr val="000000"/>
                          </a:solidFill>
                          <a:latin typeface="Calibri"/>
                          <a:ea typeface="Times New Roman"/>
                        </a:rPr>
                        <a:t>5,5</a:t>
                      </a:r>
                      <a:endParaRPr/>
                    </a:p>
                  </a:txBody>
                  <a:tcPr/>
                </a:tc>
                <a:tc>
                  <a:txBody>
                    <a:bodyPr/>
                    <a:lstStyle/>
                    <a:p>
                      <a:pPr algn="ctr">
                        <a:lnSpc>
                          <a:spcPct val="115000"/>
                        </a:lnSpc>
                      </a:pPr>
                      <a:r>
                        <a:rPr lang="fr-FR" b="1">
                          <a:solidFill>
                            <a:srgbClr val="000000"/>
                          </a:solidFill>
                          <a:latin typeface="Calibri"/>
                          <a:ea typeface="Times New Roman"/>
                        </a:rPr>
                        <a:t>5,1</a:t>
                      </a:r>
                      <a:endParaRPr/>
                    </a:p>
                  </a:txBody>
                  <a:tcPr/>
                </a:tc>
                <a:tc>
                  <a:txBody>
                    <a:bodyPr/>
                    <a:lstStyle/>
                    <a:p>
                      <a:pPr algn="ctr">
                        <a:lnSpc>
                          <a:spcPct val="115000"/>
                        </a:lnSpc>
                      </a:pPr>
                      <a:r>
                        <a:rPr lang="fr-FR" b="1">
                          <a:solidFill>
                            <a:srgbClr val="000000"/>
                          </a:solidFill>
                          <a:latin typeface="Calibri"/>
                          <a:ea typeface="Times New Roman"/>
                        </a:rPr>
                        <a:t>4,2</a:t>
                      </a:r>
                      <a:endParaRPr/>
                    </a:p>
                  </a:txBody>
                  <a:tcPr/>
                </a:tc>
                <a:tc>
                  <a:txBody>
                    <a:bodyPr/>
                    <a:lstStyle/>
                    <a:p>
                      <a:pPr algn="ctr">
                        <a:lnSpc>
                          <a:spcPct val="115000"/>
                        </a:lnSpc>
                      </a:pPr>
                      <a:r>
                        <a:rPr lang="fr-FR" b="1">
                          <a:solidFill>
                            <a:srgbClr val="000000"/>
                          </a:solidFill>
                          <a:latin typeface="Calibri"/>
                          <a:ea typeface="Times New Roman"/>
                        </a:rPr>
                        <a:t>5,2</a:t>
                      </a:r>
                      <a:endParaRPr/>
                    </a:p>
                  </a:txBody>
                  <a:tcPr/>
                </a:tc>
                <a:tc>
                  <a:txBody>
                    <a:bodyPr/>
                    <a:lstStyle/>
                    <a:p>
                      <a:pPr algn="ctr">
                        <a:lnSpc>
                          <a:spcPct val="115000"/>
                        </a:lnSpc>
                      </a:pPr>
                      <a:r>
                        <a:rPr lang="fr-FR" b="1">
                          <a:solidFill>
                            <a:srgbClr val="000000"/>
                          </a:solidFill>
                          <a:latin typeface="Calibri"/>
                          <a:ea typeface="Times New Roman"/>
                        </a:rPr>
                        <a:t>4,5 a</a:t>
                      </a:r>
                      <a:endParaRPr/>
                    </a:p>
                  </a:txBody>
                  <a:tcPr/>
                </a:tc>
              </a:tr>
            </a:tbl>
          </a:graphicData>
        </a:graphic>
      </p:graphicFrame>
      <p:pic>
        <p:nvPicPr>
          <p:cNvPr id="185" name="Immagine 5"/>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2"/>
          <p:cNvPicPr/>
          <p:nvPr/>
        </p:nvPicPr>
        <p:blipFill>
          <a:blip r:embed="rId2"/>
          <a:stretch>
            <a:fillRect/>
          </a:stretch>
        </p:blipFill>
        <p:spPr>
          <a:xfrm>
            <a:off x="395280" y="907920"/>
            <a:ext cx="8218080" cy="4752720"/>
          </a:xfrm>
          <a:prstGeom prst="rect">
            <a:avLst/>
          </a:prstGeom>
          <a:ln w="9360">
            <a:noFill/>
          </a:ln>
        </p:spPr>
      </p:pic>
      <p:sp>
        <p:nvSpPr>
          <p:cNvPr id="187" name="CustomShape 1"/>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20. Ratio isodiamétrique</a:t>
            </a:r>
            <a:endParaRPr/>
          </a:p>
        </p:txBody>
      </p:sp>
      <p:pic>
        <p:nvPicPr>
          <p:cNvPr id="188" name="Immagine 4"/>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magine 3"/>
          <p:cNvPicPr/>
          <p:nvPr/>
        </p:nvPicPr>
        <p:blipFill>
          <a:blip r:embed="rId2"/>
          <a:stretch>
            <a:fillRect/>
          </a:stretch>
        </p:blipFill>
        <p:spPr>
          <a:xfrm>
            <a:off x="395280" y="1295280"/>
            <a:ext cx="8465760" cy="4365360"/>
          </a:xfrm>
          <a:prstGeom prst="rect">
            <a:avLst/>
          </a:prstGeom>
          <a:ln w="9360">
            <a:noFill/>
          </a:ln>
        </p:spPr>
      </p:pic>
      <p:sp>
        <p:nvSpPr>
          <p:cNvPr id="190" name="CustomShape 1"/>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21. Reboisement 2006</a:t>
            </a:r>
            <a:endParaRPr/>
          </a:p>
        </p:txBody>
      </p:sp>
      <p:pic>
        <p:nvPicPr>
          <p:cNvPr id="191" name="Immagine 4"/>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magine 3"/>
          <p:cNvPicPr/>
          <p:nvPr/>
        </p:nvPicPr>
        <p:blipFill>
          <a:blip r:embed="rId2"/>
          <a:stretch>
            <a:fillRect/>
          </a:stretch>
        </p:blipFill>
        <p:spPr>
          <a:xfrm>
            <a:off x="395280" y="1628640"/>
            <a:ext cx="8510400" cy="3816000"/>
          </a:xfrm>
          <a:prstGeom prst="rect">
            <a:avLst/>
          </a:prstGeom>
          <a:ln w="9360">
            <a:noFill/>
          </a:ln>
        </p:spPr>
      </p:pic>
      <p:sp>
        <p:nvSpPr>
          <p:cNvPr id="193" name="CustomShape 1"/>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22. Reboisement 2013</a:t>
            </a:r>
            <a:endParaRPr/>
          </a:p>
        </p:txBody>
      </p:sp>
      <p:pic>
        <p:nvPicPr>
          <p:cNvPr id="194" name="Immagine 4"/>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395280" y="692280"/>
            <a:ext cx="8353080" cy="130644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L'utilisation des protections individuelles, créés à l'origine pour éviter les dommages causés par les animaux, a démontré son efficacité dans la réduction de la mortalité et dans le développement des plantules, surtout en utilisant les protections individuelles de 60 cm.</a:t>
            </a:r>
            <a:endParaRPr/>
          </a:p>
        </p:txBody>
      </p:sp>
      <p:sp>
        <p:nvSpPr>
          <p:cNvPr id="196" name="CustomShape 2"/>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23. Conclusions</a:t>
            </a:r>
            <a:endParaRPr/>
          </a:p>
        </p:txBody>
      </p:sp>
      <p:sp>
        <p:nvSpPr>
          <p:cNvPr id="197" name="CustomShape 3"/>
          <p:cNvSpPr/>
          <p:nvPr/>
        </p:nvSpPr>
        <p:spPr>
          <a:xfrm>
            <a:off x="395280" y="2022480"/>
            <a:ext cx="8353080" cy="100224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Pour la réussite d’un reboisement il est necessaire faire amont des choix correctes, dans les quelles doivent etre compris, comme dans ce cas, les abris serre plus adaptes</a:t>
            </a:r>
            <a:endParaRPr/>
          </a:p>
        </p:txBody>
      </p:sp>
      <p:sp>
        <p:nvSpPr>
          <p:cNvPr id="198" name="CustomShape 4"/>
          <p:cNvSpPr/>
          <p:nvPr/>
        </p:nvSpPr>
        <p:spPr>
          <a:xfrm>
            <a:off x="395280" y="3044880"/>
            <a:ext cx="8353080" cy="69804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 Avec une mortalité moyenne de 22,4%, il y a encore presque 1900 arbres par hectare </a:t>
            </a:r>
            <a:endParaRPr/>
          </a:p>
        </p:txBody>
      </p:sp>
      <p:pic>
        <p:nvPicPr>
          <p:cNvPr id="199" name="Immagine 7"/>
          <p:cNvPicPr/>
          <p:nvPr/>
        </p:nvPicPr>
        <p:blipFill>
          <a:blip r:embed="rId2"/>
          <a:stretch>
            <a:fillRect/>
          </a:stretch>
        </p:blipFill>
        <p:spPr>
          <a:xfrm>
            <a:off x="2173320" y="3490920"/>
            <a:ext cx="4703400" cy="2674440"/>
          </a:xfrm>
          <a:prstGeom prst="rect">
            <a:avLst/>
          </a:prstGeom>
          <a:ln w="9360">
            <a:noFill/>
          </a:ln>
        </p:spPr>
      </p:pic>
      <p:pic>
        <p:nvPicPr>
          <p:cNvPr id="200" name="Immagine 7"/>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395280" y="142560"/>
            <a:ext cx="8353080" cy="395640"/>
          </a:xfrm>
          <a:prstGeom prst="rect">
            <a:avLst/>
          </a:prstGeom>
          <a:noFill/>
          <a:ln w="9360">
            <a:noFill/>
          </a:ln>
        </p:spPr>
        <p:txBody>
          <a:bodyPr lIns="90000" tIns="45000" rIns="90000" bIns="45000" anchor="ctr"/>
          <a:lstStyle/>
          <a:p>
            <a:pPr>
              <a:lnSpc>
                <a:spcPct val="100000"/>
              </a:lnSpc>
            </a:pPr>
            <a:r>
              <a:rPr lang="fr-FR" sz="2000" b="1">
                <a:solidFill>
                  <a:srgbClr val="7030A0"/>
                </a:solidFill>
                <a:latin typeface="Calibri"/>
              </a:rPr>
              <a:t>24. Conclusions</a:t>
            </a:r>
            <a:endParaRPr/>
          </a:p>
        </p:txBody>
      </p:sp>
      <p:sp>
        <p:nvSpPr>
          <p:cNvPr id="202" name="CustomShape 2"/>
          <p:cNvSpPr/>
          <p:nvPr/>
        </p:nvSpPr>
        <p:spPr>
          <a:xfrm>
            <a:off x="395280" y="620640"/>
            <a:ext cx="8353080" cy="2828160"/>
          </a:xfrm>
          <a:prstGeom prst="rect">
            <a:avLst/>
          </a:prstGeom>
          <a:noFill/>
          <a:ln w="9360">
            <a:noFill/>
          </a:ln>
        </p:spPr>
        <p:txBody>
          <a:bodyPr lIns="90000" tIns="45000" rIns="90000" bIns="45000"/>
          <a:lstStyle/>
          <a:p>
            <a:pPr algn="just">
              <a:lnSpc>
                <a:spcPct val="125000"/>
              </a:lnSpc>
              <a:buFont typeface="Wingdings" charset="2"/>
              <a:buChar char=""/>
            </a:pPr>
            <a:r>
              <a:rPr lang="fr-FR" sz="1600" b="1">
                <a:solidFill>
                  <a:srgbClr val="000000"/>
                </a:solidFill>
                <a:latin typeface="Arial"/>
              </a:rPr>
              <a:t>Aujourd'hui, a 12 ans de la plantation, nous avons la nécessité de réduire la densité des arbres, pour arriver a avoir une subéraie en production avec 750 arbres/ha.</a:t>
            </a:r>
            <a:endParaRPr/>
          </a:p>
          <a:p>
            <a:pPr algn="just">
              <a:lnSpc>
                <a:spcPct val="125000"/>
              </a:lnSpc>
            </a:pPr>
            <a:endParaRPr/>
          </a:p>
          <a:p>
            <a:pPr algn="just">
              <a:lnSpc>
                <a:spcPct val="125000"/>
              </a:lnSpc>
              <a:buFont typeface="Wingdings" charset="2"/>
              <a:buChar char=""/>
            </a:pPr>
            <a:r>
              <a:rPr lang="fr-FR" sz="1600" b="1">
                <a:solidFill>
                  <a:srgbClr val="000000"/>
                </a:solidFill>
                <a:latin typeface="Arial"/>
              </a:rPr>
              <a:t>Encore une fois il est nécessaire souligner qui en utilisant dans le reboisement une «plantation» de 2500 arbre par hectare, nous a permis d’éviter une intervention pour  remplacer les arbres morts, opérations qui ne donne pas des garanties pour la réussi de reboisement et a un cout plus élevé par rapport  a l’opération d’eclairciment</a:t>
            </a:r>
            <a:endParaRPr/>
          </a:p>
        </p:txBody>
      </p:sp>
      <p:pic>
        <p:nvPicPr>
          <p:cNvPr id="203" name="Immagine 3"/>
          <p:cNvPicPr/>
          <p:nvPr/>
        </p:nvPicPr>
        <p:blipFill>
          <a:blip r:embed="rId2"/>
          <a:stretch>
            <a:fillRect/>
          </a:stretch>
        </p:blipFill>
        <p:spPr>
          <a:xfrm>
            <a:off x="2916360" y="3284640"/>
            <a:ext cx="3631680" cy="2723760"/>
          </a:xfrm>
          <a:prstGeom prst="rect">
            <a:avLst/>
          </a:prstGeom>
          <a:ln w="9360">
            <a:noFill/>
          </a:ln>
        </p:spPr>
      </p:pic>
      <p:pic>
        <p:nvPicPr>
          <p:cNvPr id="204" name="Immagine 5"/>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395280" y="2277000"/>
            <a:ext cx="8353080" cy="1309320"/>
          </a:xfrm>
          <a:prstGeom prst="rect">
            <a:avLst/>
          </a:prstGeom>
          <a:gradFill>
            <a:gsLst>
              <a:gs pos="0">
                <a:srgbClr val="7C0000"/>
              </a:gs>
              <a:gs pos="50000">
                <a:srgbClr val="5F0000"/>
              </a:gs>
              <a:gs pos="100000">
                <a:srgbClr val="7C0000"/>
              </a:gs>
            </a:gsLst>
            <a:lin ang="16200000"/>
          </a:gradFill>
          <a:ln w="9360">
            <a:solidFill>
              <a:srgbClr val="7D0000"/>
            </a:solidFill>
            <a:round/>
          </a:ln>
        </p:spPr>
        <p:txBody>
          <a:bodyPr lIns="90000" tIns="45000" rIns="90000" bIns="45000"/>
          <a:lstStyle/>
          <a:p>
            <a:pPr algn="ctr">
              <a:lnSpc>
                <a:spcPct val="100000"/>
              </a:lnSpc>
            </a:pPr>
            <a:r>
              <a:rPr lang="fr-FR" sz="8000" b="1">
                <a:solidFill>
                  <a:srgbClr val="FFFFFF"/>
                </a:solidFill>
                <a:latin typeface="Calibri"/>
              </a:rPr>
              <a:t>Merci</a:t>
            </a:r>
            <a:endParaRPr/>
          </a:p>
        </p:txBody>
      </p:sp>
      <p:pic>
        <p:nvPicPr>
          <p:cNvPr id="206" name="Immagine 3"/>
          <p:cNvPicPr/>
          <p:nvPr/>
        </p:nvPicPr>
        <p:blipFill>
          <a:blip r:embed="rId2"/>
          <a:stretch>
            <a:fillRect/>
          </a:stretch>
        </p:blipFill>
        <p:spPr>
          <a:xfrm>
            <a:off x="395280" y="6237360"/>
            <a:ext cx="8351640" cy="420480"/>
          </a:xfrm>
          <a:prstGeom prst="rect">
            <a:avLst/>
          </a:prstGeom>
          <a:ln w="9360">
            <a:noFill/>
          </a:ln>
        </p:spPr>
      </p:pic>
      <p:pic>
        <p:nvPicPr>
          <p:cNvPr id="207" name="Immagine 8"/>
          <p:cNvPicPr/>
          <p:nvPr/>
        </p:nvPicPr>
        <p:blipFill>
          <a:blip r:embed="rId3"/>
          <a:stretch>
            <a:fillRect/>
          </a:stretch>
        </p:blipFill>
        <p:spPr>
          <a:xfrm>
            <a:off x="6708600" y="163440"/>
            <a:ext cx="1882440" cy="791640"/>
          </a:xfrm>
          <a:prstGeom prst="rect">
            <a:avLst/>
          </a:prstGeom>
          <a:ln w="9360">
            <a:noFill/>
          </a:ln>
        </p:spPr>
      </p:pic>
      <p:sp>
        <p:nvSpPr>
          <p:cNvPr id="208" name="CustomShape 2"/>
          <p:cNvSpPr/>
          <p:nvPr/>
        </p:nvSpPr>
        <p:spPr>
          <a:xfrm>
            <a:off x="395280" y="241200"/>
            <a:ext cx="2808000" cy="943200"/>
          </a:xfrm>
          <a:prstGeom prst="rect">
            <a:avLst/>
          </a:prstGeom>
          <a:noFill/>
          <a:ln w="9360">
            <a:noFill/>
          </a:ln>
        </p:spPr>
        <p:txBody>
          <a:bodyPr lIns="90000" tIns="45000" rIns="90000" bIns="45000"/>
          <a:lstStyle/>
          <a:p>
            <a:pPr>
              <a:lnSpc>
                <a:spcPct val="100000"/>
              </a:lnSpc>
            </a:pPr>
            <a:r>
              <a:rPr lang="fr-FR" sz="4000" b="1">
                <a:solidFill>
                  <a:srgbClr val="000000"/>
                </a:solidFill>
                <a:latin typeface="Arial Black"/>
              </a:rPr>
              <a:t>Agris</a:t>
            </a:r>
            <a:endParaRPr/>
          </a:p>
          <a:p>
            <a:pPr>
              <a:lnSpc>
                <a:spcPct val="100000"/>
              </a:lnSpc>
            </a:pPr>
            <a:r>
              <a:rPr lang="fr-FR" sz="800" b="1">
                <a:solidFill>
                  <a:srgbClr val="000000"/>
                </a:solidFill>
                <a:latin typeface="Arial"/>
              </a:rPr>
              <a:t>Agenzia pro sa chirca in agricoltura</a:t>
            </a:r>
            <a:endParaRPr/>
          </a:p>
          <a:p>
            <a:pPr>
              <a:lnSpc>
                <a:spcPct val="100000"/>
              </a:lnSpc>
            </a:pPr>
            <a:r>
              <a:rPr lang="fr-FR" sz="800" b="1">
                <a:solidFill>
                  <a:srgbClr val="000000"/>
                </a:solidFill>
                <a:latin typeface="Arial"/>
              </a:rPr>
              <a:t>Agenzia regionale per la ricerca in agricoltura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95280" y="189000"/>
            <a:ext cx="8353080" cy="395280"/>
          </a:xfrm>
          <a:prstGeom prst="rect">
            <a:avLst/>
          </a:prstGeom>
          <a:solidFill>
            <a:srgbClr val="FFFFFF"/>
          </a:solidFill>
          <a:ln w="9360">
            <a:noFill/>
          </a:ln>
        </p:spPr>
        <p:txBody>
          <a:bodyPr lIns="90000" tIns="45000" rIns="90000" bIns="45000"/>
          <a:lstStyle/>
          <a:p>
            <a:pPr>
              <a:lnSpc>
                <a:spcPct val="100000"/>
              </a:lnSpc>
            </a:pPr>
            <a:r>
              <a:rPr lang="fr-FR" sz="2000" b="1">
                <a:solidFill>
                  <a:srgbClr val="000000"/>
                </a:solidFill>
                <a:latin typeface="Calibri"/>
              </a:rPr>
              <a:t>1. </a:t>
            </a:r>
            <a:endParaRPr/>
          </a:p>
        </p:txBody>
      </p:sp>
      <p:sp>
        <p:nvSpPr>
          <p:cNvPr id="95" name="Line 2"/>
          <p:cNvSpPr/>
          <p:nvPr/>
        </p:nvSpPr>
        <p:spPr>
          <a:xfrm>
            <a:off x="395280" y="620640"/>
            <a:ext cx="8353080" cy="0"/>
          </a:xfrm>
          <a:prstGeom prst="line">
            <a:avLst/>
          </a:prstGeom>
          <a:ln w="22320">
            <a:solidFill>
              <a:srgbClr val="808080"/>
            </a:solidFill>
            <a:round/>
          </a:ln>
        </p:spPr>
      </p:sp>
      <p:sp>
        <p:nvSpPr>
          <p:cNvPr id="96" name="TextShape 3"/>
          <p:cNvSpPr txBox="1"/>
          <p:nvPr/>
        </p:nvSpPr>
        <p:spPr>
          <a:xfrm>
            <a:off x="395280" y="189000"/>
            <a:ext cx="8353080" cy="431280"/>
          </a:xfrm>
          <a:prstGeom prst="rect">
            <a:avLst/>
          </a:prstGeom>
        </p:spPr>
        <p:txBody>
          <a:bodyPr anchor="ctr"/>
          <a:lstStyle/>
          <a:p>
            <a:pPr algn="just">
              <a:lnSpc>
                <a:spcPct val="100000"/>
              </a:lnSpc>
            </a:pPr>
            <a:r>
              <a:rPr lang="it-IT" sz="2000" b="1" i="1">
                <a:solidFill>
                  <a:srgbClr val="6600FF"/>
                </a:solidFill>
                <a:latin typeface="Calibri"/>
              </a:rPr>
              <a:t>2. Introduction</a:t>
            </a:r>
            <a:endParaRPr/>
          </a:p>
        </p:txBody>
      </p:sp>
      <p:sp>
        <p:nvSpPr>
          <p:cNvPr id="97" name="CustomShape 4"/>
          <p:cNvSpPr/>
          <p:nvPr/>
        </p:nvSpPr>
        <p:spPr>
          <a:xfrm>
            <a:off x="395280" y="1268280"/>
            <a:ext cx="8353080" cy="3139560"/>
          </a:xfrm>
          <a:prstGeom prst="rect">
            <a:avLst/>
          </a:prstGeom>
          <a:solidFill>
            <a:srgbClr val="FFFFFF"/>
          </a:solidFill>
          <a:ln w="9360">
            <a:noFill/>
          </a:ln>
        </p:spPr>
        <p:txBody>
          <a:bodyPr lIns="90000" tIns="45000" rIns="90000" bIns="45000"/>
          <a:lstStyle/>
          <a:p>
            <a:pPr>
              <a:lnSpc>
                <a:spcPct val="100000"/>
              </a:lnSpc>
            </a:pPr>
            <a:r>
              <a:rPr lang="fr-FR" sz="2000" b="1">
                <a:solidFill>
                  <a:srgbClr val="000000"/>
                </a:solidFill>
                <a:latin typeface="Calibri"/>
                <a:ea typeface="Calibri"/>
              </a:rPr>
              <a:t>Les auteurs ont déjà présenté, pendant le meeting OILB de Tlemcen (Algérie), un étude sur un reboisement de </a:t>
            </a:r>
            <a:r>
              <a:rPr lang="fr-FR" sz="2000" b="1" i="1">
                <a:solidFill>
                  <a:srgbClr val="000000"/>
                </a:solidFill>
                <a:latin typeface="Calibri"/>
                <a:ea typeface="Calibri"/>
              </a:rPr>
              <a:t>Quercus suber </a:t>
            </a:r>
            <a:r>
              <a:rPr lang="fr-FR" sz="2000" b="1">
                <a:solidFill>
                  <a:srgbClr val="000000"/>
                </a:solidFill>
                <a:latin typeface="Calibri"/>
                <a:ea typeface="Calibri"/>
              </a:rPr>
              <a:t>L., réalisé pendant le 2001, avec l'utilisation des protections individuelles (shelters), différents pour le type et l'hauteur, en analysant 5 thèses:</a:t>
            </a:r>
            <a:endParaRPr/>
          </a:p>
          <a:p>
            <a:pPr>
              <a:lnSpc>
                <a:spcPct val="100000"/>
              </a:lnSpc>
            </a:pPr>
            <a:endParaRPr/>
          </a:p>
          <a:p>
            <a:pPr>
              <a:lnSpc>
                <a:spcPct val="100000"/>
              </a:lnSpc>
              <a:buFont typeface="Wingdings" charset="2"/>
              <a:buAutoNum type="alphaLcParenR"/>
            </a:pPr>
            <a:r>
              <a:rPr lang="fr-FR" sz="2000" b="1">
                <a:solidFill>
                  <a:srgbClr val="000000"/>
                </a:solidFill>
                <a:latin typeface="Calibri"/>
                <a:ea typeface="Calibri"/>
              </a:rPr>
              <a:t>Tubex 60 cm; </a:t>
            </a:r>
            <a:endParaRPr/>
          </a:p>
          <a:p>
            <a:pPr>
              <a:lnSpc>
                <a:spcPct val="100000"/>
              </a:lnSpc>
              <a:buFont typeface="Wingdings" charset="2"/>
              <a:buAutoNum type="alphaLcParenR"/>
            </a:pPr>
            <a:r>
              <a:rPr lang="fr-FR" sz="2000" b="1">
                <a:solidFill>
                  <a:srgbClr val="000000"/>
                </a:solidFill>
                <a:latin typeface="Calibri"/>
                <a:ea typeface="Calibri"/>
              </a:rPr>
              <a:t>Arboplus 60 cm; </a:t>
            </a:r>
            <a:endParaRPr/>
          </a:p>
          <a:p>
            <a:pPr>
              <a:lnSpc>
                <a:spcPct val="100000"/>
              </a:lnSpc>
              <a:buFont typeface="Wingdings" charset="2"/>
              <a:buAutoNum type="alphaLcParenR"/>
            </a:pPr>
            <a:r>
              <a:rPr lang="fr-FR" sz="2000" b="1">
                <a:solidFill>
                  <a:srgbClr val="000000"/>
                </a:solidFill>
                <a:latin typeface="Calibri"/>
                <a:ea typeface="Calibri"/>
              </a:rPr>
              <a:t>Témoin; </a:t>
            </a:r>
            <a:endParaRPr/>
          </a:p>
          <a:p>
            <a:pPr>
              <a:lnSpc>
                <a:spcPct val="100000"/>
              </a:lnSpc>
              <a:buFont typeface="Wingdings" charset="2"/>
              <a:buAutoNum type="alphaLcParenR"/>
            </a:pPr>
            <a:r>
              <a:rPr lang="fr-FR" sz="2000" b="1">
                <a:solidFill>
                  <a:srgbClr val="000000"/>
                </a:solidFill>
                <a:latin typeface="Calibri"/>
                <a:ea typeface="Calibri"/>
              </a:rPr>
              <a:t>Tubex 120 cm; </a:t>
            </a:r>
            <a:endParaRPr/>
          </a:p>
          <a:p>
            <a:pPr>
              <a:lnSpc>
                <a:spcPct val="100000"/>
              </a:lnSpc>
              <a:buFont typeface="Wingdings" charset="2"/>
              <a:buAutoNum type="alphaLcParenR"/>
            </a:pPr>
            <a:r>
              <a:rPr lang="fr-FR" sz="2000" b="1">
                <a:solidFill>
                  <a:srgbClr val="000000"/>
                </a:solidFill>
                <a:latin typeface="Calibri"/>
                <a:ea typeface="Calibri"/>
              </a:rPr>
              <a:t>Arboplus 120 cm.</a:t>
            </a:r>
            <a:endParaRPr/>
          </a:p>
        </p:txBody>
      </p:sp>
      <p:sp>
        <p:nvSpPr>
          <p:cNvPr id="98" name="CustomShape 5"/>
          <p:cNvSpPr/>
          <p:nvPr/>
        </p:nvSpPr>
        <p:spPr>
          <a:xfrm>
            <a:off x="395280" y="4457880"/>
            <a:ext cx="4176360" cy="1614960"/>
          </a:xfrm>
          <a:prstGeom prst="rect">
            <a:avLst/>
          </a:prstGeom>
          <a:noFill/>
          <a:ln>
            <a:noFill/>
          </a:ln>
        </p:spPr>
        <p:txBody>
          <a:bodyPr lIns="90000" tIns="45000" rIns="90000" bIns="45000"/>
          <a:lstStyle/>
          <a:p>
            <a:pPr>
              <a:lnSpc>
                <a:spcPct val="100000"/>
              </a:lnSpc>
            </a:pPr>
            <a:endParaRPr/>
          </a:p>
          <a:p>
            <a:pPr>
              <a:lnSpc>
                <a:spcPct val="100000"/>
              </a:lnSpc>
            </a:pPr>
            <a:r>
              <a:rPr lang="fr-FR" sz="2000" b="1">
                <a:solidFill>
                  <a:srgbClr val="333333"/>
                </a:solidFill>
                <a:latin typeface="Calibri"/>
                <a:ea typeface="Times New Roman"/>
              </a:rPr>
              <a:t>Les résultats ont été positifs et les abris ont réduit la mortalité et favorisé la croissance des plants</a:t>
            </a:r>
            <a:endParaRPr/>
          </a:p>
          <a:p>
            <a:pPr>
              <a:lnSpc>
                <a:spcPct val="100000"/>
              </a:lnSpc>
            </a:pPr>
            <a:endParaRPr/>
          </a:p>
        </p:txBody>
      </p:sp>
      <p:pic>
        <p:nvPicPr>
          <p:cNvPr id="99" name="Immagine 7"/>
          <p:cNvPicPr/>
          <p:nvPr/>
        </p:nvPicPr>
        <p:blipFill>
          <a:blip r:embed="rId2"/>
          <a:stretch>
            <a:fillRect/>
          </a:stretch>
        </p:blipFill>
        <p:spPr>
          <a:xfrm>
            <a:off x="4751280" y="2951280"/>
            <a:ext cx="3997080" cy="2998440"/>
          </a:xfrm>
          <a:prstGeom prst="rect">
            <a:avLst/>
          </a:prstGeom>
          <a:ln w="9360">
            <a:noFill/>
          </a:ln>
        </p:spPr>
      </p:pic>
      <p:pic>
        <p:nvPicPr>
          <p:cNvPr id="100" name="Immagine 10"/>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395280" y="189000"/>
            <a:ext cx="8353080" cy="395280"/>
          </a:xfrm>
          <a:prstGeom prst="rect">
            <a:avLst/>
          </a:prstGeom>
          <a:solidFill>
            <a:srgbClr val="FFFFFF"/>
          </a:solidFill>
          <a:ln w="9360">
            <a:noFill/>
          </a:ln>
        </p:spPr>
        <p:txBody>
          <a:bodyPr lIns="90000" tIns="45000" rIns="90000" bIns="45000"/>
          <a:lstStyle/>
          <a:p>
            <a:pPr>
              <a:lnSpc>
                <a:spcPct val="100000"/>
              </a:lnSpc>
            </a:pPr>
            <a:r>
              <a:rPr lang="fr-FR" sz="2000" b="1">
                <a:solidFill>
                  <a:srgbClr val="000000"/>
                </a:solidFill>
                <a:latin typeface="Calibri"/>
              </a:rPr>
              <a:t>1. </a:t>
            </a:r>
            <a:endParaRPr/>
          </a:p>
        </p:txBody>
      </p:sp>
      <p:sp>
        <p:nvSpPr>
          <p:cNvPr id="102" name="Line 2"/>
          <p:cNvSpPr/>
          <p:nvPr/>
        </p:nvSpPr>
        <p:spPr>
          <a:xfrm>
            <a:off x="395280" y="620640"/>
            <a:ext cx="8353080" cy="0"/>
          </a:xfrm>
          <a:prstGeom prst="line">
            <a:avLst/>
          </a:prstGeom>
          <a:ln w="22320">
            <a:solidFill>
              <a:srgbClr val="808080"/>
            </a:solidFill>
            <a:round/>
          </a:ln>
        </p:spPr>
      </p:sp>
      <p:sp>
        <p:nvSpPr>
          <p:cNvPr id="103" name="TextShape 3"/>
          <p:cNvSpPr txBox="1"/>
          <p:nvPr/>
        </p:nvSpPr>
        <p:spPr>
          <a:xfrm>
            <a:off x="395280" y="189000"/>
            <a:ext cx="8353080" cy="431280"/>
          </a:xfrm>
          <a:prstGeom prst="rect">
            <a:avLst/>
          </a:prstGeom>
        </p:spPr>
        <p:txBody>
          <a:bodyPr anchor="ctr"/>
          <a:lstStyle/>
          <a:p>
            <a:pPr algn="just">
              <a:lnSpc>
                <a:spcPct val="100000"/>
              </a:lnSpc>
            </a:pPr>
            <a:r>
              <a:rPr lang="it-IT" sz="2000" b="1" i="1">
                <a:solidFill>
                  <a:srgbClr val="7030A0"/>
                </a:solidFill>
                <a:latin typeface="Calibri"/>
              </a:rPr>
              <a:t>3. Matériel et méthodes</a:t>
            </a:r>
            <a:r>
              <a:rPr lang="it-IT" sz="2000">
                <a:solidFill>
                  <a:srgbClr val="7030A0"/>
                </a:solidFill>
                <a:latin typeface="Calibri"/>
              </a:rPr>
              <a:t> </a:t>
            </a:r>
            <a:endParaRPr/>
          </a:p>
        </p:txBody>
      </p:sp>
      <p:sp>
        <p:nvSpPr>
          <p:cNvPr id="104" name="CustomShape 4"/>
          <p:cNvSpPr/>
          <p:nvPr/>
        </p:nvSpPr>
        <p:spPr>
          <a:xfrm>
            <a:off x="395280" y="3068640"/>
            <a:ext cx="8353080" cy="2680560"/>
          </a:xfrm>
          <a:prstGeom prst="rect">
            <a:avLst/>
          </a:prstGeom>
          <a:solidFill>
            <a:srgbClr val="FFFFFF"/>
          </a:solidFill>
          <a:ln w="9360">
            <a:noFill/>
          </a:ln>
        </p:spPr>
        <p:txBody>
          <a:bodyPr lIns="90000" tIns="45000" rIns="90000" bIns="45000"/>
          <a:lstStyle/>
          <a:p>
            <a:pPr algn="just">
              <a:lnSpc>
                <a:spcPct val="125000"/>
              </a:lnSpc>
              <a:buFont typeface="Wingdings" charset="2"/>
              <a:buChar char=""/>
            </a:pPr>
            <a:r>
              <a:rPr lang="fr-FR" sz="2000" b="1">
                <a:solidFill>
                  <a:srgbClr val="000000"/>
                </a:solidFill>
                <a:latin typeface="Calibri"/>
              </a:rPr>
              <a:t>On a utilisé des plantules en phytocelle de l’âge de deux ans environ, avec une distance d’installation de 2x2 m</a:t>
            </a:r>
            <a:endParaRPr/>
          </a:p>
          <a:p>
            <a:pPr>
              <a:lnSpc>
                <a:spcPct val="100000"/>
              </a:lnSpc>
            </a:pPr>
            <a:endParaRPr/>
          </a:p>
          <a:p>
            <a:pPr algn="just">
              <a:lnSpc>
                <a:spcPct val="125000"/>
              </a:lnSpc>
              <a:buFont typeface="Wingdings" charset="2"/>
              <a:buChar char=""/>
            </a:pPr>
            <a:r>
              <a:rPr lang="fr-FR" sz="2000" b="1">
                <a:solidFill>
                  <a:srgbClr val="000000"/>
                </a:solidFill>
                <a:latin typeface="Calibri"/>
              </a:rPr>
              <a:t>Les interventions sylviculturelles consistaient dans le désherbage mécanique effectué au mois de juin avec trituration du matériau sur place et labourage</a:t>
            </a:r>
            <a:r>
              <a:rPr lang="fr-FR" sz="2000" b="1" i="1">
                <a:solidFill>
                  <a:srgbClr val="000000"/>
                </a:solidFill>
                <a:latin typeface="Calibri"/>
              </a:rPr>
              <a:t> </a:t>
            </a:r>
            <a:r>
              <a:rPr lang="fr-FR" sz="2000" b="1">
                <a:solidFill>
                  <a:srgbClr val="000000"/>
                </a:solidFill>
                <a:latin typeface="Calibri"/>
              </a:rPr>
              <a:t>légère au mois de septembre–octobre, tout de suite après le début des pluies automnales , et  périodiques élagages de formation</a:t>
            </a:r>
            <a:endParaRPr/>
          </a:p>
        </p:txBody>
      </p:sp>
      <p:sp>
        <p:nvSpPr>
          <p:cNvPr id="105" name="CustomShape 5"/>
          <p:cNvSpPr/>
          <p:nvPr/>
        </p:nvSpPr>
        <p:spPr>
          <a:xfrm>
            <a:off x="395280" y="933480"/>
            <a:ext cx="8353080" cy="1613880"/>
          </a:xfrm>
          <a:prstGeom prst="rect">
            <a:avLst/>
          </a:prstGeom>
          <a:solidFill>
            <a:srgbClr val="FFFFFF"/>
          </a:solidFill>
          <a:ln w="9360">
            <a:noFill/>
          </a:ln>
        </p:spPr>
        <p:txBody>
          <a:bodyPr lIns="90000" tIns="45000" rIns="90000" bIns="45000"/>
          <a:lstStyle/>
          <a:p>
            <a:pPr algn="just">
              <a:lnSpc>
                <a:spcPct val="125000"/>
              </a:lnSpc>
              <a:buFont typeface="Wingdings" charset="2"/>
              <a:buChar char=""/>
            </a:pPr>
            <a:r>
              <a:rPr lang="fr-FR" sz="2000" b="1">
                <a:solidFill>
                  <a:srgbClr val="000000"/>
                </a:solidFill>
                <a:latin typeface="Calibri"/>
              </a:rPr>
              <a:t>Le reboisement a été réalisé au mois de mars 2001, dans la subéraie de Cusseddu, de propriété de la Stazione Sperimentale del Sughero, située à Tempio Pausania (Sardaigne), sur un terrain d’origine granitique, à une hauteur de 500 m </a:t>
            </a:r>
            <a:endParaRPr/>
          </a:p>
        </p:txBody>
      </p:sp>
      <p:pic>
        <p:nvPicPr>
          <p:cNvPr id="106" name="Immagine 7"/>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9"/>
          <p:cNvPicPr/>
          <p:nvPr/>
        </p:nvPicPr>
        <p:blipFill>
          <a:blip r:embed="rId2"/>
          <a:stretch>
            <a:fillRect/>
          </a:stretch>
        </p:blipFill>
        <p:spPr>
          <a:xfrm>
            <a:off x="4716360" y="1508040"/>
            <a:ext cx="3960360" cy="4584240"/>
          </a:xfrm>
          <a:prstGeom prst="rect">
            <a:avLst/>
          </a:prstGeom>
          <a:ln w="9360">
            <a:noFill/>
          </a:ln>
        </p:spPr>
      </p:pic>
      <p:sp>
        <p:nvSpPr>
          <p:cNvPr id="108" name="TextShape 1"/>
          <p:cNvSpPr txBox="1"/>
          <p:nvPr/>
        </p:nvSpPr>
        <p:spPr>
          <a:xfrm>
            <a:off x="395280" y="189000"/>
            <a:ext cx="8353080" cy="502920"/>
          </a:xfrm>
          <a:prstGeom prst="rect">
            <a:avLst/>
          </a:prstGeom>
        </p:spPr>
        <p:txBody>
          <a:bodyPr anchor="ctr"/>
          <a:lstStyle/>
          <a:p>
            <a:pPr algn="ctr">
              <a:lnSpc>
                <a:spcPct val="100000"/>
              </a:lnSpc>
            </a:pPr>
            <a:r>
              <a:rPr lang="it-IT" sz="2800" b="1" i="1">
                <a:solidFill>
                  <a:srgbClr val="6600FF"/>
                </a:solidFill>
                <a:latin typeface="Times New Roman"/>
              </a:rPr>
              <a:t>4.) Les Shelter</a:t>
            </a:r>
            <a:endParaRPr/>
          </a:p>
        </p:txBody>
      </p:sp>
      <p:sp>
        <p:nvSpPr>
          <p:cNvPr id="109" name="CustomShape 2"/>
          <p:cNvSpPr/>
          <p:nvPr/>
        </p:nvSpPr>
        <p:spPr>
          <a:xfrm>
            <a:off x="395280" y="758880"/>
            <a:ext cx="8353080" cy="333720"/>
          </a:xfrm>
          <a:prstGeom prst="rect">
            <a:avLst/>
          </a:prstGeom>
          <a:solidFill>
            <a:srgbClr val="FFFFFF"/>
          </a:solidFill>
          <a:ln w="9360">
            <a:noFill/>
          </a:ln>
        </p:spPr>
        <p:txBody>
          <a:bodyPr lIns="90000" tIns="45000" rIns="90000" bIns="45000"/>
          <a:lstStyle/>
          <a:p>
            <a:pPr algn="ctr">
              <a:lnSpc>
                <a:spcPct val="100000"/>
              </a:lnSpc>
              <a:buFont typeface="Wingdings" charset="2"/>
              <a:buChar char=""/>
            </a:pPr>
            <a:r>
              <a:rPr lang="fr-FR" sz="1600" b="1">
                <a:solidFill>
                  <a:srgbClr val="000000"/>
                </a:solidFill>
                <a:latin typeface="Arial"/>
              </a:rPr>
              <a:t>Les protections individuelles en polypropylène ont l’hauteur de 60 et 120 cm </a:t>
            </a:r>
            <a:endParaRPr/>
          </a:p>
        </p:txBody>
      </p:sp>
      <p:pic>
        <p:nvPicPr>
          <p:cNvPr id="110" name="Picture 8"/>
          <p:cNvPicPr/>
          <p:nvPr/>
        </p:nvPicPr>
        <p:blipFill>
          <a:blip r:embed="rId3"/>
          <a:stretch>
            <a:fillRect/>
          </a:stretch>
        </p:blipFill>
        <p:spPr>
          <a:xfrm>
            <a:off x="395280" y="1486080"/>
            <a:ext cx="4105080" cy="4679640"/>
          </a:xfrm>
          <a:prstGeom prst="rect">
            <a:avLst/>
          </a:prstGeom>
          <a:ln w="9360">
            <a:noFill/>
          </a:ln>
        </p:spPr>
      </p:pic>
      <p:sp>
        <p:nvSpPr>
          <p:cNvPr id="111" name="CustomShape 3"/>
          <p:cNvSpPr/>
          <p:nvPr/>
        </p:nvSpPr>
        <p:spPr>
          <a:xfrm>
            <a:off x="395280" y="189000"/>
            <a:ext cx="8353080" cy="431280"/>
          </a:xfrm>
          <a:prstGeom prst="rect">
            <a:avLst/>
          </a:prstGeom>
          <a:solidFill>
            <a:srgbClr val="FFFFFF"/>
          </a:solidFill>
          <a:ln w="9360">
            <a:noFill/>
          </a:ln>
        </p:spPr>
        <p:txBody>
          <a:bodyPr lIns="90000" tIns="45000" rIns="90000" bIns="45000" anchor="ctr"/>
          <a:lstStyle/>
          <a:p>
            <a:pPr>
              <a:lnSpc>
                <a:spcPct val="100000"/>
              </a:lnSpc>
            </a:pPr>
            <a:r>
              <a:rPr lang="fr-FR" sz="2000" b="1" i="1">
                <a:solidFill>
                  <a:srgbClr val="7030A0"/>
                </a:solidFill>
                <a:latin typeface="Calibri"/>
              </a:rPr>
              <a:t>4. Introduction</a:t>
            </a:r>
            <a:endParaRPr/>
          </a:p>
        </p:txBody>
      </p:sp>
      <p:pic>
        <p:nvPicPr>
          <p:cNvPr id="112" name="Immagine 8"/>
          <p:cNvPicPr/>
          <p:nvPr/>
        </p:nvPicPr>
        <p:blipFill>
          <a:blip r:embed="rId4"/>
          <a:stretch>
            <a:fillRect/>
          </a:stretch>
        </p:blipFill>
        <p:spPr>
          <a:xfrm>
            <a:off x="395280" y="6237360"/>
            <a:ext cx="8351640" cy="420480"/>
          </a:xfrm>
          <a:prstGeom prst="rect">
            <a:avLst/>
          </a:prstGeom>
          <a:ln w="936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395280" y="189000"/>
            <a:ext cx="8353080" cy="395280"/>
          </a:xfrm>
          <a:prstGeom prst="rect">
            <a:avLst/>
          </a:prstGeom>
          <a:solidFill>
            <a:srgbClr val="FFFFFF"/>
          </a:solidFill>
          <a:ln w="9360">
            <a:noFill/>
          </a:ln>
        </p:spPr>
        <p:txBody>
          <a:bodyPr lIns="90000" tIns="45000" rIns="90000" bIns="45000"/>
          <a:lstStyle/>
          <a:p>
            <a:pPr>
              <a:lnSpc>
                <a:spcPct val="100000"/>
              </a:lnSpc>
            </a:pPr>
            <a:r>
              <a:rPr lang="fr-FR" sz="2000" b="1" i="1">
                <a:solidFill>
                  <a:srgbClr val="7030A0"/>
                </a:solidFill>
                <a:latin typeface="Calibri"/>
              </a:rPr>
              <a:t>5.Nombre de plantes et % de mortalité 2001-2006</a:t>
            </a:r>
            <a:r>
              <a:rPr lang="fr-FR" sz="2000" b="1">
                <a:solidFill>
                  <a:srgbClr val="7030A0"/>
                </a:solidFill>
                <a:latin typeface="Calibri"/>
              </a:rPr>
              <a:t> </a:t>
            </a:r>
            <a:endParaRPr/>
          </a:p>
        </p:txBody>
      </p:sp>
      <p:sp>
        <p:nvSpPr>
          <p:cNvPr id="114" name="CustomShape 2"/>
          <p:cNvSpPr/>
          <p:nvPr/>
        </p:nvSpPr>
        <p:spPr>
          <a:xfrm>
            <a:off x="395280" y="4941720"/>
            <a:ext cx="8353080" cy="577080"/>
          </a:xfrm>
          <a:prstGeom prst="rect">
            <a:avLst/>
          </a:prstGeom>
          <a:solidFill>
            <a:srgbClr val="FFFF1A"/>
          </a:solidFill>
          <a:ln w="9360">
            <a:noFill/>
          </a:ln>
        </p:spPr>
        <p:txBody>
          <a:bodyPr lIns="90000" tIns="45000" rIns="90000" bIns="45000"/>
          <a:lstStyle/>
          <a:p>
            <a:pPr>
              <a:lnSpc>
                <a:spcPct val="100000"/>
              </a:lnSpc>
            </a:pPr>
            <a:r>
              <a:rPr lang="fr-FR" sz="1600" b="1">
                <a:solidFill>
                  <a:srgbClr val="000000"/>
                </a:solidFill>
                <a:latin typeface="Arial"/>
              </a:rPr>
              <a:t>Les shelters de 60 cm ont en moyenne une mortalité supérieure a ceux de 120 cm, tandis que les différences ne sont pas significatives.</a:t>
            </a:r>
            <a:endParaRPr/>
          </a:p>
        </p:txBody>
      </p:sp>
      <p:sp>
        <p:nvSpPr>
          <p:cNvPr id="115" name="CustomShape 3"/>
          <p:cNvSpPr/>
          <p:nvPr/>
        </p:nvSpPr>
        <p:spPr>
          <a:xfrm>
            <a:off x="395280" y="3860640"/>
            <a:ext cx="8353080" cy="333720"/>
          </a:xfrm>
          <a:prstGeom prst="rect">
            <a:avLst/>
          </a:prstGeom>
          <a:solidFill>
            <a:srgbClr val="FFFF00"/>
          </a:solidFill>
          <a:ln w="9360">
            <a:noFill/>
          </a:ln>
        </p:spPr>
        <p:txBody>
          <a:bodyPr lIns="90000" tIns="45000" rIns="90000" bIns="45000"/>
          <a:lstStyle/>
          <a:p>
            <a:pPr>
              <a:lnSpc>
                <a:spcPct val="100000"/>
              </a:lnSpc>
            </a:pPr>
            <a:r>
              <a:rPr lang="fr-FR" sz="1600" b="1">
                <a:solidFill>
                  <a:srgbClr val="000000"/>
                </a:solidFill>
                <a:latin typeface="Arial"/>
              </a:rPr>
              <a:t>La parcelle témoin présente une mortalité significativement supérieure</a:t>
            </a:r>
            <a:endParaRPr/>
          </a:p>
        </p:txBody>
      </p:sp>
      <p:pic>
        <p:nvPicPr>
          <p:cNvPr id="116" name="Picture 14"/>
          <p:cNvPicPr/>
          <p:nvPr/>
        </p:nvPicPr>
        <p:blipFill>
          <a:blip r:embed="rId2"/>
          <a:stretch>
            <a:fillRect/>
          </a:stretch>
        </p:blipFill>
        <p:spPr>
          <a:xfrm>
            <a:off x="395280" y="907920"/>
            <a:ext cx="8353080" cy="2544480"/>
          </a:xfrm>
          <a:prstGeom prst="rect">
            <a:avLst/>
          </a:prstGeom>
          <a:ln w="9360">
            <a:noFill/>
          </a:ln>
        </p:spPr>
      </p:pic>
      <p:sp>
        <p:nvSpPr>
          <p:cNvPr id="117" name="CustomShape 4"/>
          <p:cNvSpPr/>
          <p:nvPr/>
        </p:nvSpPr>
        <p:spPr>
          <a:xfrm>
            <a:off x="1547640" y="2276280"/>
            <a:ext cx="6120360" cy="359640"/>
          </a:xfrm>
          <a:prstGeom prst="rect">
            <a:avLst/>
          </a:prstGeom>
          <a:noFill/>
          <a:ln w="25560">
            <a:solidFill>
              <a:srgbClr val="FF3300"/>
            </a:solidFill>
            <a:miter/>
          </a:ln>
        </p:spPr>
      </p:sp>
      <p:sp>
        <p:nvSpPr>
          <p:cNvPr id="118" name="CustomShape 5"/>
          <p:cNvSpPr/>
          <p:nvPr/>
        </p:nvSpPr>
        <p:spPr>
          <a:xfrm>
            <a:off x="7791120" y="2204280"/>
            <a:ext cx="957240" cy="444600"/>
          </a:xfrm>
          <a:prstGeom prst="leftArrow">
            <a:avLst>
              <a:gd name="adj1" fmla="val 50000"/>
              <a:gd name="adj2" fmla="val 64864"/>
            </a:avLst>
          </a:prstGeom>
          <a:solidFill>
            <a:srgbClr val="FF0000"/>
          </a:solidFill>
          <a:ln w="9360">
            <a:solidFill>
              <a:srgbClr val="FF0000"/>
            </a:solidFill>
            <a:miter/>
          </a:ln>
        </p:spPr>
      </p:sp>
      <p:pic>
        <p:nvPicPr>
          <p:cNvPr id="119" name="Immagine 9"/>
          <p:cNvPicPr/>
          <p:nvPr/>
        </p:nvPicPr>
        <p:blipFill>
          <a:blip r:embed="rId3"/>
          <a:stretch>
            <a:fillRect/>
          </a:stretch>
        </p:blipFill>
        <p:spPr>
          <a:xfrm>
            <a:off x="395280" y="6237360"/>
            <a:ext cx="8351640" cy="420480"/>
          </a:xfrm>
          <a:prstGeom prst="rect">
            <a:avLst/>
          </a:prstGeom>
          <a:ln w="936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395280" y="66600"/>
            <a:ext cx="8353080" cy="395280"/>
          </a:xfrm>
          <a:prstGeom prst="rect">
            <a:avLst/>
          </a:prstGeom>
          <a:noFill/>
          <a:ln w="9360">
            <a:noFill/>
          </a:ln>
        </p:spPr>
        <p:txBody>
          <a:bodyPr lIns="90000" tIns="45000" rIns="90000" bIns="45000"/>
          <a:lstStyle/>
          <a:p>
            <a:pPr>
              <a:lnSpc>
                <a:spcPct val="100000"/>
              </a:lnSpc>
            </a:pPr>
            <a:r>
              <a:rPr lang="fr-FR" sz="2000" b="1" i="1">
                <a:solidFill>
                  <a:srgbClr val="7030A0"/>
                </a:solidFill>
                <a:latin typeface="Calibri"/>
              </a:rPr>
              <a:t>6.Hauteur moyenne (cm) des plantules 2001-2006</a:t>
            </a:r>
            <a:endParaRPr/>
          </a:p>
        </p:txBody>
      </p:sp>
      <p:sp>
        <p:nvSpPr>
          <p:cNvPr id="121" name="CustomShape 2"/>
          <p:cNvSpPr/>
          <p:nvPr/>
        </p:nvSpPr>
        <p:spPr>
          <a:xfrm>
            <a:off x="1401840" y="2276640"/>
            <a:ext cx="6339960" cy="791640"/>
          </a:xfrm>
          <a:prstGeom prst="rect">
            <a:avLst/>
          </a:prstGeom>
          <a:noFill/>
          <a:ln w="25560">
            <a:solidFill>
              <a:srgbClr val="FF3300"/>
            </a:solidFill>
            <a:miter/>
          </a:ln>
        </p:spPr>
      </p:sp>
      <p:sp>
        <p:nvSpPr>
          <p:cNvPr id="122" name="CustomShape 3"/>
          <p:cNvSpPr/>
          <p:nvPr/>
        </p:nvSpPr>
        <p:spPr>
          <a:xfrm>
            <a:off x="2771640" y="4005360"/>
            <a:ext cx="3600000" cy="820440"/>
          </a:xfrm>
          <a:prstGeom prst="rect">
            <a:avLst/>
          </a:prstGeom>
          <a:solidFill>
            <a:srgbClr val="FFFF1A"/>
          </a:solidFill>
          <a:ln w="9360">
            <a:noFill/>
          </a:ln>
        </p:spPr>
        <p:txBody>
          <a:bodyPr lIns="90000" tIns="45000" rIns="90000" bIns="45000"/>
          <a:lstStyle/>
          <a:p>
            <a:pPr>
              <a:lnSpc>
                <a:spcPct val="100000"/>
              </a:lnSpc>
              <a:buFont typeface="Wingdings" charset="2"/>
              <a:buChar char=""/>
            </a:pPr>
            <a:r>
              <a:rPr lang="fr-FR" sz="1600" b="1">
                <a:solidFill>
                  <a:srgbClr val="000000"/>
                </a:solidFill>
                <a:latin typeface="Arial"/>
              </a:rPr>
              <a:t>Les shelters 120 présentent, en absolu, les hauteurs les plus grandes</a:t>
            </a:r>
            <a:endParaRPr/>
          </a:p>
        </p:txBody>
      </p:sp>
      <p:sp>
        <p:nvSpPr>
          <p:cNvPr id="123" name="CustomShape 4"/>
          <p:cNvSpPr/>
          <p:nvPr/>
        </p:nvSpPr>
        <p:spPr>
          <a:xfrm>
            <a:off x="611280" y="2492280"/>
            <a:ext cx="576000" cy="360000"/>
          </a:xfrm>
          <a:prstGeom prst="rightArrow">
            <a:avLst>
              <a:gd name="adj1" fmla="val 50000"/>
              <a:gd name="adj2" fmla="val 39978"/>
            </a:avLst>
          </a:prstGeom>
          <a:solidFill>
            <a:srgbClr val="FF3300"/>
          </a:solidFill>
          <a:ln w="9360">
            <a:solidFill>
              <a:srgbClr val="000000"/>
            </a:solidFill>
            <a:miter/>
          </a:ln>
        </p:spPr>
      </p:sp>
      <p:graphicFrame>
        <p:nvGraphicFramePr>
          <p:cNvPr id="124" name="Table 5"/>
          <p:cNvGraphicFramePr/>
          <p:nvPr/>
        </p:nvGraphicFramePr>
        <p:xfrm>
          <a:off x="1687680" y="620640"/>
          <a:ext cx="5768640" cy="2441448"/>
        </p:xfrm>
        <a:graphic>
          <a:graphicData uri="http://schemas.openxmlformats.org/drawingml/2006/table">
            <a:tbl>
              <a:tblPr/>
              <a:tblGrid>
                <a:gridCol w="2752920"/>
                <a:gridCol w="1512000"/>
                <a:gridCol w="1503720"/>
              </a:tblGrid>
              <a:tr h="399240">
                <a:tc>
                  <a:txBody>
                    <a:bodyPr/>
                    <a:lstStyle/>
                    <a:p>
                      <a:pPr algn="ctr">
                        <a:lnSpc>
                          <a:spcPct val="115000"/>
                        </a:lnSpc>
                      </a:pPr>
                      <a:r>
                        <a:rPr lang="fr-FR" b="1">
                          <a:solidFill>
                            <a:srgbClr val="000000"/>
                          </a:solidFill>
                          <a:latin typeface="Calibri"/>
                          <a:ea typeface="Calibri"/>
                        </a:rPr>
                        <a:t>Thèses</a:t>
                      </a:r>
                      <a:endParaRPr/>
                    </a:p>
                  </a:txBody>
                  <a:tcPr/>
                </a:tc>
                <a:tc>
                  <a:txBody>
                    <a:bodyPr/>
                    <a:lstStyle/>
                    <a:p>
                      <a:pPr algn="ctr">
                        <a:lnSpc>
                          <a:spcPct val="115000"/>
                        </a:lnSpc>
                      </a:pPr>
                      <a:r>
                        <a:rPr lang="fr-FR" b="1">
                          <a:solidFill>
                            <a:srgbClr val="000000"/>
                          </a:solidFill>
                          <a:latin typeface="Calibri"/>
                          <a:ea typeface="Calibri"/>
                        </a:rPr>
                        <a:t>Hauteur 2001</a:t>
                      </a:r>
                      <a:endParaRPr/>
                    </a:p>
                  </a:txBody>
                  <a:tcPr/>
                </a:tc>
                <a:tc>
                  <a:txBody>
                    <a:bodyPr/>
                    <a:lstStyle/>
                    <a:p>
                      <a:pPr algn="ctr">
                        <a:lnSpc>
                          <a:spcPct val="115000"/>
                        </a:lnSpc>
                      </a:pPr>
                      <a:r>
                        <a:rPr lang="fr-FR" b="1">
                          <a:solidFill>
                            <a:srgbClr val="000000"/>
                          </a:solidFill>
                          <a:latin typeface="Calibri"/>
                          <a:ea typeface="Calibri"/>
                        </a:rPr>
                        <a:t>Hauteur 2006</a:t>
                      </a:r>
                      <a:endParaRPr/>
                    </a:p>
                  </a:txBody>
                  <a:tcPr/>
                </a:tc>
              </a:tr>
              <a:tr h="399240">
                <a:tc>
                  <a:txBody>
                    <a:bodyPr/>
                    <a:lstStyle/>
                    <a:p>
                      <a:pPr>
                        <a:lnSpc>
                          <a:spcPct val="115000"/>
                        </a:lnSpc>
                      </a:pPr>
                      <a:r>
                        <a:rPr lang="fr-FR" b="1">
                          <a:solidFill>
                            <a:srgbClr val="000000"/>
                          </a:solidFill>
                          <a:latin typeface="Calibri"/>
                          <a:ea typeface="Calibri"/>
                        </a:rPr>
                        <a:t>Arboplus 60 </a:t>
                      </a:r>
                      <a:endParaRPr/>
                    </a:p>
                  </a:txBody>
                  <a:tcPr/>
                </a:tc>
                <a:tc>
                  <a:txBody>
                    <a:bodyPr/>
                    <a:lstStyle/>
                    <a:p>
                      <a:pPr algn="ctr">
                        <a:lnSpc>
                          <a:spcPct val="115000"/>
                        </a:lnSpc>
                      </a:pPr>
                      <a:r>
                        <a:rPr lang="fr-FR" b="1">
                          <a:solidFill>
                            <a:srgbClr val="000000"/>
                          </a:solidFill>
                          <a:latin typeface="Calibri"/>
                          <a:ea typeface="Calibri"/>
                        </a:rPr>
                        <a:t>15,2</a:t>
                      </a:r>
                      <a:endParaRPr/>
                    </a:p>
                  </a:txBody>
                  <a:tcPr/>
                </a:tc>
                <a:tc>
                  <a:txBody>
                    <a:bodyPr/>
                    <a:lstStyle/>
                    <a:p>
                      <a:pPr algn="ctr">
                        <a:lnSpc>
                          <a:spcPct val="115000"/>
                        </a:lnSpc>
                      </a:pPr>
                      <a:r>
                        <a:rPr lang="fr-FR" b="1">
                          <a:solidFill>
                            <a:srgbClr val="000000"/>
                          </a:solidFill>
                          <a:latin typeface="Calibri"/>
                          <a:ea typeface="Calibri"/>
                        </a:rPr>
                        <a:t>92,6 a</a:t>
                      </a:r>
                      <a:endParaRPr/>
                    </a:p>
                  </a:txBody>
                  <a:tcPr/>
                </a:tc>
              </a:tr>
              <a:tr h="399240">
                <a:tc>
                  <a:txBody>
                    <a:bodyPr/>
                    <a:lstStyle/>
                    <a:p>
                      <a:pPr>
                        <a:lnSpc>
                          <a:spcPct val="115000"/>
                        </a:lnSpc>
                      </a:pPr>
                      <a:r>
                        <a:rPr lang="fr-FR" b="1">
                          <a:solidFill>
                            <a:srgbClr val="000000"/>
                          </a:solidFill>
                          <a:latin typeface="Calibri"/>
                          <a:ea typeface="Calibri"/>
                        </a:rPr>
                        <a:t>Tubex 60</a:t>
                      </a:r>
                      <a:endParaRPr/>
                    </a:p>
                  </a:txBody>
                  <a:tcPr/>
                </a:tc>
                <a:tc>
                  <a:txBody>
                    <a:bodyPr/>
                    <a:lstStyle/>
                    <a:p>
                      <a:pPr algn="ctr">
                        <a:lnSpc>
                          <a:spcPct val="115000"/>
                        </a:lnSpc>
                      </a:pPr>
                      <a:r>
                        <a:rPr lang="fr-FR" b="1">
                          <a:solidFill>
                            <a:srgbClr val="000000"/>
                          </a:solidFill>
                          <a:latin typeface="Calibri"/>
                          <a:ea typeface="Calibri"/>
                        </a:rPr>
                        <a:t>15,3</a:t>
                      </a:r>
                      <a:endParaRPr/>
                    </a:p>
                  </a:txBody>
                  <a:tcPr/>
                </a:tc>
                <a:tc>
                  <a:txBody>
                    <a:bodyPr/>
                    <a:lstStyle/>
                    <a:p>
                      <a:pPr algn="ctr">
                        <a:lnSpc>
                          <a:spcPct val="115000"/>
                        </a:lnSpc>
                      </a:pPr>
                      <a:r>
                        <a:rPr lang="fr-FR" b="1">
                          <a:solidFill>
                            <a:srgbClr val="000000"/>
                          </a:solidFill>
                          <a:latin typeface="Calibri"/>
                          <a:ea typeface="Calibri"/>
                        </a:rPr>
                        <a:t>96,6 a</a:t>
                      </a:r>
                      <a:endParaRPr/>
                    </a:p>
                  </a:txBody>
                  <a:tcPr/>
                </a:tc>
              </a:tr>
              <a:tr h="399240">
                <a:tc>
                  <a:txBody>
                    <a:bodyPr/>
                    <a:lstStyle/>
                    <a:p>
                      <a:pPr>
                        <a:lnSpc>
                          <a:spcPct val="115000"/>
                        </a:lnSpc>
                      </a:pPr>
                      <a:r>
                        <a:rPr lang="fr-FR" b="1">
                          <a:solidFill>
                            <a:srgbClr val="000000"/>
                          </a:solidFill>
                          <a:latin typeface="Calibri"/>
                          <a:ea typeface="Calibri"/>
                        </a:rPr>
                        <a:t>Temoin</a:t>
                      </a:r>
                      <a:endParaRPr/>
                    </a:p>
                  </a:txBody>
                  <a:tcPr/>
                </a:tc>
                <a:tc>
                  <a:txBody>
                    <a:bodyPr/>
                    <a:lstStyle/>
                    <a:p>
                      <a:pPr algn="ctr">
                        <a:lnSpc>
                          <a:spcPct val="115000"/>
                        </a:lnSpc>
                      </a:pPr>
                      <a:r>
                        <a:rPr lang="fr-FR" b="1">
                          <a:solidFill>
                            <a:srgbClr val="000000"/>
                          </a:solidFill>
                          <a:latin typeface="Calibri"/>
                          <a:ea typeface="Calibri"/>
                        </a:rPr>
                        <a:t>15,5</a:t>
                      </a:r>
                      <a:endParaRPr/>
                    </a:p>
                  </a:txBody>
                  <a:tcPr/>
                </a:tc>
                <a:tc>
                  <a:txBody>
                    <a:bodyPr/>
                    <a:lstStyle/>
                    <a:p>
                      <a:pPr algn="ctr">
                        <a:lnSpc>
                          <a:spcPct val="115000"/>
                        </a:lnSpc>
                      </a:pPr>
                      <a:r>
                        <a:rPr lang="fr-FR" b="1">
                          <a:solidFill>
                            <a:srgbClr val="000000"/>
                          </a:solidFill>
                          <a:latin typeface="Calibri"/>
                          <a:ea typeface="Calibri"/>
                        </a:rPr>
                        <a:t>61,7 b</a:t>
                      </a:r>
                      <a:endParaRPr/>
                    </a:p>
                  </a:txBody>
                  <a:tcPr/>
                </a:tc>
              </a:tr>
              <a:tr h="399240">
                <a:tc>
                  <a:txBody>
                    <a:bodyPr/>
                    <a:lstStyle/>
                    <a:p>
                      <a:pPr>
                        <a:lnSpc>
                          <a:spcPct val="115000"/>
                        </a:lnSpc>
                      </a:pPr>
                      <a:r>
                        <a:rPr lang="fr-FR" b="1">
                          <a:solidFill>
                            <a:srgbClr val="000000"/>
                          </a:solidFill>
                          <a:latin typeface="Calibri"/>
                          <a:ea typeface="Calibri"/>
                        </a:rPr>
                        <a:t>Arboplus 120</a:t>
                      </a:r>
                      <a:endParaRPr/>
                    </a:p>
                  </a:txBody>
                  <a:tcPr/>
                </a:tc>
                <a:tc>
                  <a:txBody>
                    <a:bodyPr/>
                    <a:lstStyle/>
                    <a:p>
                      <a:pPr algn="ctr">
                        <a:lnSpc>
                          <a:spcPct val="115000"/>
                        </a:lnSpc>
                      </a:pPr>
                      <a:r>
                        <a:rPr lang="fr-FR" b="1">
                          <a:solidFill>
                            <a:srgbClr val="000000"/>
                          </a:solidFill>
                          <a:latin typeface="Calibri"/>
                          <a:ea typeface="Calibri"/>
                        </a:rPr>
                        <a:t>15,4</a:t>
                      </a:r>
                      <a:endParaRPr/>
                    </a:p>
                  </a:txBody>
                  <a:tcPr/>
                </a:tc>
                <a:tc>
                  <a:txBody>
                    <a:bodyPr/>
                    <a:lstStyle/>
                    <a:p>
                      <a:pPr algn="ctr">
                        <a:lnSpc>
                          <a:spcPct val="115000"/>
                        </a:lnSpc>
                      </a:pPr>
                      <a:r>
                        <a:rPr lang="fr-FR" b="1">
                          <a:solidFill>
                            <a:srgbClr val="000000"/>
                          </a:solidFill>
                          <a:latin typeface="Calibri"/>
                          <a:ea typeface="Calibri"/>
                        </a:rPr>
                        <a:t>111,1 c</a:t>
                      </a:r>
                      <a:endParaRPr/>
                    </a:p>
                  </a:txBody>
                  <a:tcPr/>
                </a:tc>
              </a:tr>
              <a:tr h="400680">
                <a:tc>
                  <a:txBody>
                    <a:bodyPr/>
                    <a:lstStyle/>
                    <a:p>
                      <a:pPr>
                        <a:lnSpc>
                          <a:spcPct val="115000"/>
                        </a:lnSpc>
                      </a:pPr>
                      <a:r>
                        <a:rPr lang="fr-FR" b="1">
                          <a:solidFill>
                            <a:srgbClr val="000000"/>
                          </a:solidFill>
                          <a:latin typeface="Calibri"/>
                          <a:ea typeface="Calibri"/>
                        </a:rPr>
                        <a:t>Tubex 120</a:t>
                      </a:r>
                      <a:endParaRPr/>
                    </a:p>
                  </a:txBody>
                  <a:tcPr/>
                </a:tc>
                <a:tc>
                  <a:txBody>
                    <a:bodyPr/>
                    <a:lstStyle/>
                    <a:p>
                      <a:pPr algn="ctr">
                        <a:lnSpc>
                          <a:spcPct val="115000"/>
                        </a:lnSpc>
                      </a:pPr>
                      <a:r>
                        <a:rPr lang="fr-FR" b="1">
                          <a:solidFill>
                            <a:srgbClr val="000000"/>
                          </a:solidFill>
                          <a:latin typeface="Calibri"/>
                          <a:ea typeface="Calibri"/>
                        </a:rPr>
                        <a:t>15,3</a:t>
                      </a:r>
                      <a:endParaRPr/>
                    </a:p>
                  </a:txBody>
                  <a:tcPr/>
                </a:tc>
                <a:tc>
                  <a:txBody>
                    <a:bodyPr/>
                    <a:lstStyle/>
                    <a:p>
                      <a:pPr algn="ctr">
                        <a:lnSpc>
                          <a:spcPct val="115000"/>
                        </a:lnSpc>
                      </a:pPr>
                      <a:r>
                        <a:rPr lang="fr-FR" b="1">
                          <a:solidFill>
                            <a:srgbClr val="000000"/>
                          </a:solidFill>
                          <a:latin typeface="Calibri"/>
                          <a:ea typeface="Calibri"/>
                        </a:rPr>
                        <a:t>132,0 d</a:t>
                      </a:r>
                      <a:endParaRPr/>
                    </a:p>
                  </a:txBody>
                  <a:tcPr/>
                </a:tc>
              </a:tr>
            </a:tbl>
          </a:graphicData>
        </a:graphic>
      </p:graphicFrame>
      <p:pic>
        <p:nvPicPr>
          <p:cNvPr id="125" name="Immagine 7"/>
          <p:cNvPicPr/>
          <p:nvPr/>
        </p:nvPicPr>
        <p:blipFill>
          <a:blip r:embed="rId2"/>
          <a:stretch>
            <a:fillRect/>
          </a:stretch>
        </p:blipFill>
        <p:spPr>
          <a:xfrm>
            <a:off x="6516720" y="3189240"/>
            <a:ext cx="2231640" cy="2976120"/>
          </a:xfrm>
          <a:prstGeom prst="rect">
            <a:avLst/>
          </a:prstGeom>
          <a:ln w="9360">
            <a:noFill/>
          </a:ln>
        </p:spPr>
      </p:pic>
      <p:pic>
        <p:nvPicPr>
          <p:cNvPr id="126" name="Immagine 8"/>
          <p:cNvPicPr/>
          <p:nvPr/>
        </p:nvPicPr>
        <p:blipFill>
          <a:blip r:embed="rId3"/>
          <a:stretch>
            <a:fillRect/>
          </a:stretch>
        </p:blipFill>
        <p:spPr>
          <a:xfrm>
            <a:off x="395280" y="3189240"/>
            <a:ext cx="2231640" cy="2976120"/>
          </a:xfrm>
          <a:prstGeom prst="rect">
            <a:avLst/>
          </a:prstGeom>
          <a:ln w="9360">
            <a:noFill/>
          </a:ln>
        </p:spPr>
      </p:pic>
      <p:pic>
        <p:nvPicPr>
          <p:cNvPr id="127" name="Immagine 9"/>
          <p:cNvPicPr/>
          <p:nvPr/>
        </p:nvPicPr>
        <p:blipFill>
          <a:blip r:embed="rId4"/>
          <a:stretch>
            <a:fillRect/>
          </a:stretch>
        </p:blipFill>
        <p:spPr>
          <a:xfrm>
            <a:off x="395280" y="6237360"/>
            <a:ext cx="8351640" cy="420480"/>
          </a:xfrm>
          <a:prstGeom prst="rect">
            <a:avLst/>
          </a:prstGeom>
          <a:ln w="936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395280" y="66600"/>
            <a:ext cx="8353080" cy="395280"/>
          </a:xfrm>
          <a:prstGeom prst="rect">
            <a:avLst/>
          </a:prstGeom>
          <a:noFill/>
          <a:ln w="9360">
            <a:noFill/>
          </a:ln>
        </p:spPr>
        <p:txBody>
          <a:bodyPr lIns="90000" tIns="45000" rIns="90000" bIns="45000"/>
          <a:lstStyle/>
          <a:p>
            <a:pPr>
              <a:lnSpc>
                <a:spcPct val="100000"/>
              </a:lnSpc>
            </a:pPr>
            <a:r>
              <a:rPr lang="fr-FR" sz="2000" b="1" i="1">
                <a:solidFill>
                  <a:srgbClr val="7030A0"/>
                </a:solidFill>
                <a:latin typeface="Calibri"/>
              </a:rPr>
              <a:t>7. Diamètre moyen (mm) des plantules</a:t>
            </a:r>
            <a:r>
              <a:rPr lang="fr-FR" sz="2000" b="1">
                <a:solidFill>
                  <a:srgbClr val="7030A0"/>
                </a:solidFill>
                <a:latin typeface="Calibri"/>
              </a:rPr>
              <a:t> </a:t>
            </a:r>
            <a:endParaRPr/>
          </a:p>
        </p:txBody>
      </p:sp>
      <p:sp>
        <p:nvSpPr>
          <p:cNvPr id="129" name="CustomShape 2"/>
          <p:cNvSpPr/>
          <p:nvPr/>
        </p:nvSpPr>
        <p:spPr>
          <a:xfrm>
            <a:off x="2987640" y="3357720"/>
            <a:ext cx="3239640" cy="820440"/>
          </a:xfrm>
          <a:prstGeom prst="rect">
            <a:avLst/>
          </a:prstGeom>
          <a:solidFill>
            <a:srgbClr val="FFFF00"/>
          </a:solidFill>
          <a:ln w="9360">
            <a:noFill/>
          </a:ln>
        </p:spPr>
        <p:txBody>
          <a:bodyPr lIns="90000" tIns="45000" rIns="90000" bIns="45000"/>
          <a:lstStyle/>
          <a:p>
            <a:pPr>
              <a:lnSpc>
                <a:spcPct val="100000"/>
              </a:lnSpc>
              <a:buFont typeface="Wingdings" charset="2"/>
              <a:buChar char=""/>
            </a:pPr>
            <a:r>
              <a:rPr lang="fr-FR" sz="1600" b="1">
                <a:solidFill>
                  <a:srgbClr val="000000"/>
                </a:solidFill>
                <a:latin typeface="Arial"/>
              </a:rPr>
              <a:t>Les plantules témoin présentent un diamètre significativement inférieur</a:t>
            </a:r>
            <a:endParaRPr/>
          </a:p>
        </p:txBody>
      </p:sp>
      <p:sp>
        <p:nvSpPr>
          <p:cNvPr id="130" name="CustomShape 3"/>
          <p:cNvSpPr/>
          <p:nvPr/>
        </p:nvSpPr>
        <p:spPr>
          <a:xfrm flipH="1">
            <a:off x="7450920" y="1413000"/>
            <a:ext cx="1007640" cy="431280"/>
          </a:xfrm>
          <a:prstGeom prst="rightArrow">
            <a:avLst>
              <a:gd name="adj1" fmla="val 50000"/>
              <a:gd name="adj2" fmla="val 91750"/>
            </a:avLst>
          </a:prstGeom>
          <a:solidFill>
            <a:srgbClr val="FF0000"/>
          </a:solidFill>
          <a:ln w="9360">
            <a:solidFill>
              <a:srgbClr val="000000"/>
            </a:solidFill>
            <a:miter/>
          </a:ln>
        </p:spPr>
      </p:sp>
      <p:sp>
        <p:nvSpPr>
          <p:cNvPr id="131" name="CustomShape 4"/>
          <p:cNvSpPr/>
          <p:nvPr/>
        </p:nvSpPr>
        <p:spPr>
          <a:xfrm>
            <a:off x="2843280" y="4724280"/>
            <a:ext cx="3384360" cy="820440"/>
          </a:xfrm>
          <a:prstGeom prst="rect">
            <a:avLst/>
          </a:prstGeom>
          <a:solidFill>
            <a:srgbClr val="FFFF00"/>
          </a:solidFill>
          <a:ln w="9360">
            <a:noFill/>
          </a:ln>
        </p:spPr>
        <p:txBody>
          <a:bodyPr lIns="90000" tIns="45000" rIns="90000" bIns="45000"/>
          <a:lstStyle/>
          <a:p>
            <a:pPr>
              <a:lnSpc>
                <a:spcPct val="100000"/>
              </a:lnSpc>
              <a:buFont typeface="Wingdings" charset="2"/>
              <a:buChar char=""/>
            </a:pPr>
            <a:r>
              <a:rPr lang="fr-FR" sz="1600" b="1">
                <a:solidFill>
                  <a:srgbClr val="000000"/>
                </a:solidFill>
                <a:latin typeface="Arial"/>
              </a:rPr>
              <a:t>Les shelters 60 présentent le diamètre significativement plus grand</a:t>
            </a:r>
            <a:endParaRPr/>
          </a:p>
        </p:txBody>
      </p:sp>
      <p:graphicFrame>
        <p:nvGraphicFramePr>
          <p:cNvPr id="132" name="Table 5"/>
          <p:cNvGraphicFramePr/>
          <p:nvPr/>
        </p:nvGraphicFramePr>
        <p:xfrm>
          <a:off x="2141640" y="836640"/>
          <a:ext cx="4858920" cy="2848356"/>
        </p:xfrm>
        <a:graphic>
          <a:graphicData uri="http://schemas.openxmlformats.org/drawingml/2006/table">
            <a:tbl>
              <a:tblPr/>
              <a:tblGrid>
                <a:gridCol w="2628000"/>
                <a:gridCol w="1115280"/>
                <a:gridCol w="1115640"/>
              </a:tblGrid>
              <a:tr h="315720">
                <a:tc>
                  <a:txBody>
                    <a:bodyPr/>
                    <a:lstStyle/>
                    <a:p>
                      <a:pPr algn="ctr">
                        <a:lnSpc>
                          <a:spcPct val="115000"/>
                        </a:lnSpc>
                      </a:pPr>
                      <a:r>
                        <a:rPr lang="fr-FR" b="1">
                          <a:solidFill>
                            <a:srgbClr val="000000"/>
                          </a:solidFill>
                          <a:latin typeface="Calibri"/>
                          <a:ea typeface="Calibri"/>
                        </a:rPr>
                        <a:t>Thèses</a:t>
                      </a:r>
                      <a:endParaRPr/>
                    </a:p>
                  </a:txBody>
                  <a:tcPr/>
                </a:tc>
                <a:tc>
                  <a:txBody>
                    <a:bodyPr/>
                    <a:lstStyle/>
                    <a:p>
                      <a:pPr algn="ctr">
                        <a:lnSpc>
                          <a:spcPct val="115000"/>
                        </a:lnSpc>
                      </a:pPr>
                      <a:r>
                        <a:rPr lang="fr-FR" b="1">
                          <a:solidFill>
                            <a:srgbClr val="000000"/>
                          </a:solidFill>
                          <a:latin typeface="Calibri"/>
                          <a:ea typeface="Calibri"/>
                        </a:rPr>
                        <a:t>Année</a:t>
                      </a:r>
                      <a:endParaRPr/>
                    </a:p>
                  </a:txBody>
                  <a:tcPr/>
                </a:tc>
                <a:tc>
                  <a:txBody>
                    <a:bodyPr/>
                    <a:lstStyle/>
                    <a:p>
                      <a:endParaRPr lang="fr-FR"/>
                    </a:p>
                  </a:txBody>
                  <a:tcPr/>
                </a:tc>
              </a:tr>
              <a:tr h="315720">
                <a:tc>
                  <a:txBody>
                    <a:bodyPr/>
                    <a:lstStyle/>
                    <a:p>
                      <a:pPr algn="ctr">
                        <a:lnSpc>
                          <a:spcPct val="115000"/>
                        </a:lnSpc>
                      </a:pPr>
                      <a:r>
                        <a:rPr lang="fr-FR" b="1">
                          <a:solidFill>
                            <a:srgbClr val="000000"/>
                          </a:solidFill>
                          <a:latin typeface="Calibri"/>
                          <a:ea typeface="Calibri"/>
                        </a:rPr>
                        <a:t>2001</a:t>
                      </a:r>
                      <a:endParaRPr/>
                    </a:p>
                  </a:txBody>
                  <a:tcPr/>
                </a:tc>
                <a:tc>
                  <a:txBody>
                    <a:bodyPr/>
                    <a:lstStyle/>
                    <a:p>
                      <a:pPr algn="ctr">
                        <a:lnSpc>
                          <a:spcPct val="115000"/>
                        </a:lnSpc>
                      </a:pPr>
                      <a:r>
                        <a:rPr lang="fr-FR" b="1">
                          <a:solidFill>
                            <a:srgbClr val="000000"/>
                          </a:solidFill>
                          <a:latin typeface="Calibri"/>
                          <a:ea typeface="Calibri"/>
                        </a:rPr>
                        <a:t>2006</a:t>
                      </a:r>
                      <a:endParaRPr/>
                    </a:p>
                  </a:txBody>
                  <a:tcPr/>
                </a:tc>
                <a:tc>
                  <a:txBody>
                    <a:bodyPr/>
                    <a:lstStyle/>
                    <a:p>
                      <a:endParaRPr lang="fr-FR"/>
                    </a:p>
                  </a:txBody>
                  <a:tcPr/>
                </a:tc>
              </a:tr>
              <a:tr h="315720">
                <a:tc>
                  <a:txBody>
                    <a:bodyPr/>
                    <a:lstStyle/>
                    <a:p>
                      <a:pPr>
                        <a:lnSpc>
                          <a:spcPct val="115000"/>
                        </a:lnSpc>
                      </a:pPr>
                      <a:r>
                        <a:rPr lang="fr-FR" b="1">
                          <a:solidFill>
                            <a:srgbClr val="000000"/>
                          </a:solidFill>
                          <a:latin typeface="Calibri"/>
                          <a:ea typeface="Calibri"/>
                        </a:rPr>
                        <a:t>Arboplus 60 </a:t>
                      </a:r>
                      <a:endParaRPr/>
                    </a:p>
                  </a:txBody>
                  <a:tcPr/>
                </a:tc>
                <a:tc>
                  <a:txBody>
                    <a:bodyPr/>
                    <a:lstStyle/>
                    <a:p>
                      <a:pPr algn="ctr">
                        <a:lnSpc>
                          <a:spcPct val="115000"/>
                        </a:lnSpc>
                      </a:pPr>
                      <a:r>
                        <a:rPr lang="fr-FR" b="1">
                          <a:solidFill>
                            <a:srgbClr val="000000"/>
                          </a:solidFill>
                          <a:latin typeface="Calibri"/>
                          <a:ea typeface="Calibri"/>
                        </a:rPr>
                        <a:t>4,1</a:t>
                      </a:r>
                      <a:endParaRPr/>
                    </a:p>
                  </a:txBody>
                  <a:tcPr/>
                </a:tc>
                <a:tc>
                  <a:txBody>
                    <a:bodyPr/>
                    <a:lstStyle/>
                    <a:p>
                      <a:pPr algn="ctr">
                        <a:lnSpc>
                          <a:spcPct val="115000"/>
                        </a:lnSpc>
                      </a:pPr>
                      <a:r>
                        <a:rPr lang="fr-FR" b="1">
                          <a:solidFill>
                            <a:srgbClr val="000000"/>
                          </a:solidFill>
                          <a:latin typeface="Calibri"/>
                          <a:ea typeface="Calibri"/>
                        </a:rPr>
                        <a:t>18,0a</a:t>
                      </a:r>
                      <a:endParaRPr/>
                    </a:p>
                  </a:txBody>
                  <a:tcPr/>
                </a:tc>
              </a:tr>
              <a:tr h="315720">
                <a:tc>
                  <a:txBody>
                    <a:bodyPr/>
                    <a:lstStyle/>
                    <a:p>
                      <a:pPr>
                        <a:lnSpc>
                          <a:spcPct val="115000"/>
                        </a:lnSpc>
                      </a:pPr>
                      <a:r>
                        <a:rPr lang="fr-FR" b="1">
                          <a:solidFill>
                            <a:srgbClr val="000000"/>
                          </a:solidFill>
                          <a:latin typeface="Calibri"/>
                          <a:ea typeface="Calibri"/>
                        </a:rPr>
                        <a:t>Tubex 60</a:t>
                      </a:r>
                      <a:endParaRPr/>
                    </a:p>
                  </a:txBody>
                  <a:tcPr/>
                </a:tc>
                <a:tc>
                  <a:txBody>
                    <a:bodyPr/>
                    <a:lstStyle/>
                    <a:p>
                      <a:pPr algn="ctr">
                        <a:lnSpc>
                          <a:spcPct val="115000"/>
                        </a:lnSpc>
                      </a:pPr>
                      <a:r>
                        <a:rPr lang="fr-FR" b="1">
                          <a:solidFill>
                            <a:srgbClr val="000000"/>
                          </a:solidFill>
                          <a:latin typeface="Calibri"/>
                          <a:ea typeface="Calibri"/>
                        </a:rPr>
                        <a:t>4,1</a:t>
                      </a:r>
                      <a:endParaRPr/>
                    </a:p>
                  </a:txBody>
                  <a:tcPr/>
                </a:tc>
                <a:tc>
                  <a:txBody>
                    <a:bodyPr/>
                    <a:lstStyle/>
                    <a:p>
                      <a:pPr algn="ctr">
                        <a:lnSpc>
                          <a:spcPct val="115000"/>
                        </a:lnSpc>
                      </a:pPr>
                      <a:r>
                        <a:rPr lang="fr-FR" b="1">
                          <a:solidFill>
                            <a:srgbClr val="000000"/>
                          </a:solidFill>
                          <a:latin typeface="Calibri"/>
                          <a:ea typeface="Calibri"/>
                        </a:rPr>
                        <a:t>17,0a</a:t>
                      </a:r>
                      <a:endParaRPr/>
                    </a:p>
                  </a:txBody>
                  <a:tcPr/>
                </a:tc>
              </a:tr>
              <a:tr h="315720">
                <a:tc>
                  <a:txBody>
                    <a:bodyPr/>
                    <a:lstStyle/>
                    <a:p>
                      <a:pPr>
                        <a:lnSpc>
                          <a:spcPct val="115000"/>
                        </a:lnSpc>
                      </a:pPr>
                      <a:r>
                        <a:rPr lang="fr-FR" b="1">
                          <a:solidFill>
                            <a:srgbClr val="000000"/>
                          </a:solidFill>
                          <a:latin typeface="Calibri"/>
                          <a:ea typeface="Calibri"/>
                        </a:rPr>
                        <a:t>Temoin</a:t>
                      </a:r>
                      <a:endParaRPr/>
                    </a:p>
                  </a:txBody>
                  <a:tcPr/>
                </a:tc>
                <a:tc>
                  <a:txBody>
                    <a:bodyPr/>
                    <a:lstStyle/>
                    <a:p>
                      <a:pPr algn="ctr">
                        <a:lnSpc>
                          <a:spcPct val="115000"/>
                        </a:lnSpc>
                      </a:pPr>
                      <a:r>
                        <a:rPr lang="fr-FR" b="1">
                          <a:solidFill>
                            <a:srgbClr val="000000"/>
                          </a:solidFill>
                          <a:latin typeface="Calibri"/>
                          <a:ea typeface="Calibri"/>
                        </a:rPr>
                        <a:t>4,0</a:t>
                      </a:r>
                      <a:endParaRPr/>
                    </a:p>
                  </a:txBody>
                  <a:tcPr/>
                </a:tc>
                <a:tc>
                  <a:txBody>
                    <a:bodyPr/>
                    <a:lstStyle/>
                    <a:p>
                      <a:pPr algn="ctr">
                        <a:lnSpc>
                          <a:spcPct val="115000"/>
                        </a:lnSpc>
                      </a:pPr>
                      <a:r>
                        <a:rPr lang="fr-FR" b="1">
                          <a:solidFill>
                            <a:srgbClr val="000000"/>
                          </a:solidFill>
                          <a:latin typeface="Calibri"/>
                          <a:ea typeface="Calibri"/>
                        </a:rPr>
                        <a:t>13,3b</a:t>
                      </a:r>
                      <a:endParaRPr/>
                    </a:p>
                  </a:txBody>
                  <a:tcPr/>
                </a:tc>
              </a:tr>
              <a:tr h="315720">
                <a:tc>
                  <a:txBody>
                    <a:bodyPr/>
                    <a:lstStyle/>
                    <a:p>
                      <a:pPr>
                        <a:lnSpc>
                          <a:spcPct val="115000"/>
                        </a:lnSpc>
                      </a:pPr>
                      <a:r>
                        <a:rPr lang="fr-FR" b="1">
                          <a:solidFill>
                            <a:srgbClr val="000000"/>
                          </a:solidFill>
                          <a:latin typeface="Calibri"/>
                          <a:ea typeface="Calibri"/>
                        </a:rPr>
                        <a:t>Arboplus 120</a:t>
                      </a:r>
                      <a:endParaRPr/>
                    </a:p>
                  </a:txBody>
                  <a:tcPr/>
                </a:tc>
                <a:tc>
                  <a:txBody>
                    <a:bodyPr/>
                    <a:lstStyle/>
                    <a:p>
                      <a:pPr algn="ctr">
                        <a:lnSpc>
                          <a:spcPct val="115000"/>
                        </a:lnSpc>
                      </a:pPr>
                      <a:r>
                        <a:rPr lang="fr-FR" b="1">
                          <a:solidFill>
                            <a:srgbClr val="000000"/>
                          </a:solidFill>
                          <a:latin typeface="Calibri"/>
                          <a:ea typeface="Calibri"/>
                        </a:rPr>
                        <a:t>4,1</a:t>
                      </a:r>
                      <a:endParaRPr/>
                    </a:p>
                  </a:txBody>
                  <a:tcPr/>
                </a:tc>
                <a:tc>
                  <a:txBody>
                    <a:bodyPr/>
                    <a:lstStyle/>
                    <a:p>
                      <a:pPr algn="ctr">
                        <a:lnSpc>
                          <a:spcPct val="115000"/>
                        </a:lnSpc>
                      </a:pPr>
                      <a:r>
                        <a:rPr lang="fr-FR" b="1">
                          <a:solidFill>
                            <a:srgbClr val="000000"/>
                          </a:solidFill>
                          <a:latin typeface="Calibri"/>
                          <a:ea typeface="Calibri"/>
                        </a:rPr>
                        <a:t>15,1c</a:t>
                      </a:r>
                      <a:endParaRPr/>
                    </a:p>
                  </a:txBody>
                  <a:tcPr/>
                </a:tc>
              </a:tr>
              <a:tr h="315720">
                <a:tc>
                  <a:txBody>
                    <a:bodyPr/>
                    <a:lstStyle/>
                    <a:p>
                      <a:pPr>
                        <a:lnSpc>
                          <a:spcPct val="115000"/>
                        </a:lnSpc>
                      </a:pPr>
                      <a:r>
                        <a:rPr lang="fr-FR" b="1">
                          <a:solidFill>
                            <a:srgbClr val="000000"/>
                          </a:solidFill>
                          <a:latin typeface="Calibri"/>
                          <a:ea typeface="Calibri"/>
                        </a:rPr>
                        <a:t>Tubex 120</a:t>
                      </a:r>
                      <a:endParaRPr/>
                    </a:p>
                  </a:txBody>
                  <a:tcPr/>
                </a:tc>
                <a:tc>
                  <a:txBody>
                    <a:bodyPr/>
                    <a:lstStyle/>
                    <a:p>
                      <a:pPr algn="ctr">
                        <a:lnSpc>
                          <a:spcPct val="115000"/>
                        </a:lnSpc>
                      </a:pPr>
                      <a:r>
                        <a:rPr lang="fr-FR" b="1">
                          <a:solidFill>
                            <a:srgbClr val="000000"/>
                          </a:solidFill>
                          <a:latin typeface="Calibri"/>
                          <a:ea typeface="Calibri"/>
                        </a:rPr>
                        <a:t>4,0</a:t>
                      </a:r>
                      <a:endParaRPr/>
                    </a:p>
                  </a:txBody>
                  <a:tcPr/>
                </a:tc>
                <a:tc>
                  <a:txBody>
                    <a:bodyPr/>
                    <a:lstStyle/>
                    <a:p>
                      <a:pPr algn="ctr">
                        <a:lnSpc>
                          <a:spcPct val="115000"/>
                        </a:lnSpc>
                      </a:pPr>
                      <a:r>
                        <a:rPr lang="fr-FR" b="1">
                          <a:solidFill>
                            <a:srgbClr val="000000"/>
                          </a:solidFill>
                          <a:latin typeface="Calibri"/>
                          <a:ea typeface="Calibri"/>
                        </a:rPr>
                        <a:t>15,2c</a:t>
                      </a:r>
                      <a:endParaRPr/>
                    </a:p>
                  </a:txBody>
                  <a:tcPr/>
                </a:tc>
              </a:tr>
            </a:tbl>
          </a:graphicData>
        </a:graphic>
      </p:graphicFrame>
      <p:pic>
        <p:nvPicPr>
          <p:cNvPr id="133" name="Immagine 9"/>
          <p:cNvPicPr/>
          <p:nvPr/>
        </p:nvPicPr>
        <p:blipFill>
          <a:blip r:embed="rId2"/>
          <a:stretch>
            <a:fillRect/>
          </a:stretch>
        </p:blipFill>
        <p:spPr>
          <a:xfrm>
            <a:off x="6372360" y="3357720"/>
            <a:ext cx="2103120" cy="2804760"/>
          </a:xfrm>
          <a:prstGeom prst="rect">
            <a:avLst/>
          </a:prstGeom>
          <a:ln w="9360">
            <a:noFill/>
          </a:ln>
        </p:spPr>
      </p:pic>
      <p:sp>
        <p:nvSpPr>
          <p:cNvPr id="134" name="CustomShape 6"/>
          <p:cNvSpPr/>
          <p:nvPr/>
        </p:nvSpPr>
        <p:spPr>
          <a:xfrm>
            <a:off x="1763640" y="1484280"/>
            <a:ext cx="5331960" cy="576000"/>
          </a:xfrm>
          <a:prstGeom prst="rect">
            <a:avLst/>
          </a:prstGeom>
          <a:noFill/>
          <a:ln w="25560">
            <a:solidFill>
              <a:srgbClr val="FF3300"/>
            </a:solidFill>
            <a:miter/>
          </a:ln>
        </p:spPr>
      </p:sp>
      <p:pic>
        <p:nvPicPr>
          <p:cNvPr id="135" name="Immagine 9"/>
          <p:cNvPicPr/>
          <p:nvPr/>
        </p:nvPicPr>
        <p:blipFill>
          <a:blip r:embed="rId3"/>
          <a:stretch>
            <a:fillRect/>
          </a:stretch>
        </p:blipFill>
        <p:spPr>
          <a:xfrm>
            <a:off x="395280" y="2997360"/>
            <a:ext cx="2376000" cy="3168360"/>
          </a:xfrm>
          <a:prstGeom prst="rect">
            <a:avLst/>
          </a:prstGeom>
          <a:ln w="9360">
            <a:noFill/>
          </a:ln>
        </p:spPr>
      </p:pic>
      <p:pic>
        <p:nvPicPr>
          <p:cNvPr id="136" name="Immagine 10"/>
          <p:cNvPicPr/>
          <p:nvPr/>
        </p:nvPicPr>
        <p:blipFill>
          <a:blip r:embed="rId4"/>
          <a:stretch>
            <a:fillRect/>
          </a:stretch>
        </p:blipFill>
        <p:spPr>
          <a:xfrm>
            <a:off x="395280" y="6237360"/>
            <a:ext cx="8351640" cy="420480"/>
          </a:xfrm>
          <a:prstGeom prst="rect">
            <a:avLst/>
          </a:prstGeom>
          <a:ln w="936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95280" y="189000"/>
            <a:ext cx="8640360" cy="395280"/>
          </a:xfrm>
          <a:prstGeom prst="rect">
            <a:avLst/>
          </a:prstGeom>
          <a:solidFill>
            <a:srgbClr val="FFFFFF"/>
          </a:solidFill>
          <a:ln w="9360">
            <a:noFill/>
          </a:ln>
        </p:spPr>
        <p:txBody>
          <a:bodyPr lIns="90000" tIns="45000" rIns="90000" bIns="45000"/>
          <a:lstStyle/>
          <a:p>
            <a:pPr>
              <a:lnSpc>
                <a:spcPct val="100000"/>
              </a:lnSpc>
            </a:pPr>
            <a:r>
              <a:rPr lang="fr-FR" sz="2000" b="1" i="1">
                <a:solidFill>
                  <a:srgbClr val="7030A0"/>
                </a:solidFill>
                <a:latin typeface="Calibri"/>
              </a:rPr>
              <a:t>8. Rapport ipsodiamétrique des plantules</a:t>
            </a:r>
            <a:r>
              <a:rPr lang="fr-FR" sz="2000" b="1">
                <a:solidFill>
                  <a:srgbClr val="7030A0"/>
                </a:solidFill>
                <a:latin typeface="Calibri"/>
              </a:rPr>
              <a:t> </a:t>
            </a:r>
            <a:endParaRPr/>
          </a:p>
        </p:txBody>
      </p:sp>
      <p:sp>
        <p:nvSpPr>
          <p:cNvPr id="138" name="CustomShape 2"/>
          <p:cNvSpPr/>
          <p:nvPr/>
        </p:nvSpPr>
        <p:spPr>
          <a:xfrm>
            <a:off x="395280" y="4076640"/>
            <a:ext cx="8353080" cy="577080"/>
          </a:xfrm>
          <a:prstGeom prst="rect">
            <a:avLst/>
          </a:prstGeom>
          <a:solidFill>
            <a:srgbClr val="FFFF00"/>
          </a:solidFill>
          <a:ln w="9360">
            <a:noFill/>
          </a:ln>
        </p:spPr>
        <p:txBody>
          <a:bodyPr lIns="90000" tIns="45000" rIns="90000" bIns="45000"/>
          <a:lstStyle/>
          <a:p>
            <a:pPr>
              <a:lnSpc>
                <a:spcPct val="100000"/>
              </a:lnSpc>
              <a:buFont typeface="Wingdings" charset="2"/>
              <a:buChar char=""/>
            </a:pPr>
            <a:r>
              <a:rPr lang="fr-FR" sz="1600" b="1">
                <a:solidFill>
                  <a:srgbClr val="000000"/>
                </a:solidFill>
                <a:latin typeface="Arial"/>
              </a:rPr>
              <a:t>Le rapport ipsodiamétrique (hauteur/diamètre) est utilisé pour exprimer la stabilité d’une plante </a:t>
            </a:r>
            <a:endParaRPr/>
          </a:p>
        </p:txBody>
      </p:sp>
      <p:sp>
        <p:nvSpPr>
          <p:cNvPr id="139" name="CustomShape 3"/>
          <p:cNvSpPr/>
          <p:nvPr/>
        </p:nvSpPr>
        <p:spPr>
          <a:xfrm>
            <a:off x="395280" y="5202360"/>
            <a:ext cx="8353080" cy="820440"/>
          </a:xfrm>
          <a:prstGeom prst="rect">
            <a:avLst/>
          </a:prstGeom>
          <a:solidFill>
            <a:srgbClr val="FFFF00"/>
          </a:solidFill>
          <a:ln w="9360">
            <a:noFill/>
          </a:ln>
        </p:spPr>
        <p:txBody>
          <a:bodyPr lIns="90000" tIns="45000" rIns="90000" bIns="45000"/>
          <a:lstStyle/>
          <a:p>
            <a:pPr>
              <a:lnSpc>
                <a:spcPct val="100000"/>
              </a:lnSpc>
              <a:buFont typeface="Wingdings" charset="2"/>
              <a:buChar char=""/>
            </a:pPr>
            <a:r>
              <a:rPr lang="fr-FR" sz="1600" b="1">
                <a:solidFill>
                  <a:srgbClr val="000000"/>
                </a:solidFill>
                <a:latin typeface="Arial"/>
              </a:rPr>
              <a:t>Les valeurs augmentent à partir de la première saison végétative jusqu’au 2003 et sont supérieures dans les shelters par rapport au témoin, en mettant en évidence la remarquable augmentation en hauteur </a:t>
            </a:r>
            <a:endParaRPr/>
          </a:p>
        </p:txBody>
      </p:sp>
      <p:graphicFrame>
        <p:nvGraphicFramePr>
          <p:cNvPr id="140" name="Table 4"/>
          <p:cNvGraphicFramePr/>
          <p:nvPr/>
        </p:nvGraphicFramePr>
        <p:xfrm>
          <a:off x="900000" y="1052640"/>
          <a:ext cx="6840000" cy="3093720"/>
        </p:xfrm>
        <a:graphic>
          <a:graphicData uri="http://schemas.openxmlformats.org/drawingml/2006/table">
            <a:tbl>
              <a:tblPr/>
              <a:tblGrid>
                <a:gridCol w="2179080"/>
                <a:gridCol w="932040"/>
                <a:gridCol w="932040"/>
                <a:gridCol w="932040"/>
                <a:gridCol w="932040"/>
                <a:gridCol w="932760"/>
              </a:tblGrid>
              <a:tr h="366120">
                <a:tc>
                  <a:txBody>
                    <a:bodyPr/>
                    <a:lstStyle/>
                    <a:p>
                      <a:endParaRPr lang="fr-FR"/>
                    </a:p>
                  </a:txBody>
                  <a:tcPr/>
                </a:tc>
                <a:tc>
                  <a:txBody>
                    <a:bodyPr/>
                    <a:lstStyle/>
                    <a:p>
                      <a:pPr algn="ctr">
                        <a:lnSpc>
                          <a:spcPct val="115000"/>
                        </a:lnSpc>
                      </a:pPr>
                      <a:r>
                        <a:rPr lang="fr-FR" sz="2000" b="1">
                          <a:solidFill>
                            <a:srgbClr val="000000"/>
                          </a:solidFill>
                          <a:latin typeface="Calibri"/>
                          <a:ea typeface="Calibri"/>
                        </a:rPr>
                        <a:t>Année</a:t>
                      </a:r>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51000">
                <a:tc>
                  <a:txBody>
                    <a:bodyPr/>
                    <a:lstStyle/>
                    <a:p>
                      <a:pPr algn="ctr">
                        <a:lnSpc>
                          <a:spcPct val="115000"/>
                        </a:lnSpc>
                      </a:pPr>
                      <a:r>
                        <a:rPr lang="fr-FR" sz="2000" b="1">
                          <a:solidFill>
                            <a:srgbClr val="000000"/>
                          </a:solidFill>
                          <a:latin typeface="Calibri"/>
                          <a:ea typeface="Calibri"/>
                        </a:rPr>
                        <a:t>Thèses</a:t>
                      </a:r>
                      <a:endParaRPr/>
                    </a:p>
                  </a:txBody>
                  <a:tcPr/>
                </a:tc>
                <a:tc>
                  <a:txBody>
                    <a:bodyPr/>
                    <a:lstStyle/>
                    <a:p>
                      <a:pPr algn="ctr">
                        <a:lnSpc>
                          <a:spcPct val="115000"/>
                        </a:lnSpc>
                      </a:pPr>
                      <a:r>
                        <a:rPr lang="fr-FR" sz="2000" b="1">
                          <a:solidFill>
                            <a:srgbClr val="000000"/>
                          </a:solidFill>
                          <a:latin typeface="Calibri"/>
                          <a:ea typeface="Calibri"/>
                        </a:rPr>
                        <a:t>2001</a:t>
                      </a:r>
                      <a:endParaRPr/>
                    </a:p>
                  </a:txBody>
                  <a:tcPr/>
                </a:tc>
                <a:tc>
                  <a:txBody>
                    <a:bodyPr/>
                    <a:lstStyle/>
                    <a:p>
                      <a:pPr algn="ctr">
                        <a:lnSpc>
                          <a:spcPct val="115000"/>
                        </a:lnSpc>
                      </a:pPr>
                      <a:r>
                        <a:rPr lang="fr-FR" sz="2000" b="1">
                          <a:solidFill>
                            <a:srgbClr val="000000"/>
                          </a:solidFill>
                          <a:latin typeface="Calibri"/>
                          <a:ea typeface="Calibri"/>
                        </a:rPr>
                        <a:t>2002</a:t>
                      </a:r>
                      <a:endParaRPr/>
                    </a:p>
                  </a:txBody>
                  <a:tcPr/>
                </a:tc>
                <a:tc>
                  <a:txBody>
                    <a:bodyPr/>
                    <a:lstStyle/>
                    <a:p>
                      <a:pPr algn="ctr">
                        <a:lnSpc>
                          <a:spcPct val="115000"/>
                        </a:lnSpc>
                      </a:pPr>
                      <a:r>
                        <a:rPr lang="fr-FR" sz="2000" b="1">
                          <a:solidFill>
                            <a:srgbClr val="000000"/>
                          </a:solidFill>
                          <a:latin typeface="Calibri"/>
                          <a:ea typeface="Calibri"/>
                        </a:rPr>
                        <a:t>2003</a:t>
                      </a:r>
                      <a:endParaRPr/>
                    </a:p>
                  </a:txBody>
                  <a:tcPr/>
                </a:tc>
                <a:tc>
                  <a:txBody>
                    <a:bodyPr/>
                    <a:lstStyle/>
                    <a:p>
                      <a:pPr algn="ctr">
                        <a:lnSpc>
                          <a:spcPct val="115000"/>
                        </a:lnSpc>
                      </a:pPr>
                      <a:r>
                        <a:rPr lang="fr-FR" sz="2000" b="1">
                          <a:solidFill>
                            <a:srgbClr val="000000"/>
                          </a:solidFill>
                          <a:latin typeface="Calibri"/>
                          <a:ea typeface="Calibri"/>
                        </a:rPr>
                        <a:t>2005</a:t>
                      </a:r>
                      <a:endParaRPr/>
                    </a:p>
                  </a:txBody>
                  <a:tcPr/>
                </a:tc>
                <a:tc>
                  <a:txBody>
                    <a:bodyPr/>
                    <a:lstStyle/>
                    <a:p>
                      <a:pPr algn="ctr">
                        <a:lnSpc>
                          <a:spcPct val="115000"/>
                        </a:lnSpc>
                      </a:pPr>
                      <a:r>
                        <a:rPr lang="fr-FR" sz="2000" b="1">
                          <a:solidFill>
                            <a:srgbClr val="000000"/>
                          </a:solidFill>
                          <a:latin typeface="Calibri"/>
                          <a:ea typeface="Calibri"/>
                        </a:rPr>
                        <a:t>2006</a:t>
                      </a:r>
                      <a:endParaRPr/>
                    </a:p>
                  </a:txBody>
                  <a:tcPr/>
                </a:tc>
              </a:tr>
              <a:tr h="351000">
                <a:tc>
                  <a:txBody>
                    <a:bodyPr/>
                    <a:lstStyle/>
                    <a:p>
                      <a:pPr>
                        <a:lnSpc>
                          <a:spcPct val="115000"/>
                        </a:lnSpc>
                      </a:pPr>
                      <a:r>
                        <a:rPr lang="fr-FR" sz="2000" b="1">
                          <a:solidFill>
                            <a:srgbClr val="000000"/>
                          </a:solidFill>
                          <a:latin typeface="Calibri"/>
                          <a:ea typeface="Calibri"/>
                        </a:rPr>
                        <a:t>Arboplus 60 </a:t>
                      </a:r>
                      <a:endParaRPr/>
                    </a:p>
                  </a:txBody>
                  <a:tcPr/>
                </a:tc>
                <a:tc>
                  <a:txBody>
                    <a:bodyPr/>
                    <a:lstStyle/>
                    <a:p>
                      <a:pPr algn="ctr">
                        <a:lnSpc>
                          <a:spcPct val="115000"/>
                        </a:lnSpc>
                      </a:pPr>
                      <a:r>
                        <a:rPr lang="fr-FR" sz="2000" b="1">
                          <a:solidFill>
                            <a:srgbClr val="000000"/>
                          </a:solidFill>
                          <a:latin typeface="Calibri"/>
                          <a:ea typeface="Calibri"/>
                        </a:rPr>
                        <a:t>3,7</a:t>
                      </a:r>
                      <a:endParaRPr/>
                    </a:p>
                  </a:txBody>
                  <a:tcPr/>
                </a:tc>
                <a:tc>
                  <a:txBody>
                    <a:bodyPr/>
                    <a:lstStyle/>
                    <a:p>
                      <a:pPr algn="ctr">
                        <a:lnSpc>
                          <a:spcPct val="115000"/>
                        </a:lnSpc>
                      </a:pPr>
                      <a:r>
                        <a:rPr lang="fr-FR" sz="2000" b="1">
                          <a:solidFill>
                            <a:srgbClr val="000000"/>
                          </a:solidFill>
                          <a:latin typeface="Calibri"/>
                          <a:ea typeface="Calibri"/>
                        </a:rPr>
                        <a:t>6,1</a:t>
                      </a:r>
                      <a:endParaRPr/>
                    </a:p>
                  </a:txBody>
                  <a:tcPr/>
                </a:tc>
                <a:tc>
                  <a:txBody>
                    <a:bodyPr/>
                    <a:lstStyle/>
                    <a:p>
                      <a:pPr algn="ctr">
                        <a:lnSpc>
                          <a:spcPct val="115000"/>
                        </a:lnSpc>
                      </a:pPr>
                      <a:r>
                        <a:rPr lang="fr-FR" sz="2000" b="1">
                          <a:solidFill>
                            <a:srgbClr val="000000"/>
                          </a:solidFill>
                          <a:latin typeface="Calibri"/>
                          <a:ea typeface="Calibri"/>
                        </a:rPr>
                        <a:t>13,0</a:t>
                      </a:r>
                      <a:endParaRPr/>
                    </a:p>
                  </a:txBody>
                  <a:tcPr/>
                </a:tc>
                <a:tc>
                  <a:txBody>
                    <a:bodyPr/>
                    <a:lstStyle/>
                    <a:p>
                      <a:pPr algn="ctr">
                        <a:lnSpc>
                          <a:spcPct val="115000"/>
                        </a:lnSpc>
                      </a:pPr>
                      <a:r>
                        <a:rPr lang="fr-FR" sz="2000" b="1">
                          <a:solidFill>
                            <a:srgbClr val="000000"/>
                          </a:solidFill>
                          <a:latin typeface="Calibri"/>
                          <a:ea typeface="Calibri"/>
                        </a:rPr>
                        <a:t>7,2</a:t>
                      </a:r>
                      <a:endParaRPr/>
                    </a:p>
                  </a:txBody>
                  <a:tcPr/>
                </a:tc>
                <a:tc>
                  <a:txBody>
                    <a:bodyPr/>
                    <a:lstStyle/>
                    <a:p>
                      <a:pPr algn="ctr">
                        <a:lnSpc>
                          <a:spcPct val="115000"/>
                        </a:lnSpc>
                      </a:pPr>
                      <a:r>
                        <a:rPr lang="fr-FR" sz="2000" b="1">
                          <a:solidFill>
                            <a:srgbClr val="000000"/>
                          </a:solidFill>
                          <a:latin typeface="Calibri"/>
                          <a:ea typeface="Calibri"/>
                        </a:rPr>
                        <a:t>5,1</a:t>
                      </a:r>
                      <a:endParaRPr/>
                    </a:p>
                  </a:txBody>
                  <a:tcPr/>
                </a:tc>
              </a:tr>
              <a:tr h="351000">
                <a:tc>
                  <a:txBody>
                    <a:bodyPr/>
                    <a:lstStyle/>
                    <a:p>
                      <a:pPr>
                        <a:lnSpc>
                          <a:spcPct val="115000"/>
                        </a:lnSpc>
                      </a:pPr>
                      <a:r>
                        <a:rPr lang="fr-FR" sz="2000" b="1">
                          <a:solidFill>
                            <a:srgbClr val="000000"/>
                          </a:solidFill>
                          <a:latin typeface="Calibri"/>
                          <a:ea typeface="Calibri"/>
                        </a:rPr>
                        <a:t>Tubex 60</a:t>
                      </a:r>
                      <a:endParaRPr/>
                    </a:p>
                  </a:txBody>
                  <a:tcPr/>
                </a:tc>
                <a:tc>
                  <a:txBody>
                    <a:bodyPr/>
                    <a:lstStyle/>
                    <a:p>
                      <a:pPr algn="ctr">
                        <a:lnSpc>
                          <a:spcPct val="115000"/>
                        </a:lnSpc>
                      </a:pPr>
                      <a:r>
                        <a:rPr lang="fr-FR" sz="2000" b="1">
                          <a:solidFill>
                            <a:srgbClr val="000000"/>
                          </a:solidFill>
                          <a:latin typeface="Calibri"/>
                          <a:ea typeface="Calibri"/>
                        </a:rPr>
                        <a:t>3,7</a:t>
                      </a:r>
                      <a:endParaRPr/>
                    </a:p>
                  </a:txBody>
                  <a:tcPr/>
                </a:tc>
                <a:tc>
                  <a:txBody>
                    <a:bodyPr/>
                    <a:lstStyle/>
                    <a:p>
                      <a:pPr algn="ctr">
                        <a:lnSpc>
                          <a:spcPct val="115000"/>
                        </a:lnSpc>
                      </a:pPr>
                      <a:r>
                        <a:rPr lang="fr-FR" sz="2000" b="1">
                          <a:solidFill>
                            <a:srgbClr val="000000"/>
                          </a:solidFill>
                          <a:latin typeface="Calibri"/>
                          <a:ea typeface="Calibri"/>
                        </a:rPr>
                        <a:t>6,7</a:t>
                      </a:r>
                      <a:endParaRPr/>
                    </a:p>
                  </a:txBody>
                  <a:tcPr/>
                </a:tc>
                <a:tc>
                  <a:txBody>
                    <a:bodyPr/>
                    <a:lstStyle/>
                    <a:p>
                      <a:pPr algn="ctr">
                        <a:lnSpc>
                          <a:spcPct val="115000"/>
                        </a:lnSpc>
                      </a:pPr>
                      <a:r>
                        <a:rPr lang="fr-FR" sz="2000" b="1">
                          <a:solidFill>
                            <a:srgbClr val="000000"/>
                          </a:solidFill>
                          <a:latin typeface="Calibri"/>
                          <a:ea typeface="Calibri"/>
                        </a:rPr>
                        <a:t>12,2</a:t>
                      </a:r>
                      <a:endParaRPr/>
                    </a:p>
                  </a:txBody>
                  <a:tcPr/>
                </a:tc>
                <a:tc>
                  <a:txBody>
                    <a:bodyPr/>
                    <a:lstStyle/>
                    <a:p>
                      <a:pPr algn="ctr">
                        <a:lnSpc>
                          <a:spcPct val="115000"/>
                        </a:lnSpc>
                      </a:pPr>
                      <a:r>
                        <a:rPr lang="fr-FR" sz="2000" b="1">
                          <a:solidFill>
                            <a:srgbClr val="000000"/>
                          </a:solidFill>
                          <a:latin typeface="Calibri"/>
                          <a:ea typeface="Calibri"/>
                        </a:rPr>
                        <a:t>7,8</a:t>
                      </a:r>
                      <a:endParaRPr/>
                    </a:p>
                  </a:txBody>
                  <a:tcPr/>
                </a:tc>
                <a:tc>
                  <a:txBody>
                    <a:bodyPr/>
                    <a:lstStyle/>
                    <a:p>
                      <a:pPr algn="ctr">
                        <a:lnSpc>
                          <a:spcPct val="115000"/>
                        </a:lnSpc>
                      </a:pPr>
                      <a:r>
                        <a:rPr lang="fr-FR" sz="2000" b="1">
                          <a:solidFill>
                            <a:srgbClr val="000000"/>
                          </a:solidFill>
                          <a:latin typeface="Calibri"/>
                          <a:ea typeface="Calibri"/>
                        </a:rPr>
                        <a:t>5,7</a:t>
                      </a:r>
                      <a:endParaRPr/>
                    </a:p>
                  </a:txBody>
                  <a:tcPr/>
                </a:tc>
              </a:tr>
              <a:tr h="351000">
                <a:tc>
                  <a:txBody>
                    <a:bodyPr/>
                    <a:lstStyle/>
                    <a:p>
                      <a:pPr>
                        <a:lnSpc>
                          <a:spcPct val="115000"/>
                        </a:lnSpc>
                      </a:pPr>
                      <a:r>
                        <a:rPr lang="fr-FR" sz="2000" b="1">
                          <a:solidFill>
                            <a:srgbClr val="000000"/>
                          </a:solidFill>
                          <a:latin typeface="Calibri"/>
                          <a:ea typeface="Calibri"/>
                        </a:rPr>
                        <a:t>Témoin</a:t>
                      </a:r>
                      <a:endParaRPr/>
                    </a:p>
                  </a:txBody>
                  <a:tcPr/>
                </a:tc>
                <a:tc>
                  <a:txBody>
                    <a:bodyPr/>
                    <a:lstStyle/>
                    <a:p>
                      <a:pPr algn="ctr">
                        <a:lnSpc>
                          <a:spcPct val="115000"/>
                        </a:lnSpc>
                      </a:pPr>
                      <a:r>
                        <a:rPr lang="fr-FR" sz="2000" b="1">
                          <a:solidFill>
                            <a:srgbClr val="000000"/>
                          </a:solidFill>
                          <a:latin typeface="Calibri"/>
                          <a:ea typeface="Calibri"/>
                        </a:rPr>
                        <a:t>3,9</a:t>
                      </a:r>
                      <a:endParaRPr/>
                    </a:p>
                  </a:txBody>
                  <a:tcPr/>
                </a:tc>
                <a:tc>
                  <a:txBody>
                    <a:bodyPr/>
                    <a:lstStyle/>
                    <a:p>
                      <a:pPr algn="ctr">
                        <a:lnSpc>
                          <a:spcPct val="115000"/>
                        </a:lnSpc>
                      </a:pPr>
                      <a:r>
                        <a:rPr lang="fr-FR" sz="2000" b="1">
                          <a:solidFill>
                            <a:srgbClr val="000000"/>
                          </a:solidFill>
                          <a:latin typeface="Calibri"/>
                          <a:ea typeface="Calibri"/>
                        </a:rPr>
                        <a:t>4,0</a:t>
                      </a:r>
                      <a:endParaRPr/>
                    </a:p>
                  </a:txBody>
                  <a:tcPr/>
                </a:tc>
                <a:tc>
                  <a:txBody>
                    <a:bodyPr/>
                    <a:lstStyle/>
                    <a:p>
                      <a:pPr algn="ctr">
                        <a:lnSpc>
                          <a:spcPct val="115000"/>
                        </a:lnSpc>
                      </a:pPr>
                      <a:r>
                        <a:rPr lang="fr-FR" sz="2000" b="1">
                          <a:solidFill>
                            <a:srgbClr val="000000"/>
                          </a:solidFill>
                          <a:latin typeface="Calibri"/>
                          <a:ea typeface="Calibri"/>
                        </a:rPr>
                        <a:t>7,0</a:t>
                      </a:r>
                      <a:endParaRPr/>
                    </a:p>
                  </a:txBody>
                  <a:tcPr/>
                </a:tc>
                <a:tc>
                  <a:txBody>
                    <a:bodyPr/>
                    <a:lstStyle/>
                    <a:p>
                      <a:pPr algn="ctr">
                        <a:lnSpc>
                          <a:spcPct val="115000"/>
                        </a:lnSpc>
                      </a:pPr>
                      <a:r>
                        <a:rPr lang="fr-FR" sz="2000" b="1">
                          <a:solidFill>
                            <a:srgbClr val="000000"/>
                          </a:solidFill>
                          <a:latin typeface="Calibri"/>
                          <a:ea typeface="Calibri"/>
                        </a:rPr>
                        <a:t>5,9</a:t>
                      </a:r>
                      <a:endParaRPr/>
                    </a:p>
                  </a:txBody>
                  <a:tcPr/>
                </a:tc>
                <a:tc>
                  <a:txBody>
                    <a:bodyPr/>
                    <a:lstStyle/>
                    <a:p>
                      <a:pPr algn="ctr">
                        <a:lnSpc>
                          <a:spcPct val="115000"/>
                        </a:lnSpc>
                      </a:pPr>
                      <a:r>
                        <a:rPr lang="fr-FR" sz="2000" b="1">
                          <a:solidFill>
                            <a:srgbClr val="000000"/>
                          </a:solidFill>
                          <a:latin typeface="Calibri"/>
                          <a:ea typeface="Calibri"/>
                        </a:rPr>
                        <a:t>4,6</a:t>
                      </a:r>
                      <a:endParaRPr/>
                    </a:p>
                  </a:txBody>
                  <a:tcPr/>
                </a:tc>
              </a:tr>
              <a:tr h="351000">
                <a:tc>
                  <a:txBody>
                    <a:bodyPr/>
                    <a:lstStyle/>
                    <a:p>
                      <a:pPr>
                        <a:lnSpc>
                          <a:spcPct val="115000"/>
                        </a:lnSpc>
                      </a:pPr>
                      <a:r>
                        <a:rPr lang="fr-FR" sz="2000" b="1">
                          <a:solidFill>
                            <a:srgbClr val="000000"/>
                          </a:solidFill>
                          <a:latin typeface="Calibri"/>
                          <a:ea typeface="Calibri"/>
                        </a:rPr>
                        <a:t>Arboplus 120</a:t>
                      </a:r>
                      <a:endParaRPr/>
                    </a:p>
                  </a:txBody>
                  <a:tcPr/>
                </a:tc>
                <a:tc>
                  <a:txBody>
                    <a:bodyPr/>
                    <a:lstStyle/>
                    <a:p>
                      <a:pPr algn="ctr">
                        <a:lnSpc>
                          <a:spcPct val="115000"/>
                        </a:lnSpc>
                      </a:pPr>
                      <a:r>
                        <a:rPr lang="fr-FR" sz="2000" b="1">
                          <a:solidFill>
                            <a:srgbClr val="000000"/>
                          </a:solidFill>
                          <a:latin typeface="Calibri"/>
                          <a:ea typeface="Calibri"/>
                        </a:rPr>
                        <a:t>3,8</a:t>
                      </a:r>
                      <a:endParaRPr/>
                    </a:p>
                  </a:txBody>
                  <a:tcPr/>
                </a:tc>
                <a:tc>
                  <a:txBody>
                    <a:bodyPr/>
                    <a:lstStyle/>
                    <a:p>
                      <a:pPr algn="ctr">
                        <a:lnSpc>
                          <a:spcPct val="115000"/>
                        </a:lnSpc>
                      </a:pPr>
                      <a:r>
                        <a:rPr lang="fr-FR" sz="2000" b="1">
                          <a:solidFill>
                            <a:srgbClr val="000000"/>
                          </a:solidFill>
                          <a:latin typeface="Calibri"/>
                          <a:ea typeface="Calibri"/>
                        </a:rPr>
                        <a:t>6,3</a:t>
                      </a:r>
                      <a:endParaRPr/>
                    </a:p>
                  </a:txBody>
                  <a:tcPr/>
                </a:tc>
                <a:tc>
                  <a:txBody>
                    <a:bodyPr/>
                    <a:lstStyle/>
                    <a:p>
                      <a:pPr algn="ctr">
                        <a:lnSpc>
                          <a:spcPct val="115000"/>
                        </a:lnSpc>
                      </a:pPr>
                      <a:r>
                        <a:rPr lang="fr-FR" sz="2000" b="1">
                          <a:solidFill>
                            <a:srgbClr val="000000"/>
                          </a:solidFill>
                          <a:latin typeface="Calibri"/>
                          <a:ea typeface="Calibri"/>
                        </a:rPr>
                        <a:t>14,9</a:t>
                      </a:r>
                      <a:endParaRPr/>
                    </a:p>
                  </a:txBody>
                  <a:tcPr/>
                </a:tc>
                <a:tc>
                  <a:txBody>
                    <a:bodyPr/>
                    <a:lstStyle/>
                    <a:p>
                      <a:pPr algn="ctr">
                        <a:lnSpc>
                          <a:spcPct val="115000"/>
                        </a:lnSpc>
                      </a:pPr>
                      <a:r>
                        <a:rPr lang="fr-FR" sz="2000" b="1">
                          <a:solidFill>
                            <a:srgbClr val="000000"/>
                          </a:solidFill>
                          <a:latin typeface="Calibri"/>
                          <a:ea typeface="Calibri"/>
                        </a:rPr>
                        <a:t>9,8</a:t>
                      </a:r>
                      <a:endParaRPr/>
                    </a:p>
                  </a:txBody>
                  <a:tcPr/>
                </a:tc>
                <a:tc>
                  <a:txBody>
                    <a:bodyPr/>
                    <a:lstStyle/>
                    <a:p>
                      <a:pPr algn="ctr">
                        <a:lnSpc>
                          <a:spcPct val="115000"/>
                        </a:lnSpc>
                      </a:pPr>
                      <a:r>
                        <a:rPr lang="fr-FR" sz="2000" b="1">
                          <a:solidFill>
                            <a:srgbClr val="000000"/>
                          </a:solidFill>
                          <a:latin typeface="Calibri"/>
                          <a:ea typeface="Calibri"/>
                        </a:rPr>
                        <a:t>7,4</a:t>
                      </a:r>
                      <a:endParaRPr/>
                    </a:p>
                  </a:txBody>
                  <a:tcPr/>
                </a:tc>
              </a:tr>
              <a:tr h="351000">
                <a:tc>
                  <a:txBody>
                    <a:bodyPr/>
                    <a:lstStyle/>
                    <a:p>
                      <a:pPr>
                        <a:lnSpc>
                          <a:spcPct val="115000"/>
                        </a:lnSpc>
                      </a:pPr>
                      <a:r>
                        <a:rPr lang="fr-FR" sz="2000" b="1">
                          <a:solidFill>
                            <a:srgbClr val="000000"/>
                          </a:solidFill>
                          <a:latin typeface="Calibri"/>
                          <a:ea typeface="Calibri"/>
                        </a:rPr>
                        <a:t>Tubex 120</a:t>
                      </a:r>
                      <a:endParaRPr/>
                    </a:p>
                  </a:txBody>
                  <a:tcPr/>
                </a:tc>
                <a:tc>
                  <a:txBody>
                    <a:bodyPr/>
                    <a:lstStyle/>
                    <a:p>
                      <a:pPr algn="ctr">
                        <a:lnSpc>
                          <a:spcPct val="115000"/>
                        </a:lnSpc>
                      </a:pPr>
                      <a:r>
                        <a:rPr lang="fr-FR" sz="2000" b="1">
                          <a:solidFill>
                            <a:srgbClr val="000000"/>
                          </a:solidFill>
                          <a:latin typeface="Calibri"/>
                          <a:ea typeface="Calibri"/>
                        </a:rPr>
                        <a:t>3,8</a:t>
                      </a:r>
                      <a:endParaRPr/>
                    </a:p>
                  </a:txBody>
                  <a:tcPr/>
                </a:tc>
                <a:tc>
                  <a:txBody>
                    <a:bodyPr/>
                    <a:lstStyle/>
                    <a:p>
                      <a:pPr algn="ctr">
                        <a:lnSpc>
                          <a:spcPct val="115000"/>
                        </a:lnSpc>
                      </a:pPr>
                      <a:r>
                        <a:rPr lang="fr-FR" sz="2000" b="1">
                          <a:solidFill>
                            <a:srgbClr val="000000"/>
                          </a:solidFill>
                          <a:latin typeface="Calibri"/>
                          <a:ea typeface="Calibri"/>
                        </a:rPr>
                        <a:t>5,2</a:t>
                      </a:r>
                      <a:endParaRPr/>
                    </a:p>
                  </a:txBody>
                  <a:tcPr/>
                </a:tc>
                <a:tc>
                  <a:txBody>
                    <a:bodyPr/>
                    <a:lstStyle/>
                    <a:p>
                      <a:pPr algn="ctr">
                        <a:lnSpc>
                          <a:spcPct val="115000"/>
                        </a:lnSpc>
                      </a:pPr>
                      <a:r>
                        <a:rPr lang="fr-FR" sz="2000" b="1">
                          <a:solidFill>
                            <a:srgbClr val="000000"/>
                          </a:solidFill>
                          <a:latin typeface="Calibri"/>
                          <a:ea typeface="Calibri"/>
                        </a:rPr>
                        <a:t>12,1</a:t>
                      </a:r>
                      <a:endParaRPr/>
                    </a:p>
                  </a:txBody>
                  <a:tcPr/>
                </a:tc>
                <a:tc>
                  <a:txBody>
                    <a:bodyPr/>
                    <a:lstStyle/>
                    <a:p>
                      <a:pPr algn="ctr">
                        <a:lnSpc>
                          <a:spcPct val="115000"/>
                        </a:lnSpc>
                      </a:pPr>
                      <a:r>
                        <a:rPr lang="fr-FR" sz="2000" b="1">
                          <a:solidFill>
                            <a:srgbClr val="000000"/>
                          </a:solidFill>
                          <a:latin typeface="Calibri"/>
                          <a:ea typeface="Calibri"/>
                        </a:rPr>
                        <a:t>11,1</a:t>
                      </a:r>
                      <a:endParaRPr/>
                    </a:p>
                  </a:txBody>
                  <a:tcPr/>
                </a:tc>
                <a:tc>
                  <a:txBody>
                    <a:bodyPr/>
                    <a:lstStyle/>
                    <a:p>
                      <a:pPr algn="ctr">
                        <a:lnSpc>
                          <a:spcPct val="115000"/>
                        </a:lnSpc>
                      </a:pPr>
                      <a:r>
                        <a:rPr lang="fr-FR" sz="2000" b="1">
                          <a:solidFill>
                            <a:srgbClr val="000000"/>
                          </a:solidFill>
                          <a:latin typeface="Calibri"/>
                          <a:ea typeface="Calibri"/>
                        </a:rPr>
                        <a:t>8,7</a:t>
                      </a:r>
                      <a:endParaRPr/>
                    </a:p>
                  </a:txBody>
                  <a:tcPr/>
                </a:tc>
              </a:tr>
            </a:tbl>
          </a:graphicData>
        </a:graphic>
      </p:graphicFrame>
      <p:pic>
        <p:nvPicPr>
          <p:cNvPr id="141" name="Immagine 6"/>
          <p:cNvPicPr/>
          <p:nvPr/>
        </p:nvPicPr>
        <p:blipFill>
          <a:blip r:embed="rId2"/>
          <a:stretch>
            <a:fillRect/>
          </a:stretch>
        </p:blipFill>
        <p:spPr>
          <a:xfrm>
            <a:off x="395280" y="6237360"/>
            <a:ext cx="8351640" cy="420480"/>
          </a:xfrm>
          <a:prstGeom prst="rect">
            <a:avLst/>
          </a:prstGeom>
          <a:ln w="936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1629</Words>
  <Application>Microsoft Office PowerPoint</Application>
  <PresentationFormat>Affichage à l'écran (4:3)</PresentationFormat>
  <Paragraphs>376</Paragraphs>
  <Slides>26</Slides>
  <Notes>1</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Albane</dc:creator>
  <cp:lastModifiedBy>cecile</cp:lastModifiedBy>
  <cp:revision>1</cp:revision>
  <dcterms:modified xsi:type="dcterms:W3CDTF">2013-12-04T16:00:32Z</dcterms:modified>
</cp:coreProperties>
</file>